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Roboto"/>
      <p:regular r:id="rId29"/>
      <p:bold r:id="rId30"/>
      <p:italic r:id="rId31"/>
      <p:boldItalic r:id="rId32"/>
    </p:embeddedFont>
    <p:embeddedFont>
      <p:font typeface="Roboto Medium"/>
      <p:regular r:id="rId33"/>
      <p:bold r:id="rId34"/>
      <p:italic r:id="rId35"/>
      <p:boldItalic r:id="rId36"/>
    </p:embeddedFont>
    <p:embeddedFont>
      <p:font typeface="Archivo ExtraBold"/>
      <p:bold r:id="rId37"/>
      <p:boldItalic r:id="rId38"/>
    </p:embeddedFont>
    <p:embeddedFont>
      <p:font typeface="Roboto Condensed"/>
      <p:regular r:id="rId39"/>
      <p:bold r:id="rId40"/>
      <p:italic r:id="rId41"/>
      <p:boldItalic r:id="rId42"/>
    </p:embeddedFont>
    <p:embeddedFont>
      <p:font typeface="Roboto Condensed Light"/>
      <p:regular r:id="rId43"/>
      <p:bold r:id="rId44"/>
      <p:italic r:id="rId45"/>
      <p:boldItalic r:id="rId46"/>
    </p:embeddedFont>
    <p:embeddedFont>
      <p:font typeface="Archivo Black"/>
      <p:bold r:id="rId47"/>
      <p:boldItalic r:id="rId48"/>
    </p:embeddedFont>
    <p:embeddedFont>
      <p:font typeface="Archivo"/>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pos="365">
          <p15:clr>
            <a:srgbClr val="747775"/>
          </p15:clr>
        </p15:guide>
        <p15:guide id="2" orient="horz" pos="280">
          <p15:clr>
            <a:srgbClr val="747775"/>
          </p15:clr>
        </p15:guide>
        <p15:guide id="3" pos="700">
          <p15:clr>
            <a:srgbClr val="747775"/>
          </p15:clr>
        </p15:guide>
        <p15:guide id="4" pos="3185">
          <p15:clr>
            <a:srgbClr val="747775"/>
          </p15:clr>
        </p15:guide>
        <p15:guide id="5" orient="horz" pos="643">
          <p15:clr>
            <a:srgbClr val="747775"/>
          </p15:clr>
        </p15:guide>
        <p15:guide id="6" orient="horz" pos="751">
          <p15:clr>
            <a:srgbClr val="747775"/>
          </p15:clr>
        </p15:guide>
        <p15:guide id="7" pos="3648">
          <p15:clr>
            <a:srgbClr val="747775"/>
          </p15:clr>
        </p15:guide>
        <p15:guide id="8" orient="horz" pos="44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65"/>
        <p:guide pos="280" orient="horz"/>
        <p:guide pos="700"/>
        <p:guide pos="3185"/>
        <p:guide pos="643" orient="horz"/>
        <p:guide pos="751" orient="horz"/>
        <p:guide pos="3648"/>
        <p:guide pos="445"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Condensed-bold.fntdata"/><Relationship Id="rId42" Type="http://schemas.openxmlformats.org/officeDocument/2006/relationships/font" Target="fonts/RobotoCondensed-boldItalic.fntdata"/><Relationship Id="rId41" Type="http://schemas.openxmlformats.org/officeDocument/2006/relationships/font" Target="fonts/RobotoCondensed-italic.fntdata"/><Relationship Id="rId44" Type="http://schemas.openxmlformats.org/officeDocument/2006/relationships/font" Target="fonts/RobotoCondensedLight-bold.fntdata"/><Relationship Id="rId43" Type="http://schemas.openxmlformats.org/officeDocument/2006/relationships/font" Target="fonts/RobotoCondensedLight-regular.fntdata"/><Relationship Id="rId46" Type="http://schemas.openxmlformats.org/officeDocument/2006/relationships/font" Target="fonts/RobotoCondensedLight-boldItalic.fntdata"/><Relationship Id="rId45" Type="http://schemas.openxmlformats.org/officeDocument/2006/relationships/font" Target="fonts/RobotoCondensedLight-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ArchivoBlack-boldItalic.fntdata"/><Relationship Id="rId47" Type="http://schemas.openxmlformats.org/officeDocument/2006/relationships/font" Target="fonts/ArchivoBlack-bold.fntdata"/><Relationship Id="rId49" Type="http://schemas.openxmlformats.org/officeDocument/2006/relationships/font" Target="fonts/Archivo-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italic.fntdata"/><Relationship Id="rId30" Type="http://schemas.openxmlformats.org/officeDocument/2006/relationships/font" Target="fonts/Roboto-bold.fntdata"/><Relationship Id="rId33" Type="http://schemas.openxmlformats.org/officeDocument/2006/relationships/font" Target="fonts/RobotoMedium-regular.fntdata"/><Relationship Id="rId32" Type="http://schemas.openxmlformats.org/officeDocument/2006/relationships/font" Target="fonts/Roboto-boldItalic.fntdata"/><Relationship Id="rId35" Type="http://schemas.openxmlformats.org/officeDocument/2006/relationships/font" Target="fonts/RobotoMedium-italic.fntdata"/><Relationship Id="rId34" Type="http://schemas.openxmlformats.org/officeDocument/2006/relationships/font" Target="fonts/RobotoMedium-bold.fntdata"/><Relationship Id="rId37" Type="http://schemas.openxmlformats.org/officeDocument/2006/relationships/font" Target="fonts/ArchivoExtraBold-bold.fntdata"/><Relationship Id="rId36" Type="http://schemas.openxmlformats.org/officeDocument/2006/relationships/font" Target="fonts/RobotoMedium-boldItalic.fntdata"/><Relationship Id="rId39" Type="http://schemas.openxmlformats.org/officeDocument/2006/relationships/font" Target="fonts/RobotoCondensed-regular.fntdata"/><Relationship Id="rId38" Type="http://schemas.openxmlformats.org/officeDocument/2006/relationships/font" Target="fonts/ArchivoExtraBold-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font" Target="fonts/Roboto-regular.fntdata"/><Relationship Id="rId51" Type="http://schemas.openxmlformats.org/officeDocument/2006/relationships/font" Target="fonts/Archivo-italic.fntdata"/><Relationship Id="rId50" Type="http://schemas.openxmlformats.org/officeDocument/2006/relationships/font" Target="fonts/Archivo-bold.fntdata"/><Relationship Id="rId52" Type="http://schemas.openxmlformats.org/officeDocument/2006/relationships/font" Target="fonts/Archiv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d395031219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d39503121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d39503121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d39503121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900">
              <a:solidFill>
                <a:schemeClr val="dk1"/>
              </a:solidFill>
              <a:latin typeface="Archivo"/>
              <a:ea typeface="Archivo"/>
              <a:cs typeface="Archivo"/>
              <a:sym typeface="Archiv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1cbc945a24_4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1cbc945a24_4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12fdbb88d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12fdbb88d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1639b71348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1639b71348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12fdbb88d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12fdbb88d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d65afe84c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d65afe84c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d395031219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d395031219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d39503121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d39503121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12fdbb88d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12fdbb88d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2aa9d096c8_1_0: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2aa9d096c8_1_0: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d65afe84c3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d65afe84c3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12fdbb88d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12fdbb88d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2aa9d096c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2aa9d096c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20fb4c2177_0_1: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20fb4c2177_0_1: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d3950312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d3950312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d65afe84c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d65afe84c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1ca464f03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1ca464f03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d39503121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d39503121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d65afe84c3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d65afe84c3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d395031219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d395031219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a:noFill/>
          <a:ln>
            <a:noFill/>
          </a:ln>
        </p:spPr>
        <p:txBody>
          <a:bodyPr anchorCtr="0" anchor="ctr" bIns="91425" lIns="91425" spcFirstLastPara="1" rIns="91425" wrap="square" tIns="91425">
            <a:noAutofit/>
          </a:bodyPr>
          <a:lstStyle>
            <a:lvl1pPr indent="-317500" lvl="0" marL="457200" algn="ctr">
              <a:spcBef>
                <a:spcPts val="0"/>
              </a:spcBef>
              <a:spcAft>
                <a:spcPts val="0"/>
              </a:spcAft>
              <a:buSzPts val="14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spcBef>
                <a:spcPts val="0"/>
              </a:spcBef>
              <a:spcAft>
                <a:spcPts val="0"/>
              </a:spcAft>
              <a:buClr>
                <a:srgbClr val="E7F3FC"/>
              </a:buClr>
              <a:buSzPts val="5200"/>
              <a:buFont typeface="Roboto Condensed"/>
              <a:buNone/>
              <a:defRPr sz="5200">
                <a:solidFill>
                  <a:srgbClr val="E7F3FC"/>
                </a:solidFill>
                <a:latin typeface="Roboto Condensed"/>
                <a:ea typeface="Roboto Condensed"/>
                <a:cs typeface="Roboto Condensed"/>
                <a:sym typeface="Roboto Condense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7" name="Google Shape;57;p14"/>
          <p:cNvSpPr txBox="1"/>
          <p:nvPr>
            <p:ph idx="1" type="subTitle"/>
          </p:nvPr>
        </p:nvSpPr>
        <p:spPr>
          <a:xfrm>
            <a:off x="311700" y="2859638"/>
            <a:ext cx="8520600" cy="792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rgbClr val="1784E5"/>
              </a:buClr>
              <a:buSzPts val="2800"/>
              <a:buNone/>
              <a:defRPr sz="2800">
                <a:solidFill>
                  <a:srgbClr val="1784E5"/>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pic>
        <p:nvPicPr>
          <p:cNvPr id="58" name="Google Shape;58;p14"/>
          <p:cNvPicPr preferRelativeResize="0"/>
          <p:nvPr/>
        </p:nvPicPr>
        <p:blipFill rotWithShape="1">
          <a:blip r:embed="rId2">
            <a:alphaModFix/>
          </a:blip>
          <a:srcRect b="-29474" l="-6194" r="-18432" t="4848"/>
          <a:stretch/>
        </p:blipFill>
        <p:spPr>
          <a:xfrm>
            <a:off x="56176" y="994261"/>
            <a:ext cx="4229675" cy="854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 name="Shape 59"/>
        <p:cNvGrpSpPr/>
        <p:nvPr/>
      </p:nvGrpSpPr>
      <p:grpSpPr>
        <a:xfrm>
          <a:off x="0" y="0"/>
          <a:ext cx="0" cy="0"/>
          <a:chOff x="0" y="0"/>
          <a:chExt cx="0" cy="0"/>
        </a:xfrm>
      </p:grpSpPr>
      <p:sp>
        <p:nvSpPr>
          <p:cNvPr id="60" name="Google Shape;60;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08467B"/>
              </a:buClr>
              <a:buSzPts val="2700"/>
              <a:buNone/>
              <a:defRPr b="1" sz="2700">
                <a:solidFill>
                  <a:srgbClr val="08467B"/>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1" name="Google Shape;61;p15"/>
          <p:cNvSpPr txBox="1"/>
          <p:nvPr>
            <p:ph idx="12" type="sldNum"/>
          </p:nvPr>
        </p:nvSpPr>
        <p:spPr>
          <a:xfrm>
            <a:off x="113283" y="4663217"/>
            <a:ext cx="548700" cy="393600"/>
          </a:xfrm>
          <a:prstGeom prst="rect">
            <a:avLst/>
          </a:prstGeom>
        </p:spPr>
        <p:txBody>
          <a:bodyPr anchorCtr="0" anchor="ctr" bIns="91425" lIns="91425" spcFirstLastPara="1" rIns="91425" wrap="square" tIns="91425">
            <a:normAutofit/>
          </a:bodyPr>
          <a:lstStyle>
            <a:lvl1pPr lvl="0">
              <a:buNone/>
              <a:defRPr>
                <a:solidFill>
                  <a:srgbClr val="08467B"/>
                </a:solidFill>
              </a:defRPr>
            </a:lvl1pPr>
            <a:lvl2pPr lvl="1">
              <a:buNone/>
              <a:defRPr>
                <a:solidFill>
                  <a:srgbClr val="08467B"/>
                </a:solidFill>
              </a:defRPr>
            </a:lvl2pPr>
            <a:lvl3pPr lvl="2">
              <a:buNone/>
              <a:defRPr>
                <a:solidFill>
                  <a:srgbClr val="08467B"/>
                </a:solidFill>
              </a:defRPr>
            </a:lvl3pPr>
            <a:lvl4pPr lvl="3">
              <a:buNone/>
              <a:defRPr>
                <a:solidFill>
                  <a:srgbClr val="08467B"/>
                </a:solidFill>
              </a:defRPr>
            </a:lvl4pPr>
            <a:lvl5pPr lvl="4">
              <a:buNone/>
              <a:defRPr>
                <a:solidFill>
                  <a:srgbClr val="08467B"/>
                </a:solidFill>
              </a:defRPr>
            </a:lvl5pPr>
            <a:lvl6pPr lvl="5">
              <a:buNone/>
              <a:defRPr>
                <a:solidFill>
                  <a:srgbClr val="08467B"/>
                </a:solidFill>
              </a:defRPr>
            </a:lvl6pPr>
            <a:lvl7pPr lvl="6">
              <a:buNone/>
              <a:defRPr>
                <a:solidFill>
                  <a:srgbClr val="08467B"/>
                </a:solidFill>
              </a:defRPr>
            </a:lvl7pPr>
            <a:lvl8pPr lvl="7">
              <a:buNone/>
              <a:defRPr>
                <a:solidFill>
                  <a:srgbClr val="08467B"/>
                </a:solidFill>
              </a:defRPr>
            </a:lvl8pPr>
            <a:lvl9pPr lvl="8">
              <a:buNone/>
              <a:defRPr>
                <a:solidFill>
                  <a:srgbClr val="08467B"/>
                </a:solidFill>
              </a:defRPr>
            </a:lvl9pPr>
          </a:lstStyle>
          <a:p>
            <a:pPr indent="0" lvl="0" marL="0" rtl="0" algn="l">
              <a:spcBef>
                <a:spcPts val="0"/>
              </a:spcBef>
              <a:spcAft>
                <a:spcPts val="0"/>
              </a:spcAft>
              <a:buNone/>
            </a:pPr>
            <a:fld id="{00000000-1234-1234-1234-123412341234}" type="slidenum">
              <a:rPr lang="en"/>
              <a:t>‹#›</a:t>
            </a:fld>
            <a:endParaRPr/>
          </a:p>
        </p:txBody>
      </p:sp>
      <p:pic>
        <p:nvPicPr>
          <p:cNvPr id="62" name="Google Shape;62;p15"/>
          <p:cNvPicPr preferRelativeResize="0"/>
          <p:nvPr/>
        </p:nvPicPr>
        <p:blipFill>
          <a:blip r:embed="rId2">
            <a:alphaModFix/>
          </a:blip>
          <a:stretch>
            <a:fillRect/>
          </a:stretch>
        </p:blipFill>
        <p:spPr>
          <a:xfrm>
            <a:off x="7452625" y="4703625"/>
            <a:ext cx="1589774" cy="32115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Charts" type="tx">
  <p:cSld name="TITLE_AND_BODY">
    <p:spTree>
      <p:nvGrpSpPr>
        <p:cNvPr id="63" name="Shape 63"/>
        <p:cNvGrpSpPr/>
        <p:nvPr/>
      </p:nvGrpSpPr>
      <p:grpSpPr>
        <a:xfrm>
          <a:off x="0" y="0"/>
          <a:ext cx="0" cy="0"/>
          <a:chOff x="0" y="0"/>
          <a:chExt cx="0" cy="0"/>
        </a:xfrm>
      </p:grpSpPr>
      <p:sp>
        <p:nvSpPr>
          <p:cNvPr id="64" name="Google Shape;64;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08467B"/>
              </a:buClr>
              <a:buSzPts val="2700"/>
              <a:buNone/>
              <a:defRPr b="1" sz="2700">
                <a:solidFill>
                  <a:srgbClr val="08467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5" name="Google Shape;65;p16"/>
          <p:cNvSpPr txBox="1"/>
          <p:nvPr>
            <p:ph idx="1" type="body"/>
          </p:nvPr>
        </p:nvSpPr>
        <p:spPr>
          <a:xfrm>
            <a:off x="311700" y="11322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Clr>
                <a:srgbClr val="08467B"/>
              </a:buClr>
              <a:buSzPts val="1800"/>
              <a:buFont typeface="Roboto"/>
              <a:buChar char="●"/>
              <a:defRPr>
                <a:solidFill>
                  <a:srgbClr val="08467B"/>
                </a:solidFill>
                <a:latin typeface="Roboto"/>
                <a:ea typeface="Roboto"/>
                <a:cs typeface="Roboto"/>
                <a:sym typeface="Roboto"/>
              </a:defRPr>
            </a:lvl1pPr>
            <a:lvl2pPr indent="-317500" lvl="1" marL="9144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2pPr>
            <a:lvl3pPr indent="-317500" lvl="2" marL="13716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3pPr>
            <a:lvl4pPr indent="-317500" lvl="3" marL="18288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4pPr>
            <a:lvl5pPr indent="-317500" lvl="4" marL="22860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5pPr>
            <a:lvl6pPr indent="-317500" lvl="5" marL="27432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6pPr>
            <a:lvl7pPr indent="-317500" lvl="6" marL="32004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7pPr>
            <a:lvl8pPr indent="-317500" lvl="7" marL="36576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8pPr>
            <a:lvl9pPr indent="-317500" lvl="8" marL="4114800">
              <a:spcBef>
                <a:spcPts val="0"/>
              </a:spcBef>
              <a:spcAft>
                <a:spcPts val="0"/>
              </a:spcAft>
              <a:buClr>
                <a:srgbClr val="08467B"/>
              </a:buClr>
              <a:buSzPts val="1400"/>
              <a:buFont typeface="Roboto"/>
              <a:buChar char="■"/>
              <a:defRPr>
                <a:solidFill>
                  <a:srgbClr val="08467B"/>
                </a:solidFill>
                <a:latin typeface="Roboto"/>
                <a:ea typeface="Roboto"/>
                <a:cs typeface="Roboto"/>
                <a:sym typeface="Roboto"/>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 name="Shape 66"/>
        <p:cNvGrpSpPr/>
        <p:nvPr/>
      </p:nvGrpSpPr>
      <p:grpSpPr>
        <a:xfrm>
          <a:off x="0" y="0"/>
          <a:ext cx="0" cy="0"/>
          <a:chOff x="0" y="0"/>
          <a:chExt cx="0" cy="0"/>
        </a:xfrm>
      </p:grpSpPr>
      <p:sp>
        <p:nvSpPr>
          <p:cNvPr id="67" name="Google Shape;67;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E7F3FC"/>
              </a:buClr>
              <a:buSzPts val="2700"/>
              <a:buNone/>
              <a:defRPr b="1" sz="2700">
                <a:solidFill>
                  <a:srgbClr val="E7F3FC"/>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8" name="Google Shape;68;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rgbClr val="E7F3FC"/>
              </a:buClr>
              <a:buSzPts val="1400"/>
              <a:buFont typeface="Roboto"/>
              <a:buChar char="●"/>
              <a:defRPr sz="1400">
                <a:solidFill>
                  <a:srgbClr val="E7F3FC"/>
                </a:solidFill>
                <a:latin typeface="Roboto"/>
                <a:ea typeface="Roboto"/>
                <a:cs typeface="Roboto"/>
                <a:sym typeface="Roboto"/>
              </a:defRPr>
            </a:lvl1pPr>
            <a:lvl2pPr indent="-304800" lvl="1" marL="9144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2pPr>
            <a:lvl3pPr indent="-304800" lvl="2" marL="13716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3pPr>
            <a:lvl4pPr indent="-304800" lvl="3" marL="18288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4pPr>
            <a:lvl5pPr indent="-304800" lvl="4" marL="22860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5pPr>
            <a:lvl6pPr indent="-304800" lvl="5" marL="27432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6pPr>
            <a:lvl7pPr indent="-304800" lvl="6" marL="32004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7pPr>
            <a:lvl8pPr indent="-304800" lvl="7" marL="36576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8pPr>
            <a:lvl9pPr indent="-304800" lvl="8" marL="41148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9pPr>
          </a:lstStyle>
          <a:p/>
        </p:txBody>
      </p:sp>
      <p:sp>
        <p:nvSpPr>
          <p:cNvPr id="69" name="Google Shape;69;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rgbClr val="E7F3FC"/>
              </a:buClr>
              <a:buSzPts val="1400"/>
              <a:buFont typeface="Roboto"/>
              <a:buChar char="●"/>
              <a:defRPr sz="1400">
                <a:solidFill>
                  <a:srgbClr val="E7F3FC"/>
                </a:solidFill>
                <a:latin typeface="Roboto"/>
                <a:ea typeface="Roboto"/>
                <a:cs typeface="Roboto"/>
                <a:sym typeface="Roboto"/>
              </a:defRPr>
            </a:lvl1pPr>
            <a:lvl2pPr indent="-304800" lvl="1" marL="9144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2pPr>
            <a:lvl3pPr indent="-304800" lvl="2" marL="13716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3pPr>
            <a:lvl4pPr indent="-304800" lvl="3" marL="18288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4pPr>
            <a:lvl5pPr indent="-304800" lvl="4" marL="22860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5pPr>
            <a:lvl6pPr indent="-304800" lvl="5" marL="27432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6pPr>
            <a:lvl7pPr indent="-304800" lvl="6" marL="32004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7pPr>
            <a:lvl8pPr indent="-304800" lvl="7" marL="36576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8pPr>
            <a:lvl9pPr indent="-304800" lvl="8" marL="4114800">
              <a:spcBef>
                <a:spcPts val="0"/>
              </a:spcBef>
              <a:spcAft>
                <a:spcPts val="0"/>
              </a:spcAft>
              <a:buClr>
                <a:srgbClr val="E7F3FC"/>
              </a:buClr>
              <a:buSzPts val="1200"/>
              <a:buFont typeface="Roboto"/>
              <a:buChar char="■"/>
              <a:defRPr sz="1200">
                <a:solidFill>
                  <a:srgbClr val="E7F3FC"/>
                </a:solidFill>
                <a:latin typeface="Roboto"/>
                <a:ea typeface="Roboto"/>
                <a:cs typeface="Roboto"/>
                <a:sym typeface="Roboto"/>
              </a:defRPr>
            </a:lvl9pPr>
          </a:lstStyle>
          <a:p/>
        </p:txBody>
      </p:sp>
      <p:sp>
        <p:nvSpPr>
          <p:cNvPr id="70" name="Google Shape;70;p17"/>
          <p:cNvSpPr txBox="1"/>
          <p:nvPr>
            <p:ph idx="12" type="sldNum"/>
          </p:nvPr>
        </p:nvSpPr>
        <p:spPr>
          <a:xfrm>
            <a:off x="113283" y="4663217"/>
            <a:ext cx="548700" cy="393600"/>
          </a:xfrm>
          <a:prstGeom prst="rect">
            <a:avLst/>
          </a:prstGeom>
        </p:spPr>
        <p:txBody>
          <a:bodyPr anchorCtr="0" anchor="ctr" bIns="91425" lIns="91425" spcFirstLastPara="1" rIns="91425" wrap="square" tIns="91425">
            <a:normAutofit/>
          </a:bodyPr>
          <a:lstStyle>
            <a:lvl1pPr lvl="0">
              <a:buNone/>
              <a:defRPr>
                <a:solidFill>
                  <a:srgbClr val="E7F3FC"/>
                </a:solidFill>
              </a:defRPr>
            </a:lvl1pPr>
            <a:lvl2pPr lvl="1">
              <a:buNone/>
              <a:defRPr>
                <a:solidFill>
                  <a:srgbClr val="E7F3FC"/>
                </a:solidFill>
              </a:defRPr>
            </a:lvl2pPr>
            <a:lvl3pPr lvl="2">
              <a:buNone/>
              <a:defRPr>
                <a:solidFill>
                  <a:srgbClr val="E7F3FC"/>
                </a:solidFill>
              </a:defRPr>
            </a:lvl3pPr>
            <a:lvl4pPr lvl="3">
              <a:buNone/>
              <a:defRPr>
                <a:solidFill>
                  <a:srgbClr val="E7F3FC"/>
                </a:solidFill>
              </a:defRPr>
            </a:lvl4pPr>
            <a:lvl5pPr lvl="4">
              <a:buNone/>
              <a:defRPr>
                <a:solidFill>
                  <a:srgbClr val="E7F3FC"/>
                </a:solidFill>
              </a:defRPr>
            </a:lvl5pPr>
            <a:lvl6pPr lvl="5">
              <a:buNone/>
              <a:defRPr>
                <a:solidFill>
                  <a:srgbClr val="E7F3FC"/>
                </a:solidFill>
              </a:defRPr>
            </a:lvl6pPr>
            <a:lvl7pPr lvl="6">
              <a:buNone/>
              <a:defRPr>
                <a:solidFill>
                  <a:srgbClr val="E7F3FC"/>
                </a:solidFill>
              </a:defRPr>
            </a:lvl7pPr>
            <a:lvl8pPr lvl="7">
              <a:buNone/>
              <a:defRPr>
                <a:solidFill>
                  <a:srgbClr val="E7F3FC"/>
                </a:solidFill>
              </a:defRPr>
            </a:lvl8pPr>
            <a:lvl9pPr lvl="8">
              <a:buNone/>
              <a:defRPr>
                <a:solidFill>
                  <a:srgbClr val="E7F3FC"/>
                </a:solidFill>
              </a:defRPr>
            </a:lvl9pPr>
          </a:lstStyle>
          <a:p>
            <a:pPr indent="0" lvl="0" marL="0" rtl="0" algn="l">
              <a:spcBef>
                <a:spcPts val="0"/>
              </a:spcBef>
              <a:spcAft>
                <a:spcPts val="0"/>
              </a:spcAft>
              <a:buNone/>
            </a:pPr>
            <a:fld id="{00000000-1234-1234-1234-123412341234}" type="slidenum">
              <a:rPr lang="en"/>
              <a:t>‹#›</a:t>
            </a:fld>
            <a:endParaRPr/>
          </a:p>
        </p:txBody>
      </p:sp>
      <p:cxnSp>
        <p:nvCxnSpPr>
          <p:cNvPr id="71" name="Google Shape;71;p17"/>
          <p:cNvCxnSpPr/>
          <p:nvPr/>
        </p:nvCxnSpPr>
        <p:spPr>
          <a:xfrm>
            <a:off x="4572000" y="1152475"/>
            <a:ext cx="0" cy="2963700"/>
          </a:xfrm>
          <a:prstGeom prst="straightConnector1">
            <a:avLst/>
          </a:prstGeom>
          <a:noFill/>
          <a:ln cap="flat" cmpd="sng" w="38100">
            <a:solidFill>
              <a:srgbClr val="1784E5"/>
            </a:solidFill>
            <a:prstDash val="solid"/>
            <a:round/>
            <a:headEnd len="med" w="med" type="none"/>
            <a:tailEnd len="med" w="med"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ipping Ys Template" type="titleOnly">
  <p:cSld name="TITLE_ONLY">
    <p:spTree>
      <p:nvGrpSpPr>
        <p:cNvPr id="72" name="Shape 72"/>
        <p:cNvGrpSpPr/>
        <p:nvPr/>
      </p:nvGrpSpPr>
      <p:grpSpPr>
        <a:xfrm>
          <a:off x="0" y="0"/>
          <a:ext cx="0" cy="0"/>
          <a:chOff x="0" y="0"/>
          <a:chExt cx="0" cy="0"/>
        </a:xfrm>
      </p:grpSpPr>
      <p:sp>
        <p:nvSpPr>
          <p:cNvPr id="73" name="Google Shape;73;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08467B"/>
              </a:buClr>
              <a:buSzPts val="2700"/>
              <a:buNone/>
              <a:defRPr b="1" sz="2700">
                <a:solidFill>
                  <a:srgbClr val="08467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4" name="Shape 74"/>
        <p:cNvGrpSpPr/>
        <p:nvPr/>
      </p:nvGrpSpPr>
      <p:grpSpPr>
        <a:xfrm>
          <a:off x="0" y="0"/>
          <a:ext cx="0" cy="0"/>
          <a:chOff x="0" y="0"/>
          <a:chExt cx="0" cy="0"/>
        </a:xfrm>
      </p:grpSpPr>
      <p:sp>
        <p:nvSpPr>
          <p:cNvPr id="75" name="Google Shape;75;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Clr>
                <a:srgbClr val="08467B"/>
              </a:buClr>
              <a:buSzPts val="2700"/>
              <a:buNone/>
              <a:defRPr b="1" sz="2700">
                <a:solidFill>
                  <a:srgbClr val="08467B"/>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6" name="Google Shape;76;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rgbClr val="08467B"/>
              </a:buClr>
              <a:buSzPts val="1200"/>
              <a:buChar char="●"/>
              <a:defRPr sz="1200">
                <a:solidFill>
                  <a:srgbClr val="08467B"/>
                </a:solidFill>
              </a:defRPr>
            </a:lvl1pPr>
            <a:lvl2pPr indent="-304800" lvl="1" marL="914400">
              <a:spcBef>
                <a:spcPts val="0"/>
              </a:spcBef>
              <a:spcAft>
                <a:spcPts val="0"/>
              </a:spcAft>
              <a:buClr>
                <a:srgbClr val="08467B"/>
              </a:buClr>
              <a:buSzPts val="1200"/>
              <a:buChar char="○"/>
              <a:defRPr sz="1200">
                <a:solidFill>
                  <a:srgbClr val="08467B"/>
                </a:solidFill>
              </a:defRPr>
            </a:lvl2pPr>
            <a:lvl3pPr indent="-304800" lvl="2" marL="1371600">
              <a:spcBef>
                <a:spcPts val="0"/>
              </a:spcBef>
              <a:spcAft>
                <a:spcPts val="0"/>
              </a:spcAft>
              <a:buClr>
                <a:srgbClr val="08467B"/>
              </a:buClr>
              <a:buSzPts val="1200"/>
              <a:buChar char="■"/>
              <a:defRPr sz="1200">
                <a:solidFill>
                  <a:srgbClr val="08467B"/>
                </a:solidFill>
              </a:defRPr>
            </a:lvl3pPr>
            <a:lvl4pPr indent="-304800" lvl="3" marL="1828800">
              <a:spcBef>
                <a:spcPts val="0"/>
              </a:spcBef>
              <a:spcAft>
                <a:spcPts val="0"/>
              </a:spcAft>
              <a:buClr>
                <a:srgbClr val="08467B"/>
              </a:buClr>
              <a:buSzPts val="1200"/>
              <a:buChar char="●"/>
              <a:defRPr sz="1200">
                <a:solidFill>
                  <a:srgbClr val="08467B"/>
                </a:solidFill>
              </a:defRPr>
            </a:lvl4pPr>
            <a:lvl5pPr indent="-304800" lvl="4" marL="2286000">
              <a:spcBef>
                <a:spcPts val="0"/>
              </a:spcBef>
              <a:spcAft>
                <a:spcPts val="0"/>
              </a:spcAft>
              <a:buClr>
                <a:srgbClr val="08467B"/>
              </a:buClr>
              <a:buSzPts val="1200"/>
              <a:buChar char="○"/>
              <a:defRPr sz="1200">
                <a:solidFill>
                  <a:srgbClr val="08467B"/>
                </a:solidFill>
              </a:defRPr>
            </a:lvl5pPr>
            <a:lvl6pPr indent="-304800" lvl="5" marL="2743200">
              <a:spcBef>
                <a:spcPts val="0"/>
              </a:spcBef>
              <a:spcAft>
                <a:spcPts val="0"/>
              </a:spcAft>
              <a:buClr>
                <a:srgbClr val="08467B"/>
              </a:buClr>
              <a:buSzPts val="1200"/>
              <a:buChar char="■"/>
              <a:defRPr sz="1200">
                <a:solidFill>
                  <a:srgbClr val="08467B"/>
                </a:solidFill>
              </a:defRPr>
            </a:lvl6pPr>
            <a:lvl7pPr indent="-304800" lvl="6" marL="3200400">
              <a:spcBef>
                <a:spcPts val="0"/>
              </a:spcBef>
              <a:spcAft>
                <a:spcPts val="0"/>
              </a:spcAft>
              <a:buClr>
                <a:srgbClr val="08467B"/>
              </a:buClr>
              <a:buSzPts val="1200"/>
              <a:buChar char="●"/>
              <a:defRPr sz="1200">
                <a:solidFill>
                  <a:srgbClr val="08467B"/>
                </a:solidFill>
              </a:defRPr>
            </a:lvl7pPr>
            <a:lvl8pPr indent="-304800" lvl="7" marL="3657600">
              <a:spcBef>
                <a:spcPts val="0"/>
              </a:spcBef>
              <a:spcAft>
                <a:spcPts val="0"/>
              </a:spcAft>
              <a:buClr>
                <a:srgbClr val="08467B"/>
              </a:buClr>
              <a:buSzPts val="1200"/>
              <a:buChar char="○"/>
              <a:defRPr sz="1200">
                <a:solidFill>
                  <a:srgbClr val="08467B"/>
                </a:solidFill>
              </a:defRPr>
            </a:lvl8pPr>
            <a:lvl9pPr indent="-304800" lvl="8" marL="4114800">
              <a:spcBef>
                <a:spcPts val="0"/>
              </a:spcBef>
              <a:spcAft>
                <a:spcPts val="0"/>
              </a:spcAft>
              <a:buClr>
                <a:srgbClr val="08467B"/>
              </a:buClr>
              <a:buSzPts val="1200"/>
              <a:buChar char="■"/>
              <a:defRPr sz="1200">
                <a:solidFill>
                  <a:srgbClr val="08467B"/>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rgbClr val="E7F3FC"/>
              </a:buClr>
              <a:buSzPts val="4800"/>
              <a:buNone/>
              <a:defRPr b="1" sz="4800">
                <a:solidFill>
                  <a:srgbClr val="E7F3FC"/>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9" name="Shape 79"/>
        <p:cNvGrpSpPr/>
        <p:nvPr/>
      </p:nvGrpSpPr>
      <p:grpSpPr>
        <a:xfrm>
          <a:off x="0" y="0"/>
          <a:ext cx="0" cy="0"/>
          <a:chOff x="0" y="0"/>
          <a:chExt cx="0" cy="0"/>
        </a:xfrm>
      </p:grpSpPr>
      <p:sp>
        <p:nvSpPr>
          <p:cNvPr id="80" name="Google Shape;80;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08467B"/>
              </a:buClr>
              <a:buSzPts val="4200"/>
              <a:buNone/>
              <a:defRPr b="1" sz="4200">
                <a:solidFill>
                  <a:srgbClr val="08467B"/>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1" name="Google Shape;81;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08467B"/>
              </a:buClr>
              <a:buSzPts val="2100"/>
              <a:buNone/>
              <a:defRPr sz="2100">
                <a:solidFill>
                  <a:srgbClr val="08467B"/>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2" name="Google Shape;82;p21"/>
          <p:cNvSpPr/>
          <p:nvPr/>
        </p:nvSpPr>
        <p:spPr>
          <a:xfrm>
            <a:off x="4463150" y="-27225"/>
            <a:ext cx="4735500" cy="519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rgbClr val="08467B"/>
              </a:buClr>
              <a:buSzPts val="1800"/>
              <a:buChar char="●"/>
              <a:defRPr>
                <a:solidFill>
                  <a:srgbClr val="08467B"/>
                </a:solidFill>
              </a:defRPr>
            </a:lvl1pPr>
            <a:lvl2pPr indent="-317500" lvl="1" marL="914400">
              <a:spcBef>
                <a:spcPts val="0"/>
              </a:spcBef>
              <a:spcAft>
                <a:spcPts val="0"/>
              </a:spcAft>
              <a:buClr>
                <a:srgbClr val="08467B"/>
              </a:buClr>
              <a:buSzPts val="1400"/>
              <a:buChar char="○"/>
              <a:defRPr>
                <a:solidFill>
                  <a:srgbClr val="08467B"/>
                </a:solidFill>
              </a:defRPr>
            </a:lvl2pPr>
            <a:lvl3pPr indent="-317500" lvl="2" marL="1371600">
              <a:spcBef>
                <a:spcPts val="0"/>
              </a:spcBef>
              <a:spcAft>
                <a:spcPts val="0"/>
              </a:spcAft>
              <a:buClr>
                <a:srgbClr val="08467B"/>
              </a:buClr>
              <a:buSzPts val="1400"/>
              <a:buChar char="■"/>
              <a:defRPr>
                <a:solidFill>
                  <a:srgbClr val="08467B"/>
                </a:solidFill>
              </a:defRPr>
            </a:lvl3pPr>
            <a:lvl4pPr indent="-317500" lvl="3" marL="1828800">
              <a:spcBef>
                <a:spcPts val="0"/>
              </a:spcBef>
              <a:spcAft>
                <a:spcPts val="0"/>
              </a:spcAft>
              <a:buClr>
                <a:srgbClr val="08467B"/>
              </a:buClr>
              <a:buSzPts val="1400"/>
              <a:buChar char="●"/>
              <a:defRPr>
                <a:solidFill>
                  <a:srgbClr val="08467B"/>
                </a:solidFill>
              </a:defRPr>
            </a:lvl4pPr>
            <a:lvl5pPr indent="-317500" lvl="4" marL="2286000">
              <a:spcBef>
                <a:spcPts val="0"/>
              </a:spcBef>
              <a:spcAft>
                <a:spcPts val="0"/>
              </a:spcAft>
              <a:buClr>
                <a:srgbClr val="08467B"/>
              </a:buClr>
              <a:buSzPts val="1400"/>
              <a:buChar char="○"/>
              <a:defRPr>
                <a:solidFill>
                  <a:srgbClr val="08467B"/>
                </a:solidFill>
              </a:defRPr>
            </a:lvl5pPr>
            <a:lvl6pPr indent="-317500" lvl="5" marL="2743200">
              <a:spcBef>
                <a:spcPts val="0"/>
              </a:spcBef>
              <a:spcAft>
                <a:spcPts val="0"/>
              </a:spcAft>
              <a:buClr>
                <a:srgbClr val="08467B"/>
              </a:buClr>
              <a:buSzPts val="1400"/>
              <a:buChar char="■"/>
              <a:defRPr>
                <a:solidFill>
                  <a:srgbClr val="08467B"/>
                </a:solidFill>
              </a:defRPr>
            </a:lvl6pPr>
            <a:lvl7pPr indent="-317500" lvl="6" marL="3200400">
              <a:spcBef>
                <a:spcPts val="0"/>
              </a:spcBef>
              <a:spcAft>
                <a:spcPts val="0"/>
              </a:spcAft>
              <a:buClr>
                <a:srgbClr val="08467B"/>
              </a:buClr>
              <a:buSzPts val="1400"/>
              <a:buChar char="●"/>
              <a:defRPr>
                <a:solidFill>
                  <a:srgbClr val="08467B"/>
                </a:solidFill>
              </a:defRPr>
            </a:lvl7pPr>
            <a:lvl8pPr indent="-317500" lvl="7" marL="3657600">
              <a:spcBef>
                <a:spcPts val="0"/>
              </a:spcBef>
              <a:spcAft>
                <a:spcPts val="0"/>
              </a:spcAft>
              <a:buClr>
                <a:srgbClr val="08467B"/>
              </a:buClr>
              <a:buSzPts val="1400"/>
              <a:buChar char="○"/>
              <a:defRPr>
                <a:solidFill>
                  <a:srgbClr val="08467B"/>
                </a:solidFill>
              </a:defRPr>
            </a:lvl8pPr>
            <a:lvl9pPr indent="-317500" lvl="8" marL="4114800">
              <a:spcBef>
                <a:spcPts val="0"/>
              </a:spcBef>
              <a:spcAft>
                <a:spcPts val="0"/>
              </a:spcAft>
              <a:buClr>
                <a:srgbClr val="08467B"/>
              </a:buClr>
              <a:buSzPts val="1400"/>
              <a:buChar char="■"/>
              <a:defRPr>
                <a:solidFill>
                  <a:srgbClr val="08467B"/>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4" name="Shape 84"/>
        <p:cNvGrpSpPr/>
        <p:nvPr/>
      </p:nvGrpSpPr>
      <p:grpSpPr>
        <a:xfrm>
          <a:off x="0" y="0"/>
          <a:ext cx="0" cy="0"/>
          <a:chOff x="0" y="0"/>
          <a:chExt cx="0" cy="0"/>
        </a:xfrm>
      </p:grpSpPr>
      <p:sp>
        <p:nvSpPr>
          <p:cNvPr id="85" name="Google Shape;85;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rgbClr val="08467B"/>
              </a:buClr>
              <a:buSzPts val="1800"/>
              <a:buNone/>
              <a:defRPr>
                <a:solidFill>
                  <a:srgbClr val="08467B"/>
                </a:solidFill>
              </a:defRPr>
            </a:lvl1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 name="Shape 86"/>
        <p:cNvGrpSpPr/>
        <p:nvPr/>
      </p:nvGrpSpPr>
      <p:grpSpPr>
        <a:xfrm>
          <a:off x="0" y="0"/>
          <a:ext cx="0" cy="0"/>
          <a:chOff x="0" y="0"/>
          <a:chExt cx="0" cy="0"/>
        </a:xfrm>
      </p:grpSpPr>
      <p:sp>
        <p:nvSpPr>
          <p:cNvPr id="87" name="Google Shape;87;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E7F3FC"/>
              </a:buClr>
              <a:buSzPts val="12000"/>
              <a:buNone/>
              <a:defRPr sz="12000">
                <a:solidFill>
                  <a:srgbClr val="E7F3FC"/>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8" name="Google Shape;88;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rgbClr val="E7F3FC"/>
              </a:buClr>
              <a:buSzPts val="1800"/>
              <a:buChar char="●"/>
              <a:defRPr>
                <a:solidFill>
                  <a:srgbClr val="E7F3FC"/>
                </a:solidFill>
              </a:defRPr>
            </a:lvl1pPr>
            <a:lvl2pPr indent="-317500" lvl="1" marL="914400" algn="ctr">
              <a:spcBef>
                <a:spcPts val="0"/>
              </a:spcBef>
              <a:spcAft>
                <a:spcPts val="0"/>
              </a:spcAft>
              <a:buClr>
                <a:srgbClr val="E7F3FC"/>
              </a:buClr>
              <a:buSzPts val="1400"/>
              <a:buChar char="○"/>
              <a:defRPr>
                <a:solidFill>
                  <a:srgbClr val="E7F3FC"/>
                </a:solidFill>
              </a:defRPr>
            </a:lvl2pPr>
            <a:lvl3pPr indent="-317500" lvl="2" marL="1371600" algn="ctr">
              <a:spcBef>
                <a:spcPts val="0"/>
              </a:spcBef>
              <a:spcAft>
                <a:spcPts val="0"/>
              </a:spcAft>
              <a:buClr>
                <a:srgbClr val="E7F3FC"/>
              </a:buClr>
              <a:buSzPts val="1400"/>
              <a:buChar char="■"/>
              <a:defRPr>
                <a:solidFill>
                  <a:srgbClr val="E7F3FC"/>
                </a:solidFill>
              </a:defRPr>
            </a:lvl3pPr>
            <a:lvl4pPr indent="-317500" lvl="3" marL="1828800" algn="ctr">
              <a:spcBef>
                <a:spcPts val="0"/>
              </a:spcBef>
              <a:spcAft>
                <a:spcPts val="0"/>
              </a:spcAft>
              <a:buClr>
                <a:srgbClr val="E7F3FC"/>
              </a:buClr>
              <a:buSzPts val="1400"/>
              <a:buChar char="●"/>
              <a:defRPr>
                <a:solidFill>
                  <a:srgbClr val="E7F3FC"/>
                </a:solidFill>
              </a:defRPr>
            </a:lvl4pPr>
            <a:lvl5pPr indent="-317500" lvl="4" marL="2286000" algn="ctr">
              <a:spcBef>
                <a:spcPts val="0"/>
              </a:spcBef>
              <a:spcAft>
                <a:spcPts val="0"/>
              </a:spcAft>
              <a:buClr>
                <a:srgbClr val="E7F3FC"/>
              </a:buClr>
              <a:buSzPts val="1400"/>
              <a:buChar char="○"/>
              <a:defRPr>
                <a:solidFill>
                  <a:srgbClr val="E7F3FC"/>
                </a:solidFill>
              </a:defRPr>
            </a:lvl5pPr>
            <a:lvl6pPr indent="-317500" lvl="5" marL="2743200" algn="ctr">
              <a:spcBef>
                <a:spcPts val="0"/>
              </a:spcBef>
              <a:spcAft>
                <a:spcPts val="0"/>
              </a:spcAft>
              <a:buClr>
                <a:srgbClr val="E7F3FC"/>
              </a:buClr>
              <a:buSzPts val="1400"/>
              <a:buChar char="■"/>
              <a:defRPr>
                <a:solidFill>
                  <a:srgbClr val="E7F3FC"/>
                </a:solidFill>
              </a:defRPr>
            </a:lvl6pPr>
            <a:lvl7pPr indent="-317500" lvl="6" marL="3200400" algn="ctr">
              <a:spcBef>
                <a:spcPts val="0"/>
              </a:spcBef>
              <a:spcAft>
                <a:spcPts val="0"/>
              </a:spcAft>
              <a:buClr>
                <a:srgbClr val="E7F3FC"/>
              </a:buClr>
              <a:buSzPts val="1400"/>
              <a:buChar char="●"/>
              <a:defRPr>
                <a:solidFill>
                  <a:srgbClr val="E7F3FC"/>
                </a:solidFill>
              </a:defRPr>
            </a:lvl7pPr>
            <a:lvl8pPr indent="-317500" lvl="7" marL="3657600" algn="ctr">
              <a:spcBef>
                <a:spcPts val="0"/>
              </a:spcBef>
              <a:spcAft>
                <a:spcPts val="0"/>
              </a:spcAft>
              <a:buClr>
                <a:srgbClr val="E7F3FC"/>
              </a:buClr>
              <a:buSzPts val="1400"/>
              <a:buChar char="○"/>
              <a:defRPr>
                <a:solidFill>
                  <a:srgbClr val="E7F3FC"/>
                </a:solidFill>
              </a:defRPr>
            </a:lvl8pPr>
            <a:lvl9pPr indent="-317500" lvl="8" marL="4114800" algn="ctr">
              <a:spcBef>
                <a:spcPts val="0"/>
              </a:spcBef>
              <a:spcAft>
                <a:spcPts val="0"/>
              </a:spcAft>
              <a:buClr>
                <a:srgbClr val="E7F3FC"/>
              </a:buClr>
              <a:buSzPts val="1400"/>
              <a:buChar char="■"/>
              <a:defRPr>
                <a:solidFill>
                  <a:srgbClr val="E7F3FC"/>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89" name="Shape 89"/>
        <p:cNvGrpSpPr/>
        <p:nvPr/>
      </p:nvGrpSpPr>
      <p:grpSpPr>
        <a:xfrm>
          <a:off x="0" y="0"/>
          <a:ext cx="0" cy="0"/>
          <a:chOff x="0" y="0"/>
          <a:chExt cx="0" cy="0"/>
        </a:xfrm>
      </p:grpSpPr>
      <p:sp>
        <p:nvSpPr>
          <p:cNvPr id="90" name="Google Shape;90;p2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700"/>
              <a:buNone/>
              <a:defRPr>
                <a:latin typeface="Roboto"/>
                <a:ea typeface="Roboto"/>
                <a:cs typeface="Roboto"/>
                <a:sym typeface="Roboto"/>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1" name="Shape 91"/>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_1">
    <p:spTree>
      <p:nvGrpSpPr>
        <p:cNvPr id="92" name="Shape 9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BIG_NUMBER_1">
    <p:spTree>
      <p:nvGrpSpPr>
        <p:cNvPr id="93" name="Shape 93"/>
        <p:cNvGrpSpPr/>
        <p:nvPr/>
      </p:nvGrpSpPr>
      <p:grpSpPr>
        <a:xfrm>
          <a:off x="0" y="0"/>
          <a:ext cx="0" cy="0"/>
          <a:chOff x="0" y="0"/>
          <a:chExt cx="0" cy="0"/>
        </a:xfrm>
      </p:grpSpPr>
      <p:sp>
        <p:nvSpPr>
          <p:cNvPr id="94" name="Google Shape;94;p2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E7F3FC"/>
              </a:buClr>
              <a:buSzPts val="12000"/>
              <a:buNone/>
              <a:defRPr sz="12000">
                <a:solidFill>
                  <a:srgbClr val="E7F3FC"/>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5" name="Google Shape;95;p2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rgbClr val="E7F3FC"/>
              </a:buClr>
              <a:buSzPts val="1800"/>
              <a:buChar char="●"/>
              <a:defRPr>
                <a:solidFill>
                  <a:srgbClr val="E7F3FC"/>
                </a:solidFill>
              </a:defRPr>
            </a:lvl1pPr>
            <a:lvl2pPr indent="-317500" lvl="1" marL="914400" algn="ctr">
              <a:spcBef>
                <a:spcPts val="0"/>
              </a:spcBef>
              <a:spcAft>
                <a:spcPts val="0"/>
              </a:spcAft>
              <a:buClr>
                <a:srgbClr val="E7F3FC"/>
              </a:buClr>
              <a:buSzPts val="1400"/>
              <a:buChar char="○"/>
              <a:defRPr>
                <a:solidFill>
                  <a:srgbClr val="E7F3FC"/>
                </a:solidFill>
              </a:defRPr>
            </a:lvl2pPr>
            <a:lvl3pPr indent="-317500" lvl="2" marL="1371600" algn="ctr">
              <a:spcBef>
                <a:spcPts val="0"/>
              </a:spcBef>
              <a:spcAft>
                <a:spcPts val="0"/>
              </a:spcAft>
              <a:buClr>
                <a:srgbClr val="E7F3FC"/>
              </a:buClr>
              <a:buSzPts val="1400"/>
              <a:buChar char="■"/>
              <a:defRPr>
                <a:solidFill>
                  <a:srgbClr val="E7F3FC"/>
                </a:solidFill>
              </a:defRPr>
            </a:lvl3pPr>
            <a:lvl4pPr indent="-317500" lvl="3" marL="1828800" algn="ctr">
              <a:spcBef>
                <a:spcPts val="0"/>
              </a:spcBef>
              <a:spcAft>
                <a:spcPts val="0"/>
              </a:spcAft>
              <a:buClr>
                <a:srgbClr val="E7F3FC"/>
              </a:buClr>
              <a:buSzPts val="1400"/>
              <a:buChar char="●"/>
              <a:defRPr>
                <a:solidFill>
                  <a:srgbClr val="E7F3FC"/>
                </a:solidFill>
              </a:defRPr>
            </a:lvl4pPr>
            <a:lvl5pPr indent="-317500" lvl="4" marL="2286000" algn="ctr">
              <a:spcBef>
                <a:spcPts val="0"/>
              </a:spcBef>
              <a:spcAft>
                <a:spcPts val="0"/>
              </a:spcAft>
              <a:buClr>
                <a:srgbClr val="E7F3FC"/>
              </a:buClr>
              <a:buSzPts val="1400"/>
              <a:buChar char="○"/>
              <a:defRPr>
                <a:solidFill>
                  <a:srgbClr val="E7F3FC"/>
                </a:solidFill>
              </a:defRPr>
            </a:lvl5pPr>
            <a:lvl6pPr indent="-317500" lvl="5" marL="2743200" algn="ctr">
              <a:spcBef>
                <a:spcPts val="0"/>
              </a:spcBef>
              <a:spcAft>
                <a:spcPts val="0"/>
              </a:spcAft>
              <a:buClr>
                <a:srgbClr val="E7F3FC"/>
              </a:buClr>
              <a:buSzPts val="1400"/>
              <a:buChar char="■"/>
              <a:defRPr>
                <a:solidFill>
                  <a:srgbClr val="E7F3FC"/>
                </a:solidFill>
              </a:defRPr>
            </a:lvl6pPr>
            <a:lvl7pPr indent="-317500" lvl="6" marL="3200400" algn="ctr">
              <a:spcBef>
                <a:spcPts val="0"/>
              </a:spcBef>
              <a:spcAft>
                <a:spcPts val="0"/>
              </a:spcAft>
              <a:buClr>
                <a:srgbClr val="E7F3FC"/>
              </a:buClr>
              <a:buSzPts val="1400"/>
              <a:buChar char="●"/>
              <a:defRPr>
                <a:solidFill>
                  <a:srgbClr val="E7F3FC"/>
                </a:solidFill>
              </a:defRPr>
            </a:lvl7pPr>
            <a:lvl8pPr indent="-317500" lvl="7" marL="3657600" algn="ctr">
              <a:spcBef>
                <a:spcPts val="0"/>
              </a:spcBef>
              <a:spcAft>
                <a:spcPts val="0"/>
              </a:spcAft>
              <a:buClr>
                <a:srgbClr val="E7F3FC"/>
              </a:buClr>
              <a:buSzPts val="1400"/>
              <a:buChar char="○"/>
              <a:defRPr>
                <a:solidFill>
                  <a:srgbClr val="E7F3FC"/>
                </a:solidFill>
              </a:defRPr>
            </a:lvl8pPr>
            <a:lvl9pPr indent="-317500" lvl="8" marL="4114800" algn="ctr">
              <a:spcBef>
                <a:spcPts val="0"/>
              </a:spcBef>
              <a:spcAft>
                <a:spcPts val="0"/>
              </a:spcAft>
              <a:buClr>
                <a:srgbClr val="E7F3FC"/>
              </a:buClr>
              <a:buSzPts val="1400"/>
              <a:buChar char="■"/>
              <a:defRPr>
                <a:solidFill>
                  <a:srgbClr val="E7F3FC"/>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6" name="Shape 96"/>
        <p:cNvGrpSpPr/>
        <p:nvPr/>
      </p:nvGrpSpPr>
      <p:grpSpPr>
        <a:xfrm>
          <a:off x="0" y="0"/>
          <a:ext cx="0" cy="0"/>
          <a:chOff x="0" y="0"/>
          <a:chExt cx="0" cy="0"/>
        </a:xfrm>
      </p:grpSpPr>
      <p:sp>
        <p:nvSpPr>
          <p:cNvPr id="97" name="Google Shape;97;p28"/>
          <p:cNvSpPr txBox="1"/>
          <p:nvPr>
            <p:ph type="title"/>
          </p:nvPr>
        </p:nvSpPr>
        <p:spPr>
          <a:xfrm>
            <a:off x="3108307" y="849851"/>
            <a:ext cx="2927400" cy="2688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700"/>
              <a:buNone/>
              <a:defRPr b="0" i="0" sz="1600">
                <a:solidFill>
                  <a:schemeClr val="lt1"/>
                </a:solidFill>
                <a:latin typeface="Roboto Medium"/>
                <a:ea typeface="Roboto Medium"/>
                <a:cs typeface="Roboto Medium"/>
                <a:sym typeface="Roboto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8" name="Google Shape;98;p28"/>
          <p:cNvSpPr txBox="1"/>
          <p:nvPr>
            <p:ph idx="1" type="body"/>
          </p:nvPr>
        </p:nvSpPr>
        <p:spPr>
          <a:xfrm>
            <a:off x="457200" y="1183004"/>
            <a:ext cx="8229600" cy="339480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800"/>
              <a:buNone/>
              <a:defRPr/>
            </a:lvl1pPr>
            <a:lvl2pPr indent="-228600" lvl="1" marL="914400" algn="l">
              <a:spcBef>
                <a:spcPts val="1200"/>
              </a:spcBef>
              <a:spcAft>
                <a:spcPts val="0"/>
              </a:spcAft>
              <a:buSzPts val="1400"/>
              <a:buNone/>
              <a:defRPr/>
            </a:lvl2pPr>
            <a:lvl3pPr indent="-228600" lvl="2" marL="1371600" algn="l">
              <a:spcBef>
                <a:spcPts val="1200"/>
              </a:spcBef>
              <a:spcAft>
                <a:spcPts val="0"/>
              </a:spcAft>
              <a:buSzPts val="1400"/>
              <a:buNone/>
              <a:defRPr/>
            </a:lvl3pPr>
            <a:lvl4pPr indent="-228600" lvl="3" marL="1828800" algn="l">
              <a:spcBef>
                <a:spcPts val="1200"/>
              </a:spcBef>
              <a:spcAft>
                <a:spcPts val="0"/>
              </a:spcAft>
              <a:buSzPts val="1400"/>
              <a:buNone/>
              <a:defRPr/>
            </a:lvl4pPr>
            <a:lvl5pPr indent="-228600" lvl="4" marL="2286000" algn="l">
              <a:spcBef>
                <a:spcPts val="1200"/>
              </a:spcBef>
              <a:spcAft>
                <a:spcPts val="0"/>
              </a:spcAft>
              <a:buSzPts val="1400"/>
              <a:buNone/>
              <a:defRPr/>
            </a:lvl5pPr>
            <a:lvl6pPr indent="-228600" lvl="5" marL="2743200" algn="l">
              <a:spcBef>
                <a:spcPts val="1200"/>
              </a:spcBef>
              <a:spcAft>
                <a:spcPts val="0"/>
              </a:spcAft>
              <a:buSzPts val="1400"/>
              <a:buNone/>
              <a:defRPr/>
            </a:lvl6pPr>
            <a:lvl7pPr indent="-228600" lvl="6" marL="3200400" algn="l">
              <a:spcBef>
                <a:spcPts val="1200"/>
              </a:spcBef>
              <a:spcAft>
                <a:spcPts val="0"/>
              </a:spcAft>
              <a:buSzPts val="1400"/>
              <a:buNone/>
              <a:defRPr/>
            </a:lvl7pPr>
            <a:lvl8pPr indent="-228600" lvl="7" marL="3657600" algn="l">
              <a:spcBef>
                <a:spcPts val="1200"/>
              </a:spcBef>
              <a:spcAft>
                <a:spcPts val="0"/>
              </a:spcAft>
              <a:buSzPts val="1400"/>
              <a:buNone/>
              <a:defRPr/>
            </a:lvl8pPr>
            <a:lvl9pPr indent="-228600" lvl="8" marL="4114800" algn="l">
              <a:spcBef>
                <a:spcPts val="1200"/>
              </a:spcBef>
              <a:spcAft>
                <a:spcPts val="1200"/>
              </a:spcAft>
              <a:buSzPts val="1400"/>
              <a:buNone/>
              <a:defRPr/>
            </a:lvl9pPr>
          </a:lstStyle>
          <a:p/>
        </p:txBody>
      </p:sp>
      <p:sp>
        <p:nvSpPr>
          <p:cNvPr id="99" name="Google Shape;99;p28"/>
          <p:cNvSpPr txBox="1"/>
          <p:nvPr>
            <p:ph idx="11" type="ftr"/>
          </p:nvPr>
        </p:nvSpPr>
        <p:spPr>
          <a:xfrm>
            <a:off x="3108960" y="4783455"/>
            <a:ext cx="2926200" cy="2571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8"/>
          <p:cNvSpPr txBox="1"/>
          <p:nvPr>
            <p:ph idx="10" type="dt"/>
          </p:nvPr>
        </p:nvSpPr>
        <p:spPr>
          <a:xfrm>
            <a:off x="457200" y="4783455"/>
            <a:ext cx="2103000" cy="2571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28"/>
          <p:cNvSpPr txBox="1"/>
          <p:nvPr>
            <p:ph idx="12" type="sldNum"/>
          </p:nvPr>
        </p:nvSpPr>
        <p:spPr>
          <a:xfrm>
            <a:off x="6583680" y="4783455"/>
            <a:ext cx="2103000" cy="1692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102" name="Shape 102"/>
        <p:cNvGrpSpPr/>
        <p:nvPr/>
      </p:nvGrpSpPr>
      <p:grpSpPr>
        <a:xfrm>
          <a:off x="0" y="0"/>
          <a:ext cx="0" cy="0"/>
          <a:chOff x="0" y="0"/>
          <a:chExt cx="0" cy="0"/>
        </a:xfrm>
      </p:grpSpPr>
      <p:sp>
        <p:nvSpPr>
          <p:cNvPr id="103" name="Google Shape;103;p29"/>
          <p:cNvSpPr/>
          <p:nvPr/>
        </p:nvSpPr>
        <p:spPr>
          <a:xfrm>
            <a:off x="4463150" y="-27225"/>
            <a:ext cx="4735500" cy="519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105" name="Google Shape;105;p29"/>
          <p:cNvPicPr preferRelativeResize="0"/>
          <p:nvPr/>
        </p:nvPicPr>
        <p:blipFill rotWithShape="1">
          <a:blip r:embed="rId2">
            <a:alphaModFix/>
          </a:blip>
          <a:srcRect b="0" l="0" r="0" t="0"/>
          <a:stretch/>
        </p:blipFill>
        <p:spPr>
          <a:xfrm>
            <a:off x="6254495" y="16737"/>
            <a:ext cx="2867687" cy="5124983"/>
          </a:xfrm>
          <a:prstGeom prst="rect">
            <a:avLst/>
          </a:prstGeom>
          <a:noFill/>
          <a:ln>
            <a:noFill/>
          </a:ln>
          <a:effectLst>
            <a:outerShdw blurRad="342900" rotWithShape="0" algn="bl" dir="7200000" dist="114300">
              <a:srgbClr val="000000">
                <a:alpha val="10000"/>
              </a:srgbClr>
            </a:outerShdw>
          </a:effectLst>
        </p:spPr>
      </p:pic>
      <p:sp>
        <p:nvSpPr>
          <p:cNvPr id="106" name="Google Shape;106;p29"/>
          <p:cNvSpPr txBox="1"/>
          <p:nvPr/>
        </p:nvSpPr>
        <p:spPr>
          <a:xfrm>
            <a:off x="458200" y="464875"/>
            <a:ext cx="6574200" cy="259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 sz="1600">
                <a:solidFill>
                  <a:srgbClr val="0082E8"/>
                </a:solidFill>
                <a:latin typeface="Roboto Medium"/>
                <a:ea typeface="Roboto Medium"/>
                <a:cs typeface="Roboto Medium"/>
                <a:sym typeface="Roboto Medium"/>
              </a:rPr>
              <a:t>Header</a:t>
            </a:r>
            <a:endParaRPr sz="1600">
              <a:latin typeface="Roboto Medium"/>
              <a:ea typeface="Roboto Medium"/>
              <a:cs typeface="Roboto Medium"/>
              <a:sym typeface="Roboto Medium"/>
            </a:endParaRPr>
          </a:p>
        </p:txBody>
      </p:sp>
      <p:sp>
        <p:nvSpPr>
          <p:cNvPr id="107" name="Google Shape;107;p29"/>
          <p:cNvSpPr txBox="1"/>
          <p:nvPr/>
        </p:nvSpPr>
        <p:spPr>
          <a:xfrm>
            <a:off x="458200" y="1135525"/>
            <a:ext cx="6574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Text here</a:t>
            </a:r>
            <a:endParaRPr>
              <a:latin typeface="Roboto"/>
              <a:ea typeface="Roboto"/>
              <a:cs typeface="Roboto"/>
              <a:sym typeface="Roboto"/>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1" type="obj">
  <p:cSld name="OBJECT">
    <p:spTree>
      <p:nvGrpSpPr>
        <p:cNvPr id="108" name="Shape 108"/>
        <p:cNvGrpSpPr/>
        <p:nvPr/>
      </p:nvGrpSpPr>
      <p:grpSpPr>
        <a:xfrm>
          <a:off x="0" y="0"/>
          <a:ext cx="0" cy="0"/>
          <a:chOff x="0" y="0"/>
          <a:chExt cx="0" cy="0"/>
        </a:xfrm>
      </p:grpSpPr>
      <p:sp>
        <p:nvSpPr>
          <p:cNvPr id="109" name="Google Shape;109;p30"/>
          <p:cNvSpPr txBox="1"/>
          <p:nvPr>
            <p:ph idx="11" type="ftr"/>
          </p:nvPr>
        </p:nvSpPr>
        <p:spPr>
          <a:xfrm>
            <a:off x="3108960" y="4783455"/>
            <a:ext cx="2926200" cy="2571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30"/>
          <p:cNvSpPr txBox="1"/>
          <p:nvPr>
            <p:ph idx="10" type="dt"/>
          </p:nvPr>
        </p:nvSpPr>
        <p:spPr>
          <a:xfrm>
            <a:off x="457200" y="4783455"/>
            <a:ext cx="2103000" cy="2571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30"/>
          <p:cNvSpPr txBox="1"/>
          <p:nvPr>
            <p:ph idx="12" type="sldNum"/>
          </p:nvPr>
        </p:nvSpPr>
        <p:spPr>
          <a:xfrm>
            <a:off x="6583680" y="4783455"/>
            <a:ext cx="2103000" cy="1692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112" name="Shape 112"/>
        <p:cNvGrpSpPr/>
        <p:nvPr/>
      </p:nvGrpSpPr>
      <p:grpSpPr>
        <a:xfrm>
          <a:off x="0" y="0"/>
          <a:ext cx="0" cy="0"/>
          <a:chOff x="0" y="0"/>
          <a:chExt cx="0" cy="0"/>
        </a:xfrm>
      </p:grpSpPr>
      <p:pic>
        <p:nvPicPr>
          <p:cNvPr id="113" name="Google Shape;113;p31"/>
          <p:cNvPicPr preferRelativeResize="0"/>
          <p:nvPr/>
        </p:nvPicPr>
        <p:blipFill>
          <a:blip r:embed="rId2">
            <a:alphaModFix/>
          </a:blip>
          <a:stretch>
            <a:fillRect/>
          </a:stretch>
        </p:blipFill>
        <p:spPr>
          <a:xfrm>
            <a:off x="9" y="0"/>
            <a:ext cx="6654382" cy="5143499"/>
          </a:xfrm>
          <a:prstGeom prst="rect">
            <a:avLst/>
          </a:prstGeom>
          <a:noFill/>
          <a:ln>
            <a:noFill/>
          </a:ln>
        </p:spPr>
      </p:pic>
      <p:sp>
        <p:nvSpPr>
          <p:cNvPr id="114" name="Google Shape;114;p31"/>
          <p:cNvSpPr txBox="1"/>
          <p:nvPr>
            <p:ph type="title"/>
          </p:nvPr>
        </p:nvSpPr>
        <p:spPr>
          <a:xfrm>
            <a:off x="1158775" y="440850"/>
            <a:ext cx="72669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200"/>
              <a:buNone/>
              <a:defRPr b="1"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5" name="Google Shape;115;p31"/>
          <p:cNvSpPr txBox="1"/>
          <p:nvPr>
            <p:ph idx="1" type="body"/>
          </p:nvPr>
        </p:nvSpPr>
        <p:spPr>
          <a:xfrm>
            <a:off x="888900" y="923875"/>
            <a:ext cx="3681000" cy="3192000"/>
          </a:xfrm>
          <a:prstGeom prst="rect">
            <a:avLst/>
          </a:prstGeom>
        </p:spPr>
        <p:txBody>
          <a:bodyPr anchorCtr="0" anchor="t" bIns="91425" lIns="91425" spcFirstLastPara="1" rIns="91425" wrap="square" tIns="91425">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16" name="Google Shape;116;p31"/>
          <p:cNvSpPr txBox="1"/>
          <p:nvPr>
            <p:ph idx="12" type="sldNum"/>
          </p:nvPr>
        </p:nvSpPr>
        <p:spPr>
          <a:xfrm>
            <a:off x="8472458" y="4815617"/>
            <a:ext cx="548700" cy="393600"/>
          </a:xfrm>
          <a:prstGeom prst="rect">
            <a:avLst/>
          </a:prstGeom>
        </p:spPr>
        <p:txBody>
          <a:bodyPr anchorCtr="0" anchor="ctr" bIns="91425" lIns="91425" spcFirstLastPara="1" rIns="91425" wrap="square" tIns="91425">
            <a:normAutofit/>
          </a:bodyPr>
          <a:lstStyle>
            <a:lvl1pPr lvl="0" algn="r">
              <a:buNone/>
              <a:defRPr b="1" sz="1000">
                <a:solidFill>
                  <a:srgbClr val="007FEC"/>
                </a:solidFill>
                <a:latin typeface="Roboto"/>
                <a:ea typeface="Roboto"/>
                <a:cs typeface="Roboto"/>
                <a:sym typeface="Roboto"/>
              </a:defRPr>
            </a:lvl1pPr>
            <a:lvl2pPr lvl="1" algn="r">
              <a:buNone/>
              <a:defRPr b="1" sz="1000">
                <a:solidFill>
                  <a:srgbClr val="007FEC"/>
                </a:solidFill>
                <a:latin typeface="Roboto"/>
                <a:ea typeface="Roboto"/>
                <a:cs typeface="Roboto"/>
                <a:sym typeface="Roboto"/>
              </a:defRPr>
            </a:lvl2pPr>
            <a:lvl3pPr lvl="2" algn="r">
              <a:buNone/>
              <a:defRPr b="1" sz="1000">
                <a:solidFill>
                  <a:srgbClr val="007FEC"/>
                </a:solidFill>
                <a:latin typeface="Roboto"/>
                <a:ea typeface="Roboto"/>
                <a:cs typeface="Roboto"/>
                <a:sym typeface="Roboto"/>
              </a:defRPr>
            </a:lvl3pPr>
            <a:lvl4pPr lvl="3" algn="r">
              <a:buNone/>
              <a:defRPr b="1" sz="1000">
                <a:solidFill>
                  <a:srgbClr val="007FEC"/>
                </a:solidFill>
                <a:latin typeface="Roboto"/>
                <a:ea typeface="Roboto"/>
                <a:cs typeface="Roboto"/>
                <a:sym typeface="Roboto"/>
              </a:defRPr>
            </a:lvl4pPr>
            <a:lvl5pPr lvl="4" algn="r">
              <a:buNone/>
              <a:defRPr b="1" sz="1000">
                <a:solidFill>
                  <a:srgbClr val="007FEC"/>
                </a:solidFill>
                <a:latin typeface="Roboto"/>
                <a:ea typeface="Roboto"/>
                <a:cs typeface="Roboto"/>
                <a:sym typeface="Roboto"/>
              </a:defRPr>
            </a:lvl5pPr>
            <a:lvl6pPr lvl="5" algn="r">
              <a:buNone/>
              <a:defRPr b="1" sz="1000">
                <a:solidFill>
                  <a:srgbClr val="007FEC"/>
                </a:solidFill>
                <a:latin typeface="Roboto"/>
                <a:ea typeface="Roboto"/>
                <a:cs typeface="Roboto"/>
                <a:sym typeface="Roboto"/>
              </a:defRPr>
            </a:lvl6pPr>
            <a:lvl7pPr lvl="6" algn="r">
              <a:buNone/>
              <a:defRPr b="1" sz="1000">
                <a:solidFill>
                  <a:srgbClr val="007FEC"/>
                </a:solidFill>
                <a:latin typeface="Roboto"/>
                <a:ea typeface="Roboto"/>
                <a:cs typeface="Roboto"/>
                <a:sym typeface="Roboto"/>
              </a:defRPr>
            </a:lvl7pPr>
            <a:lvl8pPr lvl="7" algn="r">
              <a:buNone/>
              <a:defRPr b="1" sz="1000">
                <a:solidFill>
                  <a:srgbClr val="007FEC"/>
                </a:solidFill>
                <a:latin typeface="Roboto"/>
                <a:ea typeface="Roboto"/>
                <a:cs typeface="Roboto"/>
                <a:sym typeface="Roboto"/>
              </a:defRPr>
            </a:lvl8pPr>
            <a:lvl9pPr lvl="8" algn="r">
              <a:buNone/>
              <a:defRPr b="1" sz="1000">
                <a:solidFill>
                  <a:srgbClr val="007FEC"/>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
        <p:nvSpPr>
          <p:cNvPr id="117" name="Google Shape;117;p31"/>
          <p:cNvSpPr txBox="1"/>
          <p:nvPr>
            <p:ph idx="2" type="body"/>
          </p:nvPr>
        </p:nvSpPr>
        <p:spPr>
          <a:xfrm>
            <a:off x="4896725" y="923875"/>
            <a:ext cx="3681000" cy="3192000"/>
          </a:xfrm>
          <a:prstGeom prst="rect">
            <a:avLst/>
          </a:prstGeom>
        </p:spPr>
        <p:txBody>
          <a:bodyPr anchorCtr="0" anchor="t" bIns="91425" lIns="91425" spcFirstLastPara="1" rIns="91425" wrap="square" tIns="91425">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Tree>
  </p:cSld>
  <p:clrMapOvr>
    <a:masterClrMapping/>
  </p:clrMapOvr>
  <p:extLst>
    <p:ext uri="{DCECCB84-F9BA-43D5-87BE-67443E8EF086}">
      <p15:sldGuideLst>
        <p15:guide id="1" orient="horz" pos="504">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904725" y="23890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904725" y="23890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904725" y="23890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a:noFill/>
          <a:ln>
            <a:noFill/>
          </a:ln>
        </p:spPr>
        <p:txBody>
          <a:bodyPr anchorCtr="0" anchor="ctr"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400"/>
              <a:buNone/>
              <a:defRPr/>
            </a:lvl1pPr>
          </a:lstStyle>
          <a:p/>
        </p:txBody>
      </p:sp>
      <p:sp>
        <p:nvSpPr>
          <p:cNvPr id="43" name="Google Shape;43;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3.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31.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5" Type="http://schemas.openxmlformats.org/officeDocument/2006/relationships/slideLayout" Target="../slideLayouts/slideLayout15.xml"/><Relationship Id="rId19" Type="http://schemas.openxmlformats.org/officeDocument/2006/relationships/slideLayout" Target="../slideLayouts/slideLayout29.xml"/><Relationship Id="rId6" Type="http://schemas.openxmlformats.org/officeDocument/2006/relationships/slideLayout" Target="../slideLayouts/slideLayout16.xml"/><Relationship Id="rId18" Type="http://schemas.openxmlformats.org/officeDocument/2006/relationships/slideLayout" Target="../slideLayouts/slideLayout28.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3F3F3"/>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04725" y="238900"/>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000"/>
              <a:buFont typeface="Archivo ExtraBold"/>
              <a:buNone/>
              <a:defRPr sz="2000">
                <a:solidFill>
                  <a:schemeClr val="dk1"/>
                </a:solidFill>
                <a:latin typeface="Archivo ExtraBold"/>
                <a:ea typeface="Archivo ExtraBold"/>
                <a:cs typeface="Archivo ExtraBold"/>
                <a:sym typeface="Archivo Extra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pic>
        <p:nvPicPr>
          <p:cNvPr id="7" name="Google Shape;7;p1"/>
          <p:cNvPicPr preferRelativeResize="0"/>
          <p:nvPr/>
        </p:nvPicPr>
        <p:blipFill>
          <a:blip r:embed="rId1">
            <a:alphaModFix/>
          </a:blip>
          <a:stretch>
            <a:fillRect/>
          </a:stretch>
        </p:blipFill>
        <p:spPr>
          <a:xfrm>
            <a:off x="0" y="0"/>
            <a:ext cx="788602" cy="5143501"/>
          </a:xfrm>
          <a:prstGeom prst="rect">
            <a:avLst/>
          </a:prstGeom>
          <a:noFill/>
          <a:ln>
            <a:noFill/>
          </a:ln>
        </p:spPr>
      </p:pic>
      <p:pic>
        <p:nvPicPr>
          <p:cNvPr id="8" name="Google Shape;8;p1"/>
          <p:cNvPicPr preferRelativeResize="0"/>
          <p:nvPr/>
        </p:nvPicPr>
        <p:blipFill rotWithShape="1">
          <a:blip r:embed="rId2">
            <a:alphaModFix/>
          </a:blip>
          <a:srcRect b="0" l="3749" r="83694" t="0"/>
          <a:stretch/>
        </p:blipFill>
        <p:spPr>
          <a:xfrm>
            <a:off x="260050" y="280925"/>
            <a:ext cx="268502" cy="4319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1">
            <a:alphaModFix/>
          </a:blip>
          <a:srcRect b="0" l="0" r="0" t="0"/>
          <a:stretch/>
        </p:blipFill>
        <p:spPr>
          <a:xfrm>
            <a:off x="-43562" y="-20412"/>
            <a:ext cx="9231124" cy="5184326"/>
          </a:xfrm>
          <a:prstGeom prst="rect">
            <a:avLst/>
          </a:prstGeom>
          <a:noFill/>
          <a:ln>
            <a:noFill/>
          </a:ln>
        </p:spPr>
      </p:pic>
      <p:sp>
        <p:nvSpPr>
          <p:cNvPr id="52" name="Google Shape;5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700"/>
              <a:buFont typeface="Roboto Condensed"/>
              <a:buNone/>
              <a:defRPr sz="2700">
                <a:solidFill>
                  <a:schemeClr val="dk1"/>
                </a:solidFill>
                <a:latin typeface="Roboto Condensed"/>
                <a:ea typeface="Roboto Condensed"/>
                <a:cs typeface="Roboto Condensed"/>
                <a:sym typeface="Roboto Condense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3" name="Google Shape;53;p13"/>
          <p:cNvSpPr txBox="1"/>
          <p:nvPr>
            <p:ph idx="1" type="body"/>
          </p:nvPr>
        </p:nvSpPr>
        <p:spPr>
          <a:xfrm>
            <a:off x="311700" y="11322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54" name="Google Shape;54;p13"/>
          <p:cNvSpPr txBox="1"/>
          <p:nvPr>
            <p:ph idx="12" type="sldNum"/>
          </p:nvPr>
        </p:nvSpPr>
        <p:spPr>
          <a:xfrm>
            <a:off x="113283" y="4663217"/>
            <a:ext cx="548700" cy="393600"/>
          </a:xfrm>
          <a:prstGeom prst="rect">
            <a:avLst/>
          </a:prstGeom>
          <a:noFill/>
          <a:ln>
            <a:noFill/>
          </a:ln>
        </p:spPr>
        <p:txBody>
          <a:bodyPr anchorCtr="0" anchor="ctr" bIns="91425" lIns="91425" spcFirstLastPara="1" rIns="91425" wrap="square" tIns="91425">
            <a:normAutofit/>
          </a:bodyPr>
          <a:lstStyle>
            <a:lvl1pPr lvl="0">
              <a:buNone/>
              <a:defRPr sz="1100">
                <a:solidFill>
                  <a:schemeClr val="dk2"/>
                </a:solidFill>
                <a:latin typeface="Roboto Condensed"/>
                <a:ea typeface="Roboto Condensed"/>
                <a:cs typeface="Roboto Condensed"/>
                <a:sym typeface="Roboto Condensed"/>
              </a:defRPr>
            </a:lvl1pPr>
            <a:lvl2pPr lvl="1">
              <a:buNone/>
              <a:defRPr sz="1100">
                <a:solidFill>
                  <a:schemeClr val="dk2"/>
                </a:solidFill>
                <a:latin typeface="Roboto Condensed"/>
                <a:ea typeface="Roboto Condensed"/>
                <a:cs typeface="Roboto Condensed"/>
                <a:sym typeface="Roboto Condensed"/>
              </a:defRPr>
            </a:lvl2pPr>
            <a:lvl3pPr lvl="2">
              <a:buNone/>
              <a:defRPr sz="1100">
                <a:solidFill>
                  <a:schemeClr val="dk2"/>
                </a:solidFill>
                <a:latin typeface="Roboto Condensed"/>
                <a:ea typeface="Roboto Condensed"/>
                <a:cs typeface="Roboto Condensed"/>
                <a:sym typeface="Roboto Condensed"/>
              </a:defRPr>
            </a:lvl3pPr>
            <a:lvl4pPr lvl="3">
              <a:buNone/>
              <a:defRPr sz="1100">
                <a:solidFill>
                  <a:schemeClr val="dk2"/>
                </a:solidFill>
                <a:latin typeface="Roboto Condensed"/>
                <a:ea typeface="Roboto Condensed"/>
                <a:cs typeface="Roboto Condensed"/>
                <a:sym typeface="Roboto Condensed"/>
              </a:defRPr>
            </a:lvl4pPr>
            <a:lvl5pPr lvl="4">
              <a:buNone/>
              <a:defRPr sz="1100">
                <a:solidFill>
                  <a:schemeClr val="dk2"/>
                </a:solidFill>
                <a:latin typeface="Roboto Condensed"/>
                <a:ea typeface="Roboto Condensed"/>
                <a:cs typeface="Roboto Condensed"/>
                <a:sym typeface="Roboto Condensed"/>
              </a:defRPr>
            </a:lvl5pPr>
            <a:lvl6pPr lvl="5">
              <a:buNone/>
              <a:defRPr sz="1100">
                <a:solidFill>
                  <a:schemeClr val="dk2"/>
                </a:solidFill>
                <a:latin typeface="Roboto Condensed"/>
                <a:ea typeface="Roboto Condensed"/>
                <a:cs typeface="Roboto Condensed"/>
                <a:sym typeface="Roboto Condensed"/>
              </a:defRPr>
            </a:lvl6pPr>
            <a:lvl7pPr lvl="6">
              <a:buNone/>
              <a:defRPr sz="1100">
                <a:solidFill>
                  <a:schemeClr val="dk2"/>
                </a:solidFill>
                <a:latin typeface="Roboto Condensed"/>
                <a:ea typeface="Roboto Condensed"/>
                <a:cs typeface="Roboto Condensed"/>
                <a:sym typeface="Roboto Condensed"/>
              </a:defRPr>
            </a:lvl7pPr>
            <a:lvl8pPr lvl="7">
              <a:buNone/>
              <a:defRPr sz="1100">
                <a:solidFill>
                  <a:schemeClr val="dk2"/>
                </a:solidFill>
                <a:latin typeface="Roboto Condensed"/>
                <a:ea typeface="Roboto Condensed"/>
                <a:cs typeface="Roboto Condensed"/>
                <a:sym typeface="Roboto Condensed"/>
              </a:defRPr>
            </a:lvl8pPr>
            <a:lvl9pPr lvl="8">
              <a:buNone/>
              <a:defRPr sz="1100">
                <a:solidFill>
                  <a:schemeClr val="dk2"/>
                </a:solidFill>
                <a:latin typeface="Roboto Condensed"/>
                <a:ea typeface="Roboto Condensed"/>
                <a:cs typeface="Roboto Condensed"/>
                <a:sym typeface="Roboto Condensed"/>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35.png"/><Relationship Id="rId6"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hyperlink" Target="https://tinyurl.com/2wkv9c3b" TargetMode="External"/><Relationship Id="rId5" Type="http://schemas.openxmlformats.org/officeDocument/2006/relationships/hyperlink" Target="https://ycharts.com/scenarios/#/?hypotheticalId=&amp;securityId=P:1048204&amp;startDate=07%2F01%2F2001&amp;endDate=06%2F30%2F2026&amp;initialInvestment=50&amp;comparableId=%5ESPXTR&amp;comparableType=security&amp;rateOfReturn=&amp;rateOfReturnType=&amp;scenarios=endDate:06%2F30%2F2026,frequency:monthly,name:Monthly%20Contributions,rateOfChangeDataType:,rateOfChangeFrequency:,rateOfChangeValue:,startDate:08%2F01%2F2001,type:value_contribution,useTimeRangeFromAbove:false,value:50,,&amp;contributionTimeframe=monthly&amp;contributionTableTimeframe=monthly&amp;showComparison=true&amp;showNetContributions=true&amp;showStandardDeviation=true&amp;showBaseCase=false&amp;prompt=" TargetMode="External"/><Relationship Id="rId6" Type="http://schemas.openxmlformats.org/officeDocument/2006/relationships/hyperlink" Target="https://ycharts.com/scenarios/#/?hypotheticalId=&amp;securityId=P:1048204&amp;startDate=07%2F01%2F2001&amp;endDate=06%2F30%2F2026&amp;initialInvestment=50&amp;comparableId=%5ESPXTR&amp;comparableType=security&amp;rateOfReturn=&amp;rateOfReturnType=&amp;scenarios=endDate:06%2F30%2F2026,frequency:monthly,name:Monthly%20Contributions,rateOfChangeDataType:,rateOfChangeFrequency:,rateOfChangeValue:,startDate:08%2F01%2F2001,type:value_contribution,useTimeRangeFromAbove:false,value:50,,&amp;contributionTimeframe=monthly&amp;contributionTableTimeframe=monthly&amp;showComparison=true&amp;showNetContributions=true&amp;showStandardDeviation=true&amp;showBaseCase=false&amp;promp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hyperlink" Target="https://tinyurl.com/3h9akyph" TargetMode="External"/><Relationship Id="rId9" Type="http://schemas.openxmlformats.org/officeDocument/2006/relationships/image" Target="../media/image37.png"/><Relationship Id="rId5" Type="http://schemas.openxmlformats.org/officeDocument/2006/relationships/hyperlink" Target="https://tinyurl.com/3h9akyph" TargetMode="External"/><Relationship Id="rId6" Type="http://schemas.openxmlformats.org/officeDocument/2006/relationships/image" Target="../media/image20.png"/><Relationship Id="rId7" Type="http://schemas.openxmlformats.org/officeDocument/2006/relationships/image" Target="../media/image19.png"/><Relationship Id="rId8"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hyperlink" Target="https://tinyurl.com/ym2khnhx" TargetMode="External"/><Relationship Id="rId5" Type="http://schemas.openxmlformats.org/officeDocument/2006/relationships/hyperlink" Target="https://tinyurl.com/ym2khnhx"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28.png"/><Relationship Id="rId5" Type="http://schemas.openxmlformats.org/officeDocument/2006/relationships/hyperlink" Target="https://tinyurl.com/44xpxkjd" TargetMode="External"/><Relationship Id="rId6" Type="http://schemas.openxmlformats.org/officeDocument/2006/relationships/hyperlink" Target="https://tinyurl.com/44xpxkjd" TargetMode="External"/><Relationship Id="rId7" Type="http://schemas.openxmlformats.org/officeDocument/2006/relationships/hyperlink" Target="https://tinyurl.com/y9wjhsw9" TargetMode="External"/><Relationship Id="rId8" Type="http://schemas.openxmlformats.org/officeDocument/2006/relationships/hyperlink" Target="https://tinyurl.com/y9wjhsw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hyperlink" Target="https://ycharts.com/scenarios/#/?hypotheticalId=&amp;securityId=P:1048204&amp;startDate=07%2F01%2F2001&amp;endDate=06%2F30%2F2026&amp;initialInvestment=1000&amp;comparableId=&amp;comparableType=benchmark&amp;rateOfReturn=&amp;rateOfReturnType=&amp;scenarios=endDate:06%2F30%2F2026,frequency:monthly,name:Monthly%20Contribution,rateOfChangeDataType:percentage,rateOfChangeFrequency:annually,rateOfChangeValue:3,startDate:08%2F01%2F2001,type:value_contribution,useTimeRangeFromAbove:false,value:250,,&amp;contributionTimeframe=monthly&amp;contributionTableTimeframe=monthly&amp;showComparison=false&amp;showNetContributions=true&amp;showStandardDeviation=false&amp;showBaseCase=false&amp;prompt=" TargetMode="External"/><Relationship Id="rId5" Type="http://schemas.openxmlformats.org/officeDocument/2006/relationships/hyperlink" Target="https://ycharts.com/scenarios/#/?hypotheticalId=&amp;securityId=P:1048204&amp;startDate=07%2F01%2F2001&amp;endDate=06%2F30%2F2026&amp;initialInvestment=1000&amp;comparableId=&amp;comparableType=benchmark&amp;rateOfReturn=&amp;rateOfReturnType=&amp;scenarios=endDate:06%2F30%2F2026,frequency:monthly,name:Monthly%20Contribution,rateOfChangeDataType:percentage,rateOfChangeFrequency:annually,rateOfChangeValue:3,startDate:08%2F01%2F2001,type:value_contribution,useTimeRangeFromAbove:false,value:250,,&amp;contributionTimeframe=monthly&amp;contributionTableTimeframe=monthly&amp;showComparison=false&amp;showNetContributions=true&amp;showStandardDeviation=false&amp;showBaseCase=false&amp;promp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hyperlink" Target="https://tinyurl.com/yc5469eu" TargetMode="External"/><Relationship Id="rId5" Type="http://schemas.openxmlformats.org/officeDocument/2006/relationships/hyperlink" Target="https://tinyurl.com/yc5469e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1.png"/><Relationship Id="rId4" Type="http://schemas.openxmlformats.org/officeDocument/2006/relationships/hyperlink" Target="https://tinyurl.com/268anrmz" TargetMode="External"/><Relationship Id="rId5" Type="http://schemas.openxmlformats.org/officeDocument/2006/relationships/hyperlink" Target="https://tinyurl.com/268anrmz"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hyperlink" Target="https://tinyurl.com/br8sdx7d" TargetMode="External"/><Relationship Id="rId5" Type="http://schemas.openxmlformats.org/officeDocument/2006/relationships/hyperlink" Target="https://tinyurl.com/br8sdx7d"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hyperlink" Target="https://get.ycharts.com/request-a-demo?utm_source=Debunking_Investing_Myths&amp;utm_medium=Original_Research&amp;utm_campaign=Debunking_Investing_Myths&amp;utm_content=Hubspot_CTA" TargetMode="External"/><Relationship Id="rId13" Type="http://schemas.openxmlformats.org/officeDocument/2006/relationships/image" Target="../media/image10.png"/><Relationship Id="rId12" Type="http://schemas.openxmlformats.org/officeDocument/2006/relationships/hyperlink" Target="https://ycharts.com/start_trial?utm_source=Debunking_Investing_Myths&amp;utm_medium=Original_Research&amp;utm_campaign=Debunking_Investing_Myths&amp;utm_content=Hubspot_CTA" TargetMode="External"/><Relationship Id="rId1" Type="http://schemas.openxmlformats.org/officeDocument/2006/relationships/slideLayout" Target="../slideLayouts/slideLayout26.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hyperlink" Target="https://go.ycharts.com/hubfs/Debunking_Investing_Myths.pptx?utm_source=Debunking_Investing_Myths&amp;utm_medium=Original_Research&amp;utm_campaign=Debunking_Investing_Myths&amp;utm_content=Hubspot_CTA" TargetMode="External"/><Relationship Id="rId9" Type="http://schemas.openxmlformats.org/officeDocument/2006/relationships/hyperlink" Target="https://get.ycharts.com/request-a-demo?utm_source=Debunking_Investing_Myths&amp;utm_medium=Original_Research&amp;utm_campaign=Debunking_Investing_Myths&amp;utm_content=Hubspot_CTA" TargetMode="External"/><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38.png"/><Relationship Id="rId8" Type="http://schemas.openxmlformats.org/officeDocument/2006/relationships/hyperlink" Target="https://ycharts.com/start_trial?utm_source=Debunking_Investing_Myths&amp;utm_medium=Original_Research&amp;utm_campaign=Debunking_Investing_Myths&amp;utm_content=Hubspot_CT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hyperlink" Target="https://tinyurl.com/3ja9cy7w" TargetMode="External"/><Relationship Id="rId5" Type="http://schemas.openxmlformats.org/officeDocument/2006/relationships/hyperlink" Target="https://tinyurl.com/3ja9cy7w"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hyperlink" Target="https://tinyurl.com/mtrr57ms" TargetMode="External"/><Relationship Id="rId5" Type="http://schemas.openxmlformats.org/officeDocument/2006/relationships/hyperlink" Target="https://tinyurl.com/mtrr57ms" TargetMode="External"/></Relationships>
</file>

<file path=ppt/slides/_rels/slide22.xml.rels><?xml version="1.0" encoding="UTF-8" standalone="yes"?><Relationships xmlns="http://schemas.openxmlformats.org/package/2006/relationships"><Relationship Id="rId10" Type="http://schemas.openxmlformats.org/officeDocument/2006/relationships/hyperlink" Target="https://ycharts.com/start_trial?utm_source=Debunking_Investing_Myths&amp;utm_medium=Original_Research&amp;utm_campaign=Debunking_Investing_Myths&amp;utm_content=Hubspot_CTA" TargetMode="External"/><Relationship Id="rId1" Type="http://schemas.openxmlformats.org/officeDocument/2006/relationships/slideLayout" Target="../slideLayouts/slideLayout25.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hyperlink" Target="https://ycharts.com/about/disclosure" TargetMode="External"/><Relationship Id="rId9" Type="http://schemas.openxmlformats.org/officeDocument/2006/relationships/hyperlink" Target="https://get.ycharts.com/request-a-demo?utm_source=Debunking_Investing_Myths&amp;utm_medium=Original_Research&amp;utm_campaign=Debunking_Investing_Myths&amp;utm_content=Hubspot_CTA" TargetMode="External"/><Relationship Id="rId5" Type="http://schemas.openxmlformats.org/officeDocument/2006/relationships/hyperlink" Target="https://ycharts.com/about/disclosure" TargetMode="External"/><Relationship Id="rId6" Type="http://schemas.openxmlformats.org/officeDocument/2006/relationships/image" Target="../media/image29.png"/><Relationship Id="rId7" Type="http://schemas.openxmlformats.org/officeDocument/2006/relationships/image" Target="../media/image35.png"/><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1" Type="http://schemas.openxmlformats.org/officeDocument/2006/relationships/slide" Target="/ppt/slides/slide13.xml"/><Relationship Id="rId10" Type="http://schemas.openxmlformats.org/officeDocument/2006/relationships/slide" Target="/ppt/slides/slide12.xml"/><Relationship Id="rId13" Type="http://schemas.openxmlformats.org/officeDocument/2006/relationships/slide" Target="/ppt/slides/slide17.xml"/><Relationship Id="rId12" Type="http://schemas.openxmlformats.org/officeDocument/2006/relationships/slide" Target="/ppt/slides/slide15.xml"/><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slide" Target="/ppt/slides/slide4.xml"/><Relationship Id="rId9" Type="http://schemas.openxmlformats.org/officeDocument/2006/relationships/slide" Target="/ppt/slides/slide11.xml"/><Relationship Id="rId15" Type="http://schemas.openxmlformats.org/officeDocument/2006/relationships/slide" Target="/ppt/slides/slide19.xml"/><Relationship Id="rId14" Type="http://schemas.openxmlformats.org/officeDocument/2006/relationships/slide" Target="/ppt/slides/slide18.xml"/><Relationship Id="rId17" Type="http://schemas.openxmlformats.org/officeDocument/2006/relationships/image" Target="../media/image1.png"/><Relationship Id="rId16" Type="http://schemas.openxmlformats.org/officeDocument/2006/relationships/slide" Target="/ppt/slides/slide21.xml"/><Relationship Id="rId5" Type="http://schemas.openxmlformats.org/officeDocument/2006/relationships/slide" Target="/ppt/slides/slide5.xml"/><Relationship Id="rId6" Type="http://schemas.openxmlformats.org/officeDocument/2006/relationships/slide" Target="/ppt/slides/slide7.xml"/><Relationship Id="rId7" Type="http://schemas.openxmlformats.org/officeDocument/2006/relationships/slide" Target="/ppt/slides/slide9.xml"/><Relationship Id="rId8" Type="http://schemas.openxmlformats.org/officeDocument/2006/relationships/slide" Target="/ppt/slides/slide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tinyurl.com/33kxtjhe" TargetMode="External"/><Relationship Id="rId4" Type="http://schemas.openxmlformats.org/officeDocument/2006/relationships/hyperlink" Target="https://tinyurl.com/33kxtjhe" TargetMode="External"/><Relationship Id="rId5" Type="http://schemas.openxmlformats.org/officeDocument/2006/relationships/image" Target="../media/image8.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hyperlink" Target="https://tinyurl.com/mrx5er38" TargetMode="External"/><Relationship Id="rId5" Type="http://schemas.openxmlformats.org/officeDocument/2006/relationships/hyperlink" Target="https://tinyurl.com/mrx5er38"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tinyurl.com/2ce8kar5" TargetMode="External"/><Relationship Id="rId4" Type="http://schemas.openxmlformats.org/officeDocument/2006/relationships/hyperlink" Target="https://tinyurl.com/2ce8kar5" TargetMode="External"/><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hyperlink" Target="https://tinyurl.com/4fu3smsn" TargetMode="External"/><Relationship Id="rId5" Type="http://schemas.openxmlformats.org/officeDocument/2006/relationships/hyperlink" Target="https://tinyurl.com/4fu3sms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hyperlink" Target="https://tinyurl.com/2wkv9c3b" TargetMode="External"/><Relationship Id="rId5" Type="http://schemas.openxmlformats.org/officeDocument/2006/relationships/hyperlink" Target="https://tinyurl.com/5948d2ur" TargetMode="External"/><Relationship Id="rId6" Type="http://schemas.openxmlformats.org/officeDocument/2006/relationships/hyperlink" Target="https://tinyurl.com/5948d2u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hyperlink" Target="https://tinyurl.com/32apdpyj" TargetMode="External"/><Relationship Id="rId5" Type="http://schemas.openxmlformats.org/officeDocument/2006/relationships/hyperlink" Target="https://tinyurl.com/32apdpyj"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32"/>
          <p:cNvPicPr preferRelativeResize="0"/>
          <p:nvPr/>
        </p:nvPicPr>
        <p:blipFill>
          <a:blip r:embed="rId3">
            <a:alphaModFix/>
          </a:blip>
          <a:stretch>
            <a:fillRect/>
          </a:stretch>
        </p:blipFill>
        <p:spPr>
          <a:xfrm>
            <a:off x="0" y="-5"/>
            <a:ext cx="9143997" cy="5143504"/>
          </a:xfrm>
          <a:prstGeom prst="rect">
            <a:avLst/>
          </a:prstGeom>
          <a:noFill/>
          <a:ln>
            <a:noFill/>
          </a:ln>
        </p:spPr>
      </p:pic>
      <p:sp>
        <p:nvSpPr>
          <p:cNvPr id="123" name="Google Shape;123;p32"/>
          <p:cNvSpPr txBox="1"/>
          <p:nvPr>
            <p:ph type="ctrTitle"/>
          </p:nvPr>
        </p:nvSpPr>
        <p:spPr>
          <a:xfrm>
            <a:off x="437958" y="1373300"/>
            <a:ext cx="8520600" cy="205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4580">
                <a:solidFill>
                  <a:schemeClr val="lt1"/>
                </a:solidFill>
                <a:latin typeface="Archivo Black"/>
                <a:ea typeface="Archivo Black"/>
                <a:cs typeface="Archivo Black"/>
                <a:sym typeface="Archivo Black"/>
              </a:rPr>
              <a:t>Debunking </a:t>
            </a:r>
            <a:br>
              <a:rPr lang="en" sz="4580">
                <a:solidFill>
                  <a:schemeClr val="lt1"/>
                </a:solidFill>
                <a:latin typeface="Archivo Black"/>
                <a:ea typeface="Archivo Black"/>
                <a:cs typeface="Archivo Black"/>
                <a:sym typeface="Archivo Black"/>
              </a:rPr>
            </a:br>
            <a:r>
              <a:rPr lang="en" sz="4580">
                <a:solidFill>
                  <a:schemeClr val="lt1"/>
                </a:solidFill>
                <a:latin typeface="Archivo Black"/>
                <a:ea typeface="Archivo Black"/>
                <a:cs typeface="Archivo Black"/>
                <a:sym typeface="Archivo Black"/>
              </a:rPr>
              <a:t>Investing </a:t>
            </a:r>
            <a:br>
              <a:rPr lang="en" sz="4580">
                <a:solidFill>
                  <a:schemeClr val="lt1"/>
                </a:solidFill>
                <a:latin typeface="Archivo Black"/>
                <a:ea typeface="Archivo Black"/>
                <a:cs typeface="Archivo Black"/>
                <a:sym typeface="Archivo Black"/>
              </a:rPr>
            </a:br>
            <a:r>
              <a:rPr lang="en" sz="4580">
                <a:solidFill>
                  <a:schemeClr val="lt1"/>
                </a:solidFill>
                <a:latin typeface="Archivo Black"/>
                <a:ea typeface="Archivo Black"/>
                <a:cs typeface="Archivo Black"/>
                <a:sym typeface="Archivo Black"/>
              </a:rPr>
              <a:t>Myths</a:t>
            </a:r>
            <a:endParaRPr sz="4580">
              <a:solidFill>
                <a:schemeClr val="lt1"/>
              </a:solidFill>
              <a:latin typeface="Archivo Black"/>
              <a:ea typeface="Archivo Black"/>
              <a:cs typeface="Archivo Black"/>
              <a:sym typeface="Archivo Black"/>
            </a:endParaRPr>
          </a:p>
        </p:txBody>
      </p:sp>
      <p:pic>
        <p:nvPicPr>
          <p:cNvPr id="124" name="Google Shape;124;p32"/>
          <p:cNvPicPr preferRelativeResize="0"/>
          <p:nvPr/>
        </p:nvPicPr>
        <p:blipFill>
          <a:blip r:embed="rId4">
            <a:alphaModFix/>
          </a:blip>
          <a:stretch>
            <a:fillRect/>
          </a:stretch>
        </p:blipFill>
        <p:spPr>
          <a:xfrm>
            <a:off x="520175" y="3767550"/>
            <a:ext cx="1148550" cy="232000"/>
          </a:xfrm>
          <a:prstGeom prst="rect">
            <a:avLst/>
          </a:prstGeom>
          <a:noFill/>
          <a:ln>
            <a:noFill/>
          </a:ln>
        </p:spPr>
      </p:pic>
      <p:cxnSp>
        <p:nvCxnSpPr>
          <p:cNvPr id="125" name="Google Shape;125;p32"/>
          <p:cNvCxnSpPr/>
          <p:nvPr/>
        </p:nvCxnSpPr>
        <p:spPr>
          <a:xfrm>
            <a:off x="562375" y="3556900"/>
            <a:ext cx="2673900" cy="0"/>
          </a:xfrm>
          <a:prstGeom prst="straightConnector1">
            <a:avLst/>
          </a:prstGeom>
          <a:noFill/>
          <a:ln cap="flat" cmpd="sng" w="19050">
            <a:solidFill>
              <a:srgbClr val="0082E8"/>
            </a:solidFill>
            <a:prstDash val="solid"/>
            <a:round/>
            <a:headEnd len="med" w="med" type="none"/>
            <a:tailEnd len="med" w="med" type="none"/>
          </a:ln>
        </p:spPr>
      </p:cxnSp>
      <p:pic>
        <p:nvPicPr>
          <p:cNvPr id="126" name="Google Shape;126;p32"/>
          <p:cNvPicPr preferRelativeResize="0"/>
          <p:nvPr/>
        </p:nvPicPr>
        <p:blipFill>
          <a:blip r:embed="rId5">
            <a:alphaModFix amt="40000"/>
          </a:blip>
          <a:stretch>
            <a:fillRect/>
          </a:stretch>
        </p:blipFill>
        <p:spPr>
          <a:xfrm rot="889407">
            <a:off x="6017205" y="914219"/>
            <a:ext cx="998064" cy="1133013"/>
          </a:xfrm>
          <a:prstGeom prst="rect">
            <a:avLst/>
          </a:prstGeom>
          <a:noFill/>
          <a:ln>
            <a:noFill/>
          </a:ln>
        </p:spPr>
      </p:pic>
      <p:pic>
        <p:nvPicPr>
          <p:cNvPr id="127" name="Google Shape;127;p32"/>
          <p:cNvPicPr preferRelativeResize="0"/>
          <p:nvPr/>
        </p:nvPicPr>
        <p:blipFill>
          <a:blip r:embed="rId6">
            <a:alphaModFix amt="30000"/>
          </a:blip>
          <a:stretch>
            <a:fillRect/>
          </a:stretch>
        </p:blipFill>
        <p:spPr>
          <a:xfrm rot="19">
            <a:off x="4486726" y="3093905"/>
            <a:ext cx="1084875" cy="1305722"/>
          </a:xfrm>
          <a:prstGeom prst="rect">
            <a:avLst/>
          </a:prstGeom>
          <a:noFill/>
          <a:ln>
            <a:noFill/>
          </a:ln>
        </p:spPr>
      </p:pic>
      <p:pic>
        <p:nvPicPr>
          <p:cNvPr id="128" name="Google Shape;128;p32"/>
          <p:cNvPicPr preferRelativeResize="0"/>
          <p:nvPr/>
        </p:nvPicPr>
        <p:blipFill rotWithShape="1">
          <a:blip r:embed="rId4">
            <a:alphaModFix/>
          </a:blip>
          <a:srcRect b="19419" l="3386" r="84117" t="17534"/>
          <a:stretch/>
        </p:blipFill>
        <p:spPr>
          <a:xfrm>
            <a:off x="6341250" y="1519850"/>
            <a:ext cx="893123" cy="910100"/>
          </a:xfrm>
          <a:prstGeom prst="rect">
            <a:avLst/>
          </a:prstGeom>
          <a:noFill/>
          <a:ln>
            <a:noFill/>
          </a:ln>
        </p:spPr>
      </p:pic>
      <p:sp>
        <p:nvSpPr>
          <p:cNvPr id="129" name="Google Shape;129;p32"/>
          <p:cNvSpPr txBox="1"/>
          <p:nvPr/>
        </p:nvSpPr>
        <p:spPr>
          <a:xfrm>
            <a:off x="365650" y="4602013"/>
            <a:ext cx="296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9E9E9E"/>
                </a:solidFill>
                <a:latin typeface="Archivo"/>
                <a:ea typeface="Archivo"/>
                <a:cs typeface="Archivo"/>
                <a:sym typeface="Archivo"/>
              </a:rPr>
              <a:t>Released August 202</a:t>
            </a:r>
            <a:r>
              <a:rPr i="1" lang="en">
                <a:solidFill>
                  <a:srgbClr val="9E9E9E"/>
                </a:solidFill>
                <a:latin typeface="Archivo"/>
                <a:ea typeface="Archivo"/>
                <a:cs typeface="Archivo"/>
                <a:sym typeface="Archivo"/>
              </a:rPr>
              <a:t>6</a:t>
            </a:r>
            <a:endParaRPr i="1">
              <a:solidFill>
                <a:srgbClr val="9E9E9E"/>
              </a:solidFill>
              <a:latin typeface="Archivo"/>
              <a:ea typeface="Archivo"/>
              <a:cs typeface="Archivo"/>
              <a:sym typeface="Archiv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41" title="P1048204_scenario_chart.png"/>
          <p:cNvPicPr preferRelativeResize="0"/>
          <p:nvPr/>
        </p:nvPicPr>
        <p:blipFill rotWithShape="1">
          <a:blip r:embed="rId3">
            <a:alphaModFix/>
          </a:blip>
          <a:srcRect b="0" l="0" r="0" t="0"/>
          <a:stretch/>
        </p:blipFill>
        <p:spPr>
          <a:xfrm>
            <a:off x="1098325" y="1192100"/>
            <a:ext cx="5325500" cy="3496191"/>
          </a:xfrm>
          <a:prstGeom prst="rect">
            <a:avLst/>
          </a:prstGeom>
          <a:noFill/>
          <a:ln>
            <a:noFill/>
          </a:ln>
          <a:effectLst>
            <a:outerShdw blurRad="214313" rotWithShape="0" algn="bl" dist="47625">
              <a:srgbClr val="000000">
                <a:alpha val="15000"/>
              </a:srgbClr>
            </a:outerShdw>
          </a:effectLst>
        </p:spPr>
      </p:pic>
      <p:sp>
        <p:nvSpPr>
          <p:cNvPr id="223" name="Google Shape;223;p41"/>
          <p:cNvSpPr txBox="1"/>
          <p:nvPr>
            <p:ph idx="1" type="body"/>
          </p:nvPr>
        </p:nvSpPr>
        <p:spPr>
          <a:xfrm>
            <a:off x="6579675" y="1192100"/>
            <a:ext cx="2396700" cy="349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By investing just $50 a month for the last 25 years, you would contribute a total of $15,000.</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The power of long-term investing can grow that $15,000 into $52,</a:t>
            </a:r>
            <a:r>
              <a:rPr lang="en" sz="1200">
                <a:latin typeface="Archivo"/>
                <a:ea typeface="Archivo"/>
                <a:cs typeface="Archivo"/>
                <a:sym typeface="Archivo"/>
              </a:rPr>
              <a:t>0</a:t>
            </a:r>
            <a:r>
              <a:rPr lang="en" sz="1200">
                <a:latin typeface="Archivo"/>
                <a:ea typeface="Archivo"/>
                <a:cs typeface="Archivo"/>
                <a:sym typeface="Archivo"/>
              </a:rPr>
              <a:t>00 with a 60/40 portfolio.</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If the same $50 monthly contributions were invested in an all-S&amp;P 500 portfolio, your total would grow to more than $89,000 </a:t>
            </a:r>
            <a:r>
              <a:rPr lang="en" sz="1200">
                <a:solidFill>
                  <a:schemeClr val="dk1"/>
                </a:solidFill>
                <a:latin typeface="Archivo"/>
                <a:ea typeface="Archivo"/>
                <a:cs typeface="Archivo"/>
                <a:sym typeface="Archivo"/>
              </a:rPr>
              <a:t>— nearly 6x your original investment.</a:t>
            </a:r>
            <a:endParaRPr sz="1200">
              <a:latin typeface="Archivo"/>
              <a:ea typeface="Archivo"/>
              <a:cs typeface="Archivo"/>
              <a:sym typeface="Archivo"/>
            </a:endParaRPr>
          </a:p>
        </p:txBody>
      </p:sp>
      <p:sp>
        <p:nvSpPr>
          <p:cNvPr id="224" name="Google Shape;224;p41"/>
          <p:cNvSpPr txBox="1"/>
          <p:nvPr>
            <p:ph type="title"/>
          </p:nvPr>
        </p:nvSpPr>
        <p:spPr>
          <a:xfrm>
            <a:off x="932700" y="157950"/>
            <a:ext cx="8135100" cy="69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Investing is Only for the Rich”</a:t>
            </a:r>
            <a:endParaRPr>
              <a:latin typeface="Archivo Black"/>
              <a:ea typeface="Archivo Black"/>
              <a:cs typeface="Archivo Black"/>
              <a:sym typeface="Archivo Black"/>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25" name="Google Shape;225;p41"/>
          <p:cNvSpPr txBox="1"/>
          <p:nvPr>
            <p:ph type="title"/>
          </p:nvPr>
        </p:nvSpPr>
        <p:spPr>
          <a:xfrm>
            <a:off x="1008900" y="474800"/>
            <a:ext cx="7340400" cy="54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The power of compounding can grow small, regular investments over time, making investing </a:t>
            </a:r>
            <a:br>
              <a:rPr lang="en" sz="1200">
                <a:latin typeface="Archivo"/>
                <a:ea typeface="Archivo"/>
                <a:cs typeface="Archivo"/>
                <a:sym typeface="Archivo"/>
              </a:rPr>
            </a:br>
            <a:r>
              <a:rPr lang="en" sz="1200">
                <a:latin typeface="Archivo"/>
                <a:ea typeface="Archivo"/>
                <a:cs typeface="Archivo"/>
                <a:sym typeface="Archivo"/>
              </a:rPr>
              <a:t>accessible to a wide range of income levels.</a:t>
            </a:r>
            <a:endParaRPr sz="1200">
              <a:latin typeface="Archivo Black"/>
              <a:ea typeface="Archivo Black"/>
              <a:cs typeface="Archivo Black"/>
              <a:sym typeface="Archivo Black"/>
            </a:endParaRPr>
          </a:p>
        </p:txBody>
      </p:sp>
      <p:cxnSp>
        <p:nvCxnSpPr>
          <p:cNvPr id="226" name="Google Shape;226;p41"/>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227" name="Google Shape;227;p41">
            <a:hlinkClick r:id="rId4"/>
          </p:cNvPr>
          <p:cNvSpPr txBox="1"/>
          <p:nvPr/>
        </p:nvSpPr>
        <p:spPr>
          <a:xfrm>
            <a:off x="4883600" y="4688300"/>
            <a:ext cx="1540200" cy="301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5">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6">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2"/>
          <p:cNvSpPr txBox="1"/>
          <p:nvPr>
            <p:ph idx="1" type="body"/>
          </p:nvPr>
        </p:nvSpPr>
        <p:spPr>
          <a:xfrm>
            <a:off x="5471650" y="1159100"/>
            <a:ext cx="3306300" cy="3628800"/>
          </a:xfrm>
          <a:prstGeom prst="rect">
            <a:avLst/>
          </a:prstGeom>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200">
              <a:latin typeface="Archivo"/>
              <a:ea typeface="Archivo"/>
              <a:cs typeface="Archivo"/>
              <a:sym typeface="Archivo"/>
            </a:endParaRPr>
          </a:p>
          <a:p>
            <a:pPr indent="0" lvl="0" marL="0" rtl="0" algn="l">
              <a:spcBef>
                <a:spcPts val="0"/>
              </a:spcBef>
              <a:spcAft>
                <a:spcPts val="0"/>
              </a:spcAft>
              <a:buNone/>
            </a:pPr>
            <a:r>
              <a:t/>
            </a:r>
            <a:endParaRPr b="1" sz="1200">
              <a:latin typeface="Archivo"/>
              <a:ea typeface="Archivo"/>
              <a:cs typeface="Archivo"/>
              <a:sym typeface="Archivo"/>
            </a:endParaRPr>
          </a:p>
          <a:p>
            <a:pPr indent="0" lvl="0" marL="0" rtl="0" algn="l">
              <a:spcBef>
                <a:spcPts val="0"/>
              </a:spcBef>
              <a:spcAft>
                <a:spcPts val="0"/>
              </a:spcAft>
              <a:buNone/>
            </a:pPr>
            <a:r>
              <a:t/>
            </a:r>
            <a:endParaRPr b="1" sz="1200">
              <a:latin typeface="Archivo"/>
              <a:ea typeface="Archivo"/>
              <a:cs typeface="Archivo"/>
              <a:sym typeface="Archivo"/>
            </a:endParaRPr>
          </a:p>
          <a:p>
            <a:pPr indent="0" lvl="0" marL="0" rtl="0" algn="l">
              <a:spcBef>
                <a:spcPts val="0"/>
              </a:spcBef>
              <a:spcAft>
                <a:spcPts val="0"/>
              </a:spcAft>
              <a:buNone/>
            </a:pPr>
            <a:r>
              <a:rPr b="1" lang="en" sz="1200">
                <a:latin typeface="Archivo"/>
                <a:ea typeface="Archivo"/>
                <a:cs typeface="Archivo"/>
                <a:sym typeface="Archivo"/>
              </a:rPr>
              <a:t>Probability of Winning Casino Games:</a:t>
            </a:r>
            <a:endParaRPr b="1" sz="1200">
              <a:latin typeface="Archivo"/>
              <a:ea typeface="Archivo"/>
              <a:cs typeface="Archivo"/>
              <a:sym typeface="Archivo"/>
            </a:endParaRPr>
          </a:p>
          <a:p>
            <a:pPr indent="0" lvl="0" marL="0" rtl="0" algn="l">
              <a:spcBef>
                <a:spcPts val="0"/>
              </a:spcBef>
              <a:spcAft>
                <a:spcPts val="0"/>
              </a:spcAft>
              <a:buNone/>
            </a:pPr>
            <a:br>
              <a:rPr lang="en" sz="1200">
                <a:latin typeface="Archivo"/>
                <a:ea typeface="Archivo"/>
                <a:cs typeface="Archivo"/>
                <a:sym typeface="Archivo"/>
              </a:rPr>
            </a:br>
            <a:endParaRPr sz="1200">
              <a:latin typeface="Archivo"/>
              <a:ea typeface="Archivo"/>
              <a:cs typeface="Archivo"/>
              <a:sym typeface="Archivo"/>
            </a:endParaRPr>
          </a:p>
          <a:p>
            <a:pPr indent="0" lvl="0" marL="457200" rtl="0" algn="l">
              <a:spcBef>
                <a:spcPts val="0"/>
              </a:spcBef>
              <a:spcAft>
                <a:spcPts val="0"/>
              </a:spcAft>
              <a:buNone/>
            </a:pPr>
            <a:r>
              <a:rPr lang="en" sz="1200">
                <a:solidFill>
                  <a:schemeClr val="dk1"/>
                </a:solidFill>
                <a:latin typeface="Archivo"/>
                <a:ea typeface="Archivo"/>
                <a:cs typeface="Archivo"/>
                <a:sym typeface="Archivo"/>
              </a:rPr>
              <a:t>Craps: ~50%</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0" lvl="0" marL="457200" rtl="0" algn="l">
              <a:spcBef>
                <a:spcPts val="0"/>
              </a:spcBef>
              <a:spcAft>
                <a:spcPts val="0"/>
              </a:spcAft>
              <a:buNone/>
            </a:pPr>
            <a:r>
              <a:rPr lang="en" sz="1200">
                <a:solidFill>
                  <a:schemeClr val="dk1"/>
                </a:solidFill>
                <a:latin typeface="Archivo"/>
                <a:ea typeface="Archivo"/>
                <a:cs typeface="Archivo"/>
                <a:sym typeface="Archivo"/>
              </a:rPr>
              <a:t>	</a:t>
            </a:r>
            <a:endParaRPr sz="1200">
              <a:solidFill>
                <a:schemeClr val="dk1"/>
              </a:solidFill>
              <a:latin typeface="Archivo"/>
              <a:ea typeface="Archivo"/>
              <a:cs typeface="Archivo"/>
              <a:sym typeface="Archivo"/>
            </a:endParaRPr>
          </a:p>
          <a:p>
            <a:pPr indent="0" lvl="0" marL="457200" rtl="0" algn="l">
              <a:spcBef>
                <a:spcPts val="0"/>
              </a:spcBef>
              <a:spcAft>
                <a:spcPts val="0"/>
              </a:spcAft>
              <a:buNone/>
            </a:pPr>
            <a:r>
              <a:rPr lang="en" sz="1200">
                <a:solidFill>
                  <a:schemeClr val="dk1"/>
                </a:solidFill>
                <a:latin typeface="Archivo"/>
                <a:ea typeface="Archivo"/>
                <a:cs typeface="Archivo"/>
                <a:sym typeface="Archivo"/>
              </a:rPr>
              <a:t>Blackjack: ~49%</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0" lvl="0" marL="457200" rtl="0" algn="l">
              <a:spcBef>
                <a:spcPts val="0"/>
              </a:spcBef>
              <a:spcAft>
                <a:spcPts val="0"/>
              </a:spcAft>
              <a:buNone/>
            </a:pPr>
            <a:r>
              <a:t/>
            </a:r>
            <a:endParaRPr sz="1200">
              <a:solidFill>
                <a:schemeClr val="dk1"/>
              </a:solidFill>
              <a:latin typeface="Archivo"/>
              <a:ea typeface="Archivo"/>
              <a:cs typeface="Archivo"/>
              <a:sym typeface="Archivo"/>
            </a:endParaRPr>
          </a:p>
          <a:p>
            <a:pPr indent="0" lvl="0" marL="457200" rtl="0" algn="l">
              <a:spcBef>
                <a:spcPts val="0"/>
              </a:spcBef>
              <a:spcAft>
                <a:spcPts val="0"/>
              </a:spcAft>
              <a:buNone/>
            </a:pPr>
            <a:r>
              <a:rPr lang="en" sz="1200">
                <a:solidFill>
                  <a:schemeClr val="dk1"/>
                </a:solidFill>
                <a:latin typeface="Archivo"/>
                <a:ea typeface="Archivo"/>
                <a:cs typeface="Archivo"/>
                <a:sym typeface="Archivo"/>
              </a:rPr>
              <a:t>Roulette: ~47% to 49%</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0" lvl="0" marL="457200" rtl="0" algn="l">
              <a:spcBef>
                <a:spcPts val="0"/>
              </a:spcBef>
              <a:spcAft>
                <a:spcPts val="0"/>
              </a:spcAft>
              <a:buNone/>
            </a:pPr>
            <a:r>
              <a:t/>
            </a:r>
            <a:endParaRPr sz="1200">
              <a:solidFill>
                <a:schemeClr val="dk1"/>
              </a:solidFill>
              <a:latin typeface="Archivo"/>
              <a:ea typeface="Archivo"/>
              <a:cs typeface="Archivo"/>
              <a:sym typeface="Archivo"/>
            </a:endParaRPr>
          </a:p>
          <a:p>
            <a:pPr indent="0" lvl="0" marL="457200" rtl="0" algn="l">
              <a:spcBef>
                <a:spcPts val="0"/>
              </a:spcBef>
              <a:spcAft>
                <a:spcPts val="0"/>
              </a:spcAft>
              <a:buNone/>
            </a:pPr>
            <a:r>
              <a:rPr lang="en" sz="1200">
                <a:solidFill>
                  <a:schemeClr val="dk1"/>
                </a:solidFill>
                <a:latin typeface="Archivo"/>
                <a:ea typeface="Archivo"/>
                <a:cs typeface="Archivo"/>
                <a:sym typeface="Archivo"/>
              </a:rPr>
              <a:t>Baccarat: ~44% to 46%</a:t>
            </a:r>
            <a:endParaRPr sz="12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i="1" lang="en" sz="900">
                <a:solidFill>
                  <a:schemeClr val="dk1"/>
                </a:solidFill>
                <a:latin typeface="Archivo"/>
                <a:ea typeface="Archivo"/>
                <a:cs typeface="Archivo"/>
                <a:sym typeface="Archivo"/>
              </a:rPr>
              <a:t>Source: Action Network</a:t>
            </a:r>
            <a:endParaRPr i="1" sz="9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p:txBody>
      </p:sp>
      <p:pic>
        <p:nvPicPr>
          <p:cNvPr id="233" name="Google Shape;233;p42" title="SPX_chart (6).png"/>
          <p:cNvPicPr preferRelativeResize="0"/>
          <p:nvPr/>
        </p:nvPicPr>
        <p:blipFill rotWithShape="1">
          <a:blip r:embed="rId3">
            <a:alphaModFix/>
          </a:blip>
          <a:srcRect b="0" l="0" r="0" t="0"/>
          <a:stretch/>
        </p:blipFill>
        <p:spPr>
          <a:xfrm>
            <a:off x="1098325" y="1192100"/>
            <a:ext cx="4179024" cy="3628799"/>
          </a:xfrm>
          <a:prstGeom prst="rect">
            <a:avLst/>
          </a:prstGeom>
          <a:noFill/>
          <a:ln>
            <a:noFill/>
          </a:ln>
          <a:effectLst>
            <a:outerShdw blurRad="214313" rotWithShape="0" algn="bl" dist="47625">
              <a:srgbClr val="000000">
                <a:alpha val="15000"/>
              </a:srgbClr>
            </a:outerShdw>
          </a:effectLst>
        </p:spPr>
      </p:pic>
      <p:sp>
        <p:nvSpPr>
          <p:cNvPr id="234" name="Google Shape;234;p42"/>
          <p:cNvSpPr txBox="1"/>
          <p:nvPr>
            <p:ph type="title"/>
          </p:nvPr>
        </p:nvSpPr>
        <p:spPr>
          <a:xfrm>
            <a:off x="932700" y="157950"/>
            <a:ext cx="6639600" cy="69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Investing</a:t>
            </a:r>
            <a:r>
              <a:rPr lang="en">
                <a:latin typeface="Archivo Black"/>
                <a:ea typeface="Archivo Black"/>
                <a:cs typeface="Archivo Black"/>
                <a:sym typeface="Archivo Black"/>
              </a:rPr>
              <a:t> is</a:t>
            </a:r>
            <a:r>
              <a:rPr lang="en">
                <a:latin typeface="Archivo Black"/>
                <a:ea typeface="Archivo Black"/>
                <a:cs typeface="Archivo Black"/>
                <a:sym typeface="Archivo Black"/>
              </a:rPr>
              <a:t> Like Gambling”</a:t>
            </a:r>
            <a:endParaRPr>
              <a:latin typeface="Archivo Black"/>
              <a:ea typeface="Archivo Black"/>
              <a:cs typeface="Archivo Black"/>
              <a:sym typeface="Archivo Black"/>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35" name="Google Shape;235;p42"/>
          <p:cNvSpPr txBox="1"/>
          <p:nvPr>
            <p:ph type="title"/>
          </p:nvPr>
        </p:nvSpPr>
        <p:spPr>
          <a:xfrm>
            <a:off x="1008900" y="474800"/>
            <a:ext cx="7340400" cy="54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Unlike gambling, which relies on chance, investing is about compounding growth and has </a:t>
            </a:r>
            <a:br>
              <a:rPr lang="en" sz="1200">
                <a:latin typeface="Archivo"/>
                <a:ea typeface="Archivo"/>
                <a:cs typeface="Archivo"/>
                <a:sym typeface="Archivo"/>
              </a:rPr>
            </a:br>
            <a:r>
              <a:rPr lang="en" sz="1200">
                <a:latin typeface="Archivo"/>
                <a:ea typeface="Archivo"/>
                <a:cs typeface="Archivo"/>
                <a:sym typeface="Archivo"/>
              </a:rPr>
              <a:t>historically rewarded long-term commitment with positive returns.</a:t>
            </a:r>
            <a:endParaRPr sz="1200">
              <a:latin typeface="Archivo Black"/>
              <a:ea typeface="Archivo Black"/>
              <a:cs typeface="Archivo Black"/>
              <a:sym typeface="Archivo Black"/>
            </a:endParaRPr>
          </a:p>
        </p:txBody>
      </p:sp>
      <p:cxnSp>
        <p:nvCxnSpPr>
          <p:cNvPr id="236" name="Google Shape;236;p42"/>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237" name="Google Shape;237;p42"/>
          <p:cNvSpPr txBox="1"/>
          <p:nvPr/>
        </p:nvSpPr>
        <p:spPr>
          <a:xfrm>
            <a:off x="3615950" y="4820900"/>
            <a:ext cx="1661400" cy="301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pic>
        <p:nvPicPr>
          <p:cNvPr id="238" name="Google Shape;238;p42"/>
          <p:cNvPicPr preferRelativeResize="0"/>
          <p:nvPr/>
        </p:nvPicPr>
        <p:blipFill>
          <a:blip r:embed="rId6">
            <a:alphaModFix/>
          </a:blip>
          <a:stretch>
            <a:fillRect/>
          </a:stretch>
        </p:blipFill>
        <p:spPr>
          <a:xfrm>
            <a:off x="5547849" y="3767065"/>
            <a:ext cx="314915" cy="314935"/>
          </a:xfrm>
          <a:prstGeom prst="rect">
            <a:avLst/>
          </a:prstGeom>
          <a:noFill/>
          <a:ln>
            <a:noFill/>
          </a:ln>
        </p:spPr>
      </p:pic>
      <p:pic>
        <p:nvPicPr>
          <p:cNvPr id="239" name="Google Shape;239;p42"/>
          <p:cNvPicPr preferRelativeResize="0"/>
          <p:nvPr/>
        </p:nvPicPr>
        <p:blipFill>
          <a:blip r:embed="rId7">
            <a:alphaModFix/>
          </a:blip>
          <a:stretch>
            <a:fillRect/>
          </a:stretch>
        </p:blipFill>
        <p:spPr>
          <a:xfrm>
            <a:off x="5547858" y="2701923"/>
            <a:ext cx="314915" cy="314935"/>
          </a:xfrm>
          <a:prstGeom prst="rect">
            <a:avLst/>
          </a:prstGeom>
          <a:noFill/>
          <a:ln>
            <a:noFill/>
          </a:ln>
        </p:spPr>
      </p:pic>
      <p:pic>
        <p:nvPicPr>
          <p:cNvPr id="240" name="Google Shape;240;p42"/>
          <p:cNvPicPr preferRelativeResize="0"/>
          <p:nvPr/>
        </p:nvPicPr>
        <p:blipFill>
          <a:blip r:embed="rId8">
            <a:alphaModFix/>
          </a:blip>
          <a:stretch>
            <a:fillRect/>
          </a:stretch>
        </p:blipFill>
        <p:spPr>
          <a:xfrm>
            <a:off x="5547850" y="2151400"/>
            <a:ext cx="314915" cy="314935"/>
          </a:xfrm>
          <a:prstGeom prst="rect">
            <a:avLst/>
          </a:prstGeom>
          <a:noFill/>
          <a:ln>
            <a:noFill/>
          </a:ln>
        </p:spPr>
      </p:pic>
      <p:pic>
        <p:nvPicPr>
          <p:cNvPr id="241" name="Google Shape;241;p42"/>
          <p:cNvPicPr preferRelativeResize="0"/>
          <p:nvPr/>
        </p:nvPicPr>
        <p:blipFill>
          <a:blip r:embed="rId9">
            <a:alphaModFix/>
          </a:blip>
          <a:stretch>
            <a:fillRect/>
          </a:stretch>
        </p:blipFill>
        <p:spPr>
          <a:xfrm>
            <a:off x="5547853" y="3234497"/>
            <a:ext cx="314915" cy="31493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p:nvPr/>
        </p:nvSpPr>
        <p:spPr>
          <a:xfrm>
            <a:off x="6156475" y="3519913"/>
            <a:ext cx="592500" cy="225000"/>
          </a:xfrm>
          <a:prstGeom prst="roundRect">
            <a:avLst>
              <a:gd fmla="val 16667" name="adj"/>
            </a:avLst>
          </a:prstGeom>
          <a:solidFill>
            <a:srgbClr val="FF0200"/>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200">
                <a:solidFill>
                  <a:schemeClr val="lt1"/>
                </a:solidFill>
                <a:latin typeface="Archivo"/>
                <a:ea typeface="Archivo"/>
                <a:cs typeface="Archivo"/>
                <a:sym typeface="Archivo"/>
              </a:rPr>
              <a:t>C</a:t>
            </a:r>
            <a:endParaRPr/>
          </a:p>
        </p:txBody>
      </p:sp>
      <p:sp>
        <p:nvSpPr>
          <p:cNvPr id="247" name="Google Shape;247;p43"/>
          <p:cNvSpPr/>
          <p:nvPr/>
        </p:nvSpPr>
        <p:spPr>
          <a:xfrm>
            <a:off x="6156575" y="2081650"/>
            <a:ext cx="592500" cy="225000"/>
          </a:xfrm>
          <a:prstGeom prst="roundRect">
            <a:avLst>
              <a:gd fmla="val 16667" name="adj"/>
            </a:avLst>
          </a:prstGeom>
          <a:solidFill>
            <a:srgbClr val="6834C9"/>
          </a:solidFill>
          <a:ln>
            <a:noFill/>
          </a:ln>
        </p:spPr>
        <p:txBody>
          <a:bodyPr anchorCtr="0" anchor="ctr" bIns="0" lIns="0" spcFirstLastPara="1" rIns="0" wrap="square" tIns="0">
            <a:noAutofit/>
          </a:bodyPr>
          <a:lstStyle/>
          <a:p>
            <a:pPr indent="0" lvl="0" marL="0" rtl="0" algn="ctr">
              <a:spcBef>
                <a:spcPts val="0"/>
              </a:spcBef>
              <a:spcAft>
                <a:spcPts val="0"/>
              </a:spcAft>
              <a:buClr>
                <a:schemeClr val="dk1"/>
              </a:buClr>
              <a:buSzPts val="1100"/>
              <a:buFont typeface="Arial"/>
              <a:buNone/>
            </a:pPr>
            <a:r>
              <a:rPr b="1" lang="en" sz="1200">
                <a:solidFill>
                  <a:schemeClr val="lt1"/>
                </a:solidFill>
                <a:latin typeface="Archivo"/>
                <a:ea typeface="Archivo"/>
                <a:cs typeface="Archivo"/>
                <a:sym typeface="Archivo"/>
              </a:rPr>
              <a:t>PRGO</a:t>
            </a:r>
            <a:endParaRPr sz="1200"/>
          </a:p>
        </p:txBody>
      </p:sp>
      <p:pic>
        <p:nvPicPr>
          <p:cNvPr id="248" name="Google Shape;248;p43" title="AIG_PRGO_NOV_C_PFE_chart.png"/>
          <p:cNvPicPr preferRelativeResize="0"/>
          <p:nvPr/>
        </p:nvPicPr>
        <p:blipFill rotWithShape="1">
          <a:blip r:embed="rId3">
            <a:alphaModFix/>
          </a:blip>
          <a:srcRect b="0" l="0" r="0" t="0"/>
          <a:stretch/>
        </p:blipFill>
        <p:spPr>
          <a:xfrm>
            <a:off x="1111850" y="1021387"/>
            <a:ext cx="4779295" cy="3859277"/>
          </a:xfrm>
          <a:prstGeom prst="rect">
            <a:avLst/>
          </a:prstGeom>
          <a:noFill/>
          <a:ln>
            <a:noFill/>
          </a:ln>
          <a:effectLst>
            <a:outerShdw blurRad="214313" rotWithShape="0" algn="bl" dist="47625">
              <a:srgbClr val="000000">
                <a:alpha val="15000"/>
              </a:srgbClr>
            </a:outerShdw>
          </a:effectLst>
        </p:spPr>
      </p:pic>
      <p:sp>
        <p:nvSpPr>
          <p:cNvPr id="249" name="Google Shape;249;p43"/>
          <p:cNvSpPr txBox="1"/>
          <p:nvPr>
            <p:ph type="title"/>
          </p:nvPr>
        </p:nvSpPr>
        <p:spPr>
          <a:xfrm>
            <a:off x="913925" y="157950"/>
            <a:ext cx="5571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“Fallen Stocks Will Always Bounce Back”</a:t>
            </a:r>
            <a:endParaRPr>
              <a:latin typeface="Archivo Black"/>
              <a:ea typeface="Archivo Black"/>
              <a:cs typeface="Archivo Black"/>
              <a:sym typeface="Archivo Black"/>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50" name="Google Shape;250;p43"/>
          <p:cNvSpPr txBox="1"/>
          <p:nvPr>
            <p:ph type="title"/>
          </p:nvPr>
        </p:nvSpPr>
        <p:spPr>
          <a:xfrm>
            <a:off x="990125" y="483825"/>
            <a:ext cx="7359300" cy="39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Contrary to the belief that they must rebound at some point, some stocks might never recover.</a:t>
            </a:r>
            <a:endParaRPr sz="1200">
              <a:latin typeface="Archivo Black"/>
              <a:ea typeface="Archivo Black"/>
              <a:cs typeface="Archivo Black"/>
              <a:sym typeface="Archivo Black"/>
            </a:endParaRPr>
          </a:p>
        </p:txBody>
      </p:sp>
      <p:cxnSp>
        <p:nvCxnSpPr>
          <p:cNvPr id="251" name="Google Shape;251;p43"/>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252" name="Google Shape;252;p43"/>
          <p:cNvSpPr/>
          <p:nvPr/>
        </p:nvSpPr>
        <p:spPr>
          <a:xfrm>
            <a:off x="6156475" y="1353650"/>
            <a:ext cx="592500" cy="225000"/>
          </a:xfrm>
          <a:prstGeom prst="roundRect">
            <a:avLst>
              <a:gd fmla="val 16667" name="adj"/>
            </a:avLst>
          </a:prstGeom>
          <a:solidFill>
            <a:srgbClr val="568DD8"/>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200">
                <a:solidFill>
                  <a:schemeClr val="lt1"/>
                </a:solidFill>
                <a:latin typeface="Archivo"/>
                <a:ea typeface="Archivo"/>
                <a:cs typeface="Archivo"/>
                <a:sym typeface="Archivo"/>
              </a:rPr>
              <a:t>AIG</a:t>
            </a:r>
            <a:endParaRPr>
              <a:solidFill>
                <a:schemeClr val="lt1"/>
              </a:solidFill>
            </a:endParaRPr>
          </a:p>
        </p:txBody>
      </p:sp>
      <p:sp>
        <p:nvSpPr>
          <p:cNvPr id="253" name="Google Shape;253;p43"/>
          <p:cNvSpPr txBox="1"/>
          <p:nvPr/>
        </p:nvSpPr>
        <p:spPr>
          <a:xfrm>
            <a:off x="4220425" y="4840200"/>
            <a:ext cx="1672200" cy="303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
        <p:nvSpPr>
          <p:cNvPr id="254" name="Google Shape;254;p43"/>
          <p:cNvSpPr/>
          <p:nvPr/>
        </p:nvSpPr>
        <p:spPr>
          <a:xfrm>
            <a:off x="6156500" y="2800775"/>
            <a:ext cx="592500" cy="225000"/>
          </a:xfrm>
          <a:prstGeom prst="roundRect">
            <a:avLst>
              <a:gd fmla="val 16667" name="adj"/>
            </a:avLst>
          </a:prstGeom>
          <a:solidFill>
            <a:srgbClr val="919191"/>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200">
                <a:solidFill>
                  <a:schemeClr val="lt1"/>
                </a:solidFill>
                <a:latin typeface="Archivo"/>
                <a:ea typeface="Archivo"/>
                <a:cs typeface="Archivo"/>
                <a:sym typeface="Archivo"/>
              </a:rPr>
              <a:t>NOV</a:t>
            </a:r>
            <a:endParaRPr/>
          </a:p>
        </p:txBody>
      </p:sp>
      <p:sp>
        <p:nvSpPr>
          <p:cNvPr id="255" name="Google Shape;255;p43"/>
          <p:cNvSpPr/>
          <p:nvPr/>
        </p:nvSpPr>
        <p:spPr>
          <a:xfrm>
            <a:off x="6156575" y="4239050"/>
            <a:ext cx="592500" cy="225000"/>
          </a:xfrm>
          <a:prstGeom prst="roundRect">
            <a:avLst>
              <a:gd fmla="val 16667" name="adj"/>
            </a:avLst>
          </a:prstGeom>
          <a:solidFill>
            <a:srgbClr val="9BCC4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200">
                <a:solidFill>
                  <a:schemeClr val="lt1"/>
                </a:solidFill>
                <a:latin typeface="Archivo"/>
                <a:ea typeface="Archivo"/>
                <a:cs typeface="Archivo"/>
                <a:sym typeface="Archivo"/>
              </a:rPr>
              <a:t>PFE</a:t>
            </a:r>
            <a:endParaRPr/>
          </a:p>
        </p:txBody>
      </p:sp>
      <p:sp>
        <p:nvSpPr>
          <p:cNvPr id="256" name="Google Shape;256;p43"/>
          <p:cNvSpPr txBox="1"/>
          <p:nvPr>
            <p:ph idx="1" type="body"/>
          </p:nvPr>
        </p:nvSpPr>
        <p:spPr>
          <a:xfrm>
            <a:off x="6757675" y="1346750"/>
            <a:ext cx="2199900" cy="3117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latin typeface="Archivo"/>
                <a:ea typeface="Archivo"/>
                <a:cs typeface="Archivo"/>
                <a:sym typeface="Archivo"/>
              </a:rPr>
              <a:t>-95.7% below all-time high</a:t>
            </a:r>
            <a:br>
              <a:rPr lang="en" sz="1200">
                <a:latin typeface="Archivo"/>
                <a:ea typeface="Archivo"/>
                <a:cs typeface="Archivo"/>
                <a:sym typeface="Archivo"/>
              </a:rPr>
            </a:b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-94.9% below all-time high</a:t>
            </a:r>
            <a:endParaRPr sz="1200">
              <a:solidFill>
                <a:schemeClr val="dk1"/>
              </a:solidFill>
              <a:latin typeface="Archivo"/>
              <a:ea typeface="Archivo"/>
              <a:cs typeface="Archivo"/>
              <a:sym typeface="Archivo"/>
            </a:endParaRPr>
          </a:p>
          <a:p>
            <a:pPr indent="0" lvl="0" marL="0" rtl="0" algn="l">
              <a:spcBef>
                <a:spcPts val="0"/>
              </a:spcBef>
              <a:spcAft>
                <a:spcPts val="0"/>
              </a:spcAft>
              <a:buNone/>
            </a:pPr>
            <a:br>
              <a:rPr lang="en" sz="1200">
                <a:latin typeface="Archivo"/>
                <a:ea typeface="Archivo"/>
                <a:cs typeface="Archivo"/>
                <a:sym typeface="Archivo"/>
              </a:rPr>
            </a:b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-7</a:t>
            </a:r>
            <a:r>
              <a:rPr lang="en" sz="1200">
                <a:latin typeface="Archivo"/>
                <a:ea typeface="Archivo"/>
                <a:cs typeface="Archivo"/>
                <a:sym typeface="Archivo"/>
              </a:rPr>
              <a:t>8.5% </a:t>
            </a:r>
            <a:r>
              <a:rPr lang="en" sz="1200">
                <a:solidFill>
                  <a:schemeClr val="dk1"/>
                </a:solidFill>
                <a:latin typeface="Archivo"/>
                <a:ea typeface="Archivo"/>
                <a:cs typeface="Archivo"/>
                <a:sym typeface="Archivo"/>
              </a:rPr>
              <a:t>below all-time high</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a:t>
            </a:r>
            <a:r>
              <a:rPr lang="en" sz="1200">
                <a:solidFill>
                  <a:schemeClr val="dk1"/>
                </a:solidFill>
                <a:latin typeface="Archivo"/>
                <a:ea typeface="Archivo"/>
                <a:cs typeface="Archivo"/>
                <a:sym typeface="Archivo"/>
              </a:rPr>
              <a:t>75.2% below all-time high</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br>
              <a:rPr lang="en" sz="1200">
                <a:latin typeface="Archivo"/>
                <a:ea typeface="Archivo"/>
                <a:cs typeface="Archivo"/>
                <a:sym typeface="Archivo"/>
              </a:rPr>
            </a:br>
            <a:r>
              <a:rPr lang="en" sz="1200">
                <a:latin typeface="Archivo"/>
                <a:ea typeface="Archivo"/>
                <a:cs typeface="Archivo"/>
                <a:sym typeface="Archivo"/>
              </a:rPr>
              <a:t>-60.7% </a:t>
            </a:r>
            <a:r>
              <a:rPr lang="en" sz="1200">
                <a:solidFill>
                  <a:schemeClr val="dk1"/>
                </a:solidFill>
                <a:latin typeface="Archivo"/>
                <a:ea typeface="Archivo"/>
                <a:cs typeface="Archivo"/>
                <a:sym typeface="Archivo"/>
              </a:rPr>
              <a:t>below all-time high</a:t>
            </a:r>
            <a:endParaRPr sz="1200">
              <a:latin typeface="Archivo"/>
              <a:ea typeface="Archivo"/>
              <a:cs typeface="Archivo"/>
              <a:sym typeface="Archiv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4"/>
          <p:cNvSpPr txBox="1"/>
          <p:nvPr>
            <p:ph idx="1" type="body"/>
          </p:nvPr>
        </p:nvSpPr>
        <p:spPr>
          <a:xfrm>
            <a:off x="1027100" y="4167925"/>
            <a:ext cx="3565500" cy="6324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sz="1200">
                <a:latin typeface="Archivo"/>
                <a:ea typeface="Archivo"/>
                <a:cs typeface="Archivo"/>
                <a:sym typeface="Archivo"/>
              </a:rPr>
              <a:t>Sector ETFs Model Portfolio: 9.09% allocation </a:t>
            </a:r>
            <a:br>
              <a:rPr lang="en" sz="1200">
                <a:latin typeface="Archivo"/>
                <a:ea typeface="Archivo"/>
                <a:cs typeface="Archivo"/>
                <a:sym typeface="Archivo"/>
              </a:rPr>
            </a:br>
            <a:r>
              <a:rPr lang="en" sz="1200">
                <a:latin typeface="Archivo"/>
                <a:ea typeface="Archivo"/>
                <a:cs typeface="Archivo"/>
                <a:sym typeface="Archivo"/>
              </a:rPr>
              <a:t>to each of the 11 SPDR® Select </a:t>
            </a:r>
            <a:r>
              <a:rPr lang="en" sz="1200">
                <a:latin typeface="Archivo"/>
                <a:ea typeface="Archivo"/>
                <a:cs typeface="Archivo"/>
                <a:sym typeface="Archivo"/>
              </a:rPr>
              <a:t>Sector</a:t>
            </a:r>
            <a:r>
              <a:rPr lang="en" sz="1200">
                <a:latin typeface="Archivo"/>
                <a:ea typeface="Archivo"/>
                <a:cs typeface="Archivo"/>
                <a:sym typeface="Archivo"/>
              </a:rPr>
              <a:t> ETFs</a:t>
            </a:r>
            <a:br>
              <a:rPr lang="en" sz="1200">
                <a:latin typeface="Archivo"/>
                <a:ea typeface="Archivo"/>
                <a:cs typeface="Archivo"/>
                <a:sym typeface="Archivo"/>
              </a:rPr>
            </a:br>
            <a:r>
              <a:rPr b="1" lang="en" sz="1200">
                <a:solidFill>
                  <a:schemeClr val="dk1"/>
                </a:solidFill>
                <a:latin typeface="Archivo"/>
                <a:ea typeface="Archivo"/>
                <a:cs typeface="Archivo"/>
                <a:sym typeface="Archivo"/>
              </a:rPr>
              <a:t>531</a:t>
            </a:r>
            <a:r>
              <a:rPr b="1" lang="en" sz="1200">
                <a:solidFill>
                  <a:schemeClr val="dk1"/>
                </a:solidFill>
                <a:latin typeface="Archivo"/>
                <a:ea typeface="Archivo"/>
                <a:cs typeface="Archivo"/>
                <a:sym typeface="Archivo"/>
              </a:rPr>
              <a:t> total holdings; 14.80% in Top 10 Holdings</a:t>
            </a:r>
            <a:endParaRPr sz="1200">
              <a:latin typeface="Archivo"/>
              <a:ea typeface="Archivo"/>
              <a:cs typeface="Archivo"/>
              <a:sym typeface="Archivo"/>
            </a:endParaRPr>
          </a:p>
        </p:txBody>
      </p:sp>
      <p:sp>
        <p:nvSpPr>
          <p:cNvPr id="262" name="Google Shape;262;p44"/>
          <p:cNvSpPr txBox="1"/>
          <p:nvPr>
            <p:ph idx="1" type="body"/>
          </p:nvPr>
        </p:nvSpPr>
        <p:spPr>
          <a:xfrm>
            <a:off x="4948213" y="4187125"/>
            <a:ext cx="3612600" cy="5940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sz="1200">
                <a:latin typeface="Archivo"/>
                <a:ea typeface="Archivo"/>
                <a:cs typeface="Archivo"/>
                <a:sym typeface="Archivo"/>
              </a:rPr>
              <a:t>Broad Index Model Portfolio: 16.666% allocation </a:t>
            </a:r>
            <a:br>
              <a:rPr lang="en" sz="1200">
                <a:latin typeface="Archivo"/>
                <a:ea typeface="Archivo"/>
                <a:cs typeface="Archivo"/>
                <a:sym typeface="Archivo"/>
              </a:rPr>
            </a:br>
            <a:r>
              <a:rPr lang="en" sz="1200">
                <a:latin typeface="Archivo"/>
                <a:ea typeface="Archivo"/>
                <a:cs typeface="Archivo"/>
                <a:sym typeface="Archivo"/>
              </a:rPr>
              <a:t>to each of IWD, IWF, IWN, IWO, SPY, OEF</a:t>
            </a:r>
            <a:br>
              <a:rPr lang="en" sz="1200">
                <a:latin typeface="Archivo"/>
                <a:ea typeface="Archivo"/>
                <a:cs typeface="Archivo"/>
                <a:sym typeface="Archivo"/>
              </a:rPr>
            </a:br>
            <a:r>
              <a:rPr b="1" lang="en" sz="1200">
                <a:solidFill>
                  <a:schemeClr val="dk1"/>
                </a:solidFill>
                <a:latin typeface="Archivo"/>
                <a:ea typeface="Archivo"/>
                <a:cs typeface="Archivo"/>
                <a:sym typeface="Archivo"/>
              </a:rPr>
              <a:t>2,935 total holdings; 26.76% in Top 10 Holdings</a:t>
            </a:r>
            <a:endParaRPr sz="1200">
              <a:latin typeface="Archivo"/>
              <a:ea typeface="Archivo"/>
              <a:cs typeface="Archivo"/>
              <a:sym typeface="Archivo"/>
            </a:endParaRPr>
          </a:p>
        </p:txBody>
      </p:sp>
      <p:sp>
        <p:nvSpPr>
          <p:cNvPr id="263" name="Google Shape;263;p44"/>
          <p:cNvSpPr txBox="1"/>
          <p:nvPr>
            <p:ph type="title"/>
          </p:nvPr>
        </p:nvSpPr>
        <p:spPr>
          <a:xfrm>
            <a:off x="913925" y="157950"/>
            <a:ext cx="6225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The More You Own, The Better Diversified You Are”</a:t>
            </a:r>
            <a:endParaRPr sz="1600">
              <a:latin typeface="Archivo Black"/>
              <a:ea typeface="Archivo Black"/>
              <a:cs typeface="Archivo Black"/>
              <a:sym typeface="Archivo Black"/>
            </a:endParaRPr>
          </a:p>
        </p:txBody>
      </p:sp>
      <p:sp>
        <p:nvSpPr>
          <p:cNvPr id="264" name="Google Shape;264;p44"/>
          <p:cNvSpPr txBox="1"/>
          <p:nvPr>
            <p:ph type="title"/>
          </p:nvPr>
        </p:nvSpPr>
        <p:spPr>
          <a:xfrm>
            <a:off x="990125" y="483825"/>
            <a:ext cx="7718700" cy="39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Rather than just increasing holdings, true diversification </a:t>
            </a:r>
            <a:r>
              <a:rPr lang="en" sz="1200">
                <a:latin typeface="Archivo"/>
                <a:ea typeface="Archivo"/>
                <a:cs typeface="Archivo"/>
                <a:sym typeface="Archivo"/>
              </a:rPr>
              <a:t>reduces concentration risk</a:t>
            </a:r>
            <a:r>
              <a:rPr lang="en" sz="1200">
                <a:latin typeface="Archivo"/>
                <a:ea typeface="Archivo"/>
                <a:cs typeface="Archivo"/>
                <a:sym typeface="Archivo"/>
              </a:rPr>
              <a:t> </a:t>
            </a:r>
            <a:r>
              <a:rPr lang="en" sz="1200">
                <a:latin typeface="Archivo"/>
                <a:ea typeface="Archivo"/>
                <a:cs typeface="Archivo"/>
                <a:sym typeface="Archivo"/>
              </a:rPr>
              <a:t>without increasing overlap.</a:t>
            </a:r>
            <a:endParaRPr sz="1200">
              <a:latin typeface="Archivo Black"/>
              <a:ea typeface="Archivo Black"/>
              <a:cs typeface="Archivo Black"/>
              <a:sym typeface="Archivo Black"/>
            </a:endParaRPr>
          </a:p>
        </p:txBody>
      </p:sp>
      <p:cxnSp>
        <p:nvCxnSpPr>
          <p:cNvPr id="265" name="Google Shape;265;p44"/>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pic>
        <p:nvPicPr>
          <p:cNvPr id="266" name="Google Shape;266;p44"/>
          <p:cNvPicPr preferRelativeResize="0"/>
          <p:nvPr/>
        </p:nvPicPr>
        <p:blipFill>
          <a:blip r:embed="rId3">
            <a:alphaModFix/>
          </a:blip>
          <a:stretch>
            <a:fillRect/>
          </a:stretch>
        </p:blipFill>
        <p:spPr>
          <a:xfrm>
            <a:off x="1187196" y="1102613"/>
            <a:ext cx="3245317" cy="2906426"/>
          </a:xfrm>
          <a:prstGeom prst="rect">
            <a:avLst/>
          </a:prstGeom>
          <a:noFill/>
          <a:ln cap="flat" cmpd="sng" w="9525">
            <a:solidFill>
              <a:srgbClr val="9E9E9E"/>
            </a:solidFill>
            <a:prstDash val="solid"/>
            <a:round/>
            <a:headEnd len="sm" w="sm" type="none"/>
            <a:tailEnd len="sm" w="sm" type="none"/>
          </a:ln>
        </p:spPr>
      </p:pic>
      <p:pic>
        <p:nvPicPr>
          <p:cNvPr id="267" name="Google Shape;267;p44"/>
          <p:cNvPicPr preferRelativeResize="0"/>
          <p:nvPr/>
        </p:nvPicPr>
        <p:blipFill rotWithShape="1">
          <a:blip r:embed="rId4">
            <a:alphaModFix/>
          </a:blip>
          <a:srcRect b="0" l="0" r="0" t="1019"/>
          <a:stretch/>
        </p:blipFill>
        <p:spPr>
          <a:xfrm>
            <a:off x="5131850" y="1102625"/>
            <a:ext cx="3245325" cy="2906424"/>
          </a:xfrm>
          <a:prstGeom prst="rect">
            <a:avLst/>
          </a:prstGeom>
          <a:noFill/>
          <a:ln cap="flat" cmpd="sng" w="9525">
            <a:solidFill>
              <a:srgbClr val="9E9E9E"/>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45" title="P1500318_P1500321_chart (1).png"/>
          <p:cNvPicPr preferRelativeResize="0"/>
          <p:nvPr/>
        </p:nvPicPr>
        <p:blipFill rotWithShape="1">
          <a:blip r:embed="rId3">
            <a:alphaModFix/>
          </a:blip>
          <a:srcRect b="0" l="0" r="0" t="0"/>
          <a:stretch/>
        </p:blipFill>
        <p:spPr>
          <a:xfrm>
            <a:off x="5067309" y="2039125"/>
            <a:ext cx="3577615" cy="2422025"/>
          </a:xfrm>
          <a:prstGeom prst="rect">
            <a:avLst/>
          </a:prstGeom>
          <a:noFill/>
          <a:ln>
            <a:noFill/>
          </a:ln>
          <a:effectLst>
            <a:outerShdw blurRad="214313" rotWithShape="0" algn="bl" dist="47625">
              <a:srgbClr val="000000">
                <a:alpha val="15000"/>
              </a:srgbClr>
            </a:outerShdw>
          </a:effectLst>
        </p:spPr>
      </p:pic>
      <p:pic>
        <p:nvPicPr>
          <p:cNvPr id="273" name="Google Shape;273;p45" title="P1500318_P1500321_chart (2).png"/>
          <p:cNvPicPr preferRelativeResize="0"/>
          <p:nvPr/>
        </p:nvPicPr>
        <p:blipFill rotWithShape="1">
          <a:blip r:embed="rId4">
            <a:alphaModFix/>
          </a:blip>
          <a:srcRect b="0" l="0" r="0" t="0"/>
          <a:stretch/>
        </p:blipFill>
        <p:spPr>
          <a:xfrm>
            <a:off x="1123300" y="2038836"/>
            <a:ext cx="3577615" cy="2422012"/>
          </a:xfrm>
          <a:prstGeom prst="rect">
            <a:avLst/>
          </a:prstGeom>
          <a:noFill/>
          <a:ln>
            <a:noFill/>
          </a:ln>
          <a:effectLst>
            <a:outerShdw blurRad="214313" rotWithShape="0" algn="bl" dist="47625">
              <a:srgbClr val="000000">
                <a:alpha val="15000"/>
              </a:srgbClr>
            </a:outerShdw>
          </a:effectLst>
        </p:spPr>
      </p:pic>
      <p:sp>
        <p:nvSpPr>
          <p:cNvPr id="274" name="Google Shape;274;p45"/>
          <p:cNvSpPr txBox="1"/>
          <p:nvPr>
            <p:ph type="title"/>
          </p:nvPr>
        </p:nvSpPr>
        <p:spPr>
          <a:xfrm>
            <a:off x="913925" y="157950"/>
            <a:ext cx="7794900" cy="43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0440"/>
              <a:buFont typeface="Arial"/>
              <a:buNone/>
            </a:pPr>
            <a:r>
              <a:rPr lang="en">
                <a:latin typeface="Archivo Black"/>
                <a:ea typeface="Archivo Black"/>
                <a:cs typeface="Archivo Black"/>
                <a:sym typeface="Archivo Black"/>
              </a:rPr>
              <a:t>“The More You Own, The Better Diversified You Are”</a:t>
            </a:r>
            <a:r>
              <a:rPr lang="en"/>
              <a:t> </a:t>
            </a:r>
            <a:r>
              <a:rPr lang="en" sz="1622">
                <a:latin typeface="Archivo"/>
                <a:ea typeface="Archivo"/>
                <a:cs typeface="Archivo"/>
                <a:sym typeface="Archivo"/>
              </a:rPr>
              <a:t>(cont.)</a:t>
            </a:r>
            <a:endParaRPr sz="1820">
              <a:latin typeface="Archivo Black"/>
              <a:ea typeface="Archivo Black"/>
              <a:cs typeface="Archivo Black"/>
              <a:sym typeface="Archivo Black"/>
            </a:endParaRPr>
          </a:p>
        </p:txBody>
      </p:sp>
      <p:cxnSp>
        <p:nvCxnSpPr>
          <p:cNvPr id="275" name="Google Shape;275;p45"/>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276" name="Google Shape;276;p45"/>
          <p:cNvSpPr txBox="1"/>
          <p:nvPr>
            <p:ph type="title"/>
          </p:nvPr>
        </p:nvSpPr>
        <p:spPr>
          <a:xfrm>
            <a:off x="990125" y="483825"/>
            <a:ext cx="7718700" cy="3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Excessive overlap can reduce returns and increase the severity of drawdowns</a:t>
            </a:r>
            <a:r>
              <a:rPr lang="en" sz="1200">
                <a:latin typeface="Archivo"/>
                <a:ea typeface="Archivo"/>
                <a:cs typeface="Archivo"/>
                <a:sym typeface="Archivo"/>
              </a:rPr>
              <a:t>.</a:t>
            </a:r>
            <a:endParaRPr sz="1200">
              <a:latin typeface="Archivo Black"/>
              <a:ea typeface="Archivo Black"/>
              <a:cs typeface="Archivo Black"/>
              <a:sym typeface="Archivo Black"/>
            </a:endParaRPr>
          </a:p>
        </p:txBody>
      </p:sp>
      <p:sp>
        <p:nvSpPr>
          <p:cNvPr id="277" name="Google Shape;277;p45"/>
          <p:cNvSpPr txBox="1"/>
          <p:nvPr/>
        </p:nvSpPr>
        <p:spPr>
          <a:xfrm>
            <a:off x="1016188" y="898175"/>
            <a:ext cx="3589500" cy="104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Archivo"/>
                <a:ea typeface="Archivo"/>
                <a:cs typeface="Archivo"/>
                <a:sym typeface="Archivo"/>
              </a:rPr>
              <a:t>“Sector ETFs Portfolio”</a:t>
            </a:r>
            <a:r>
              <a:rPr lang="en" sz="1200">
                <a:solidFill>
                  <a:schemeClr val="dk1"/>
                </a:solidFill>
                <a:latin typeface="Archivo"/>
                <a:ea typeface="Archivo"/>
                <a:cs typeface="Archivo"/>
                <a:sym typeface="Archivo"/>
              </a:rPr>
              <a:t> with 531 total holdings: -19.29% max drawdown</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br>
              <a:rPr lang="en" sz="1200">
                <a:solidFill>
                  <a:schemeClr val="dk1"/>
                </a:solidFill>
                <a:latin typeface="Archivo"/>
                <a:ea typeface="Archivo"/>
                <a:cs typeface="Archivo"/>
                <a:sym typeface="Archivo"/>
              </a:rPr>
            </a:br>
            <a:r>
              <a:rPr b="1" lang="en" sz="1200">
                <a:solidFill>
                  <a:schemeClr val="dk1"/>
                </a:solidFill>
                <a:latin typeface="Archivo"/>
                <a:ea typeface="Archivo"/>
                <a:cs typeface="Archivo"/>
                <a:sym typeface="Archivo"/>
              </a:rPr>
              <a:t>“Broad Index Portfolio”</a:t>
            </a:r>
            <a:r>
              <a:rPr lang="en" sz="1200">
                <a:solidFill>
                  <a:schemeClr val="dk1"/>
                </a:solidFill>
                <a:latin typeface="Archivo"/>
                <a:ea typeface="Archivo"/>
                <a:cs typeface="Archivo"/>
                <a:sym typeface="Archivo"/>
              </a:rPr>
              <a:t> with 2,935 total holdings:</a:t>
            </a:r>
            <a:br>
              <a:rPr lang="en" sz="1200">
                <a:solidFill>
                  <a:schemeClr val="dk1"/>
                </a:solidFill>
                <a:latin typeface="Archivo"/>
                <a:ea typeface="Archivo"/>
                <a:cs typeface="Archivo"/>
                <a:sym typeface="Archivo"/>
              </a:rPr>
            </a:br>
            <a:r>
              <a:rPr lang="en" sz="1200">
                <a:solidFill>
                  <a:srgbClr val="FF0200"/>
                </a:solidFill>
                <a:latin typeface="Archivo"/>
                <a:ea typeface="Archivo"/>
                <a:cs typeface="Archivo"/>
                <a:sym typeface="Archivo"/>
              </a:rPr>
              <a:t>-26.18%</a:t>
            </a:r>
            <a:r>
              <a:rPr lang="en" sz="1200">
                <a:solidFill>
                  <a:schemeClr val="dk1"/>
                </a:solidFill>
                <a:latin typeface="Archivo"/>
                <a:ea typeface="Archivo"/>
                <a:cs typeface="Archivo"/>
                <a:sym typeface="Archivo"/>
              </a:rPr>
              <a:t> </a:t>
            </a:r>
            <a:r>
              <a:rPr lang="en" sz="1200">
                <a:solidFill>
                  <a:schemeClr val="dk1"/>
                </a:solidFill>
                <a:latin typeface="Archivo"/>
                <a:ea typeface="Archivo"/>
                <a:cs typeface="Archivo"/>
                <a:sym typeface="Archivo"/>
              </a:rPr>
              <a:t>max drawdown</a:t>
            </a:r>
            <a:endParaRPr sz="1200">
              <a:solidFill>
                <a:schemeClr val="dk1"/>
              </a:solidFill>
              <a:latin typeface="Archivo"/>
              <a:ea typeface="Archivo"/>
              <a:cs typeface="Archivo"/>
              <a:sym typeface="Archivo"/>
            </a:endParaRPr>
          </a:p>
        </p:txBody>
      </p:sp>
      <p:sp>
        <p:nvSpPr>
          <p:cNvPr id="278" name="Google Shape;278;p45"/>
          <p:cNvSpPr txBox="1"/>
          <p:nvPr/>
        </p:nvSpPr>
        <p:spPr>
          <a:xfrm>
            <a:off x="4994450" y="898313"/>
            <a:ext cx="3589500" cy="104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Nearly identical annualized returns since June 2021 don't tell the full story</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Sector ETFs led for 59 consecutive months before losing the advantage in June 2026</a:t>
            </a:r>
            <a:endParaRPr b="1" sz="1200">
              <a:solidFill>
                <a:schemeClr val="dk1"/>
              </a:solidFill>
              <a:latin typeface="Archivo"/>
              <a:ea typeface="Archivo"/>
              <a:cs typeface="Archivo"/>
              <a:sym typeface="Archivo"/>
            </a:endParaRPr>
          </a:p>
        </p:txBody>
      </p:sp>
      <p:sp>
        <p:nvSpPr>
          <p:cNvPr id="279" name="Google Shape;279;p45"/>
          <p:cNvSpPr txBox="1"/>
          <p:nvPr/>
        </p:nvSpPr>
        <p:spPr>
          <a:xfrm>
            <a:off x="3058133" y="4461138"/>
            <a:ext cx="1642800" cy="301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5">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6">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
        <p:nvSpPr>
          <p:cNvPr id="280" name="Google Shape;280;p45"/>
          <p:cNvSpPr txBox="1"/>
          <p:nvPr/>
        </p:nvSpPr>
        <p:spPr>
          <a:xfrm>
            <a:off x="7002125" y="4461150"/>
            <a:ext cx="1642800" cy="301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7">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8">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46" title="P1048204_scenario_chart (2).png"/>
          <p:cNvPicPr preferRelativeResize="0"/>
          <p:nvPr/>
        </p:nvPicPr>
        <p:blipFill rotWithShape="1">
          <a:blip r:embed="rId3">
            <a:alphaModFix/>
          </a:blip>
          <a:srcRect b="0" l="0" r="0" t="0"/>
          <a:stretch/>
        </p:blipFill>
        <p:spPr>
          <a:xfrm>
            <a:off x="1098325" y="1192100"/>
            <a:ext cx="5501125" cy="3501425"/>
          </a:xfrm>
          <a:prstGeom prst="rect">
            <a:avLst/>
          </a:prstGeom>
          <a:noFill/>
          <a:ln>
            <a:noFill/>
          </a:ln>
          <a:effectLst>
            <a:outerShdw blurRad="214313" rotWithShape="0" algn="bl" dist="47625">
              <a:srgbClr val="000000">
                <a:alpha val="15000"/>
              </a:srgbClr>
            </a:outerShdw>
          </a:effectLst>
        </p:spPr>
      </p:pic>
      <p:sp>
        <p:nvSpPr>
          <p:cNvPr id="286" name="Google Shape;286;p46"/>
          <p:cNvSpPr txBox="1"/>
          <p:nvPr>
            <p:ph idx="1" type="body"/>
          </p:nvPr>
        </p:nvSpPr>
        <p:spPr>
          <a:xfrm>
            <a:off x="6716775" y="1192100"/>
            <a:ext cx="2167800" cy="3501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The chart illustrates an example </a:t>
            </a:r>
            <a:r>
              <a:rPr lang="en" sz="1200">
                <a:latin typeface="Archivo"/>
                <a:ea typeface="Archivo"/>
                <a:cs typeface="Archivo"/>
                <a:sym typeface="Archivo"/>
              </a:rPr>
              <a:t>25-year investment in a 60/40 portfolio:</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b="1" lang="en" sz="1200">
                <a:latin typeface="Archivo"/>
                <a:ea typeface="Archivo"/>
                <a:cs typeface="Archivo"/>
                <a:sym typeface="Archivo"/>
              </a:rPr>
              <a:t>Initial Investment</a:t>
            </a:r>
            <a:r>
              <a:rPr lang="en" sz="1200">
                <a:latin typeface="Archivo"/>
                <a:ea typeface="Archivo"/>
                <a:cs typeface="Archivo"/>
                <a:sym typeface="Archivo"/>
              </a:rPr>
              <a:t>: $1,000, made in July 2001</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latin typeface="Archivo"/>
              <a:ea typeface="Archivo"/>
              <a:cs typeface="Archivo"/>
              <a:sym typeface="Archivo"/>
            </a:endParaRPr>
          </a:p>
          <a:p>
            <a:pPr indent="0" lvl="0" marL="0" rtl="0" algn="l">
              <a:spcBef>
                <a:spcPts val="0"/>
              </a:spcBef>
              <a:spcAft>
                <a:spcPts val="0"/>
              </a:spcAft>
              <a:buNone/>
            </a:pPr>
            <a:r>
              <a:rPr b="1" lang="en" sz="1200">
                <a:latin typeface="Archivo"/>
                <a:ea typeface="Archivo"/>
                <a:cs typeface="Archivo"/>
                <a:sym typeface="Archivo"/>
              </a:rPr>
              <a:t>Ongoing Contributions</a:t>
            </a:r>
            <a:r>
              <a:rPr lang="en" sz="1200">
                <a:latin typeface="Archivo"/>
                <a:ea typeface="Archivo"/>
                <a:cs typeface="Archivo"/>
                <a:sym typeface="Archivo"/>
              </a:rPr>
              <a:t>: $250 monthly, with a 3% annual increase, from August 2001 through June 2026</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rPr b="1" lang="en" sz="1200">
                <a:latin typeface="Archivo"/>
                <a:ea typeface="Archivo"/>
                <a:cs typeface="Archivo"/>
                <a:sym typeface="Archivo"/>
              </a:rPr>
              <a:t>Total Contribution: </a:t>
            </a:r>
            <a:r>
              <a:rPr lang="en" sz="1200">
                <a:latin typeface="Archivo"/>
                <a:ea typeface="Archivo"/>
                <a:cs typeface="Archivo"/>
                <a:sym typeface="Archivo"/>
              </a:rPr>
              <a:t>$111,768.50</a:t>
            </a:r>
            <a:endParaRPr sz="1200">
              <a:latin typeface="Archivo"/>
              <a:ea typeface="Archivo"/>
              <a:cs typeface="Archivo"/>
              <a:sym typeface="Archivo"/>
            </a:endParaRPr>
          </a:p>
        </p:txBody>
      </p:sp>
      <p:sp>
        <p:nvSpPr>
          <p:cNvPr id="287" name="Google Shape;287;p46"/>
          <p:cNvSpPr txBox="1"/>
          <p:nvPr>
            <p:ph type="title"/>
          </p:nvPr>
        </p:nvSpPr>
        <p:spPr>
          <a:xfrm>
            <a:off x="932700" y="157950"/>
            <a:ext cx="6639600" cy="69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Successful Investors Take Big Risks”</a:t>
            </a:r>
            <a:endParaRPr>
              <a:latin typeface="Archivo Black"/>
              <a:ea typeface="Archivo Black"/>
              <a:cs typeface="Archivo Black"/>
              <a:sym typeface="Archivo Black"/>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88" name="Google Shape;288;p46"/>
          <p:cNvSpPr txBox="1"/>
          <p:nvPr>
            <p:ph type="title"/>
          </p:nvPr>
        </p:nvSpPr>
        <p:spPr>
          <a:xfrm>
            <a:off x="1008900" y="474800"/>
            <a:ext cx="7340400" cy="54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Akin to avoiding “putting all your eggs in one basket” up front, contributing over time often </a:t>
            </a:r>
            <a:br>
              <a:rPr lang="en" sz="1200">
                <a:latin typeface="Archivo"/>
                <a:ea typeface="Archivo"/>
                <a:cs typeface="Archivo"/>
                <a:sym typeface="Archivo"/>
              </a:rPr>
            </a:br>
            <a:r>
              <a:rPr lang="en" sz="1200">
                <a:latin typeface="Archivo"/>
                <a:ea typeface="Archivo"/>
                <a:cs typeface="Archivo"/>
                <a:sym typeface="Archivo"/>
              </a:rPr>
              <a:t>provides for a smoother–and more rewarding–investing journey.</a:t>
            </a:r>
            <a:endParaRPr sz="1200">
              <a:latin typeface="Archivo Black"/>
              <a:ea typeface="Archivo Black"/>
              <a:cs typeface="Archivo Black"/>
              <a:sym typeface="Archivo Black"/>
            </a:endParaRPr>
          </a:p>
        </p:txBody>
      </p:sp>
      <p:cxnSp>
        <p:nvCxnSpPr>
          <p:cNvPr id="289" name="Google Shape;289;p46"/>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290" name="Google Shape;290;p46"/>
          <p:cNvSpPr txBox="1"/>
          <p:nvPr/>
        </p:nvSpPr>
        <p:spPr>
          <a:xfrm>
            <a:off x="4969158" y="4693388"/>
            <a:ext cx="1642800" cy="301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47" title="BA_GE_INTC_C_chart (1).png"/>
          <p:cNvPicPr preferRelativeResize="0"/>
          <p:nvPr/>
        </p:nvPicPr>
        <p:blipFill rotWithShape="1">
          <a:blip r:embed="rId3">
            <a:alphaModFix/>
          </a:blip>
          <a:srcRect b="0" l="0" r="0" t="0"/>
          <a:stretch/>
        </p:blipFill>
        <p:spPr>
          <a:xfrm>
            <a:off x="1098325" y="1192763"/>
            <a:ext cx="4749515" cy="3391161"/>
          </a:xfrm>
          <a:prstGeom prst="rect">
            <a:avLst/>
          </a:prstGeom>
          <a:noFill/>
          <a:ln>
            <a:noFill/>
          </a:ln>
          <a:effectLst>
            <a:outerShdw blurRad="214313" rotWithShape="0" algn="bl" dist="47625">
              <a:srgbClr val="000000">
                <a:alpha val="15000"/>
              </a:srgbClr>
            </a:outerShdw>
          </a:effectLst>
        </p:spPr>
      </p:pic>
      <p:sp>
        <p:nvSpPr>
          <p:cNvPr id="296" name="Google Shape;296;p47"/>
          <p:cNvSpPr txBox="1"/>
          <p:nvPr>
            <p:ph idx="1" type="body"/>
          </p:nvPr>
        </p:nvSpPr>
        <p:spPr>
          <a:xfrm>
            <a:off x="5946175" y="1192775"/>
            <a:ext cx="2930700" cy="3475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Archivo"/>
                <a:ea typeface="Archivo"/>
                <a:cs typeface="Archivo"/>
                <a:sym typeface="Archivo"/>
              </a:rPr>
              <a:t>Investing that lump sum of </a:t>
            </a:r>
            <a:r>
              <a:rPr b="1" lang="en" sz="1200">
                <a:solidFill>
                  <a:schemeClr val="dk1"/>
                </a:solidFill>
                <a:latin typeface="Archivo"/>
                <a:ea typeface="Archivo"/>
                <a:cs typeface="Archivo"/>
                <a:sym typeface="Archivo"/>
              </a:rPr>
              <a:t>$111,768</a:t>
            </a:r>
            <a:r>
              <a:rPr lang="en" sz="1200">
                <a:solidFill>
                  <a:schemeClr val="dk1"/>
                </a:solidFill>
                <a:latin typeface="Archivo"/>
                <a:ea typeface="Archivo"/>
                <a:cs typeface="Archivo"/>
                <a:sym typeface="Archivo"/>
              </a:rPr>
              <a:t> into a single stock on </a:t>
            </a:r>
            <a:r>
              <a:rPr b="1" lang="en" sz="1200">
                <a:solidFill>
                  <a:schemeClr val="dk1"/>
                </a:solidFill>
                <a:latin typeface="Archivo"/>
                <a:ea typeface="Archivo"/>
                <a:cs typeface="Archivo"/>
                <a:sym typeface="Archivo"/>
              </a:rPr>
              <a:t>July 1, 2001</a:t>
            </a:r>
            <a:r>
              <a:rPr lang="en" sz="1200">
                <a:solidFill>
                  <a:schemeClr val="dk1"/>
                </a:solidFill>
                <a:latin typeface="Archivo"/>
                <a:ea typeface="Archivo"/>
                <a:cs typeface="Archivo"/>
                <a:sym typeface="Archivo"/>
              </a:rPr>
              <a:t>, would have resulted in the following outcomes:</a:t>
            </a:r>
            <a:br>
              <a:rPr b="1" lang="en" sz="1200">
                <a:latin typeface="Archivo"/>
                <a:ea typeface="Archivo"/>
                <a:cs typeface="Archivo"/>
                <a:sym typeface="Archivo"/>
              </a:rPr>
            </a:br>
            <a:endParaRPr b="1" sz="1200">
              <a:latin typeface="Archivo"/>
              <a:ea typeface="Archivo"/>
              <a:cs typeface="Archivo"/>
              <a:sym typeface="Archivo"/>
            </a:endParaRPr>
          </a:p>
          <a:p>
            <a:pPr indent="-279400" lvl="0" marL="457200" rtl="0" algn="l">
              <a:spcBef>
                <a:spcPts val="0"/>
              </a:spcBef>
              <a:spcAft>
                <a:spcPts val="0"/>
              </a:spcAft>
              <a:buSzPts val="800"/>
              <a:buFont typeface="Archivo"/>
              <a:buChar char="●"/>
            </a:pPr>
            <a:r>
              <a:rPr b="1" lang="en" sz="1200">
                <a:latin typeface="Archivo"/>
                <a:ea typeface="Archivo"/>
                <a:cs typeface="Archivo"/>
                <a:sym typeface="Archivo"/>
              </a:rPr>
              <a:t>Boeing (BA)</a:t>
            </a:r>
            <a:endParaRPr b="1" sz="1200">
              <a:latin typeface="Archivo"/>
              <a:ea typeface="Archivo"/>
              <a:cs typeface="Archivo"/>
              <a:sym typeface="Archivo"/>
            </a:endParaRPr>
          </a:p>
          <a:p>
            <a:pPr indent="-279400" lvl="1" marL="914400" rtl="0" algn="l">
              <a:spcBef>
                <a:spcPts val="0"/>
              </a:spcBef>
              <a:spcAft>
                <a:spcPts val="0"/>
              </a:spcAft>
              <a:buSzPts val="800"/>
              <a:buFont typeface="Archivo"/>
              <a:buChar char="○"/>
            </a:pPr>
            <a:r>
              <a:rPr lang="en" sz="1200">
                <a:latin typeface="Archivo"/>
                <a:ea typeface="Archivo"/>
                <a:cs typeface="Archivo"/>
                <a:sym typeface="Archivo"/>
              </a:rPr>
              <a:t>High: $1.316M</a:t>
            </a:r>
            <a:endParaRPr sz="1200">
              <a:latin typeface="Archivo"/>
              <a:ea typeface="Archivo"/>
              <a:cs typeface="Archivo"/>
              <a:sym typeface="Archivo"/>
            </a:endParaRPr>
          </a:p>
          <a:p>
            <a:pPr indent="-279400" lvl="1" marL="914400" rtl="0" algn="l">
              <a:spcBef>
                <a:spcPts val="0"/>
              </a:spcBef>
              <a:spcAft>
                <a:spcPts val="0"/>
              </a:spcAft>
              <a:buSzPts val="800"/>
              <a:buFont typeface="Archivo"/>
              <a:buChar char="○"/>
            </a:pPr>
            <a:r>
              <a:rPr lang="en" sz="1200">
                <a:solidFill>
                  <a:schemeClr val="dk1"/>
                </a:solidFill>
                <a:latin typeface="Archivo"/>
                <a:ea typeface="Archivo"/>
                <a:cs typeface="Archivo"/>
                <a:sym typeface="Archivo"/>
              </a:rPr>
              <a:t>Current value: $662,290</a:t>
            </a:r>
            <a:endParaRPr sz="1200">
              <a:latin typeface="Archivo"/>
              <a:ea typeface="Archivo"/>
              <a:cs typeface="Archivo"/>
              <a:sym typeface="Archivo"/>
            </a:endParaRPr>
          </a:p>
          <a:p>
            <a:pPr indent="-279400" lvl="1" marL="914400" rtl="0" algn="l">
              <a:spcBef>
                <a:spcPts val="0"/>
              </a:spcBef>
              <a:spcAft>
                <a:spcPts val="0"/>
              </a:spcAft>
              <a:buSzPts val="800"/>
              <a:buFont typeface="Archivo"/>
              <a:buChar char="○"/>
            </a:pPr>
            <a:r>
              <a:rPr lang="en" sz="1200">
                <a:solidFill>
                  <a:schemeClr val="dk1"/>
                </a:solidFill>
                <a:latin typeface="Archivo"/>
                <a:ea typeface="Archivo"/>
                <a:cs typeface="Archivo"/>
                <a:sym typeface="Archivo"/>
              </a:rPr>
              <a:t>Current % off high: -49.7%</a:t>
            </a:r>
            <a:endParaRPr sz="1200">
              <a:latin typeface="Archivo"/>
              <a:ea typeface="Archivo"/>
              <a:cs typeface="Archivo"/>
              <a:sym typeface="Archivo"/>
            </a:endParaRPr>
          </a:p>
          <a:p>
            <a:pPr indent="0" lvl="0" marL="457200" rtl="0" algn="l">
              <a:spcBef>
                <a:spcPts val="0"/>
              </a:spcBef>
              <a:spcAft>
                <a:spcPts val="0"/>
              </a:spcAft>
              <a:buNone/>
            </a:pPr>
            <a:r>
              <a:t/>
            </a: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b="1" lang="en" sz="1200">
                <a:latin typeface="Archivo"/>
                <a:ea typeface="Archivo"/>
                <a:cs typeface="Archivo"/>
                <a:sym typeface="Archivo"/>
              </a:rPr>
              <a:t>General Electric (GE)</a:t>
            </a:r>
            <a:endParaRPr b="1" sz="1200">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High: $324,030</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Current value: $324,030</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Current % off high: 0%</a:t>
            </a:r>
            <a:endParaRPr sz="1200">
              <a:latin typeface="Archivo"/>
              <a:ea typeface="Archivo"/>
              <a:cs typeface="Archivo"/>
              <a:sym typeface="Archivo"/>
            </a:endParaRPr>
          </a:p>
          <a:p>
            <a:pPr indent="0" lvl="0" marL="457200" rtl="0" algn="l">
              <a:spcBef>
                <a:spcPts val="0"/>
              </a:spcBef>
              <a:spcAft>
                <a:spcPts val="0"/>
              </a:spcAft>
              <a:buNone/>
            </a:pPr>
            <a:r>
              <a:t/>
            </a: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b="1" lang="en" sz="1200">
                <a:latin typeface="Archivo"/>
                <a:ea typeface="Archivo"/>
                <a:cs typeface="Archivo"/>
                <a:sym typeface="Archivo"/>
              </a:rPr>
              <a:t>Citigroup </a:t>
            </a:r>
            <a:r>
              <a:rPr b="1" lang="en" sz="1200">
                <a:latin typeface="Archivo"/>
                <a:ea typeface="Archivo"/>
                <a:cs typeface="Archivo"/>
                <a:sym typeface="Archivo"/>
              </a:rPr>
              <a:t>(C)</a:t>
            </a:r>
            <a:endParaRPr b="1" sz="1200">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High: $150,550</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Current value: $56,230</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Current % off high: -62.7%</a:t>
            </a:r>
            <a:endParaRPr sz="1200">
              <a:solidFill>
                <a:schemeClr val="dk1"/>
              </a:solidFill>
              <a:latin typeface="Archivo"/>
              <a:ea typeface="Archivo"/>
              <a:cs typeface="Archivo"/>
              <a:sym typeface="Archivo"/>
            </a:endParaRPr>
          </a:p>
        </p:txBody>
      </p:sp>
      <p:sp>
        <p:nvSpPr>
          <p:cNvPr id="297" name="Google Shape;297;p47"/>
          <p:cNvSpPr txBox="1"/>
          <p:nvPr>
            <p:ph type="title"/>
          </p:nvPr>
        </p:nvSpPr>
        <p:spPr>
          <a:xfrm>
            <a:off x="932700" y="157950"/>
            <a:ext cx="7944300" cy="69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Successful Investors Take Big Risks”</a:t>
            </a:r>
            <a:r>
              <a:rPr lang="en"/>
              <a:t> </a:t>
            </a:r>
            <a:r>
              <a:rPr lang="en" sz="1622">
                <a:latin typeface="Archivo"/>
                <a:ea typeface="Archivo"/>
                <a:cs typeface="Archivo"/>
                <a:sym typeface="Archivo"/>
              </a:rPr>
              <a:t>(cont.)</a:t>
            </a:r>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98" name="Google Shape;298;p47"/>
          <p:cNvSpPr txBox="1"/>
          <p:nvPr>
            <p:ph type="title"/>
          </p:nvPr>
        </p:nvSpPr>
        <p:spPr>
          <a:xfrm>
            <a:off x="1008900" y="474800"/>
            <a:ext cx="7340400" cy="54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Akin to avoiding “putting all your eggs in one basket” up front, contributing over time often</a:t>
            </a:r>
            <a:br>
              <a:rPr lang="en" sz="1200">
                <a:latin typeface="Archivo"/>
                <a:ea typeface="Archivo"/>
                <a:cs typeface="Archivo"/>
                <a:sym typeface="Archivo"/>
              </a:rPr>
            </a:br>
            <a:r>
              <a:rPr lang="en" sz="1200">
                <a:latin typeface="Archivo"/>
                <a:ea typeface="Archivo"/>
                <a:cs typeface="Archivo"/>
                <a:sym typeface="Archivo"/>
              </a:rPr>
              <a:t>provides for a smoother–and more rewarding–investing journey.</a:t>
            </a:r>
            <a:endParaRPr sz="1200">
              <a:latin typeface="Archivo Black"/>
              <a:ea typeface="Archivo Black"/>
              <a:cs typeface="Archivo Black"/>
              <a:sym typeface="Archivo Black"/>
            </a:endParaRPr>
          </a:p>
        </p:txBody>
      </p:sp>
      <p:cxnSp>
        <p:nvCxnSpPr>
          <p:cNvPr id="299" name="Google Shape;299;p47"/>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300" name="Google Shape;300;p47"/>
          <p:cNvSpPr txBox="1"/>
          <p:nvPr/>
        </p:nvSpPr>
        <p:spPr>
          <a:xfrm>
            <a:off x="4088354" y="4583920"/>
            <a:ext cx="1759500" cy="32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8"/>
          <p:cNvSpPr txBox="1"/>
          <p:nvPr>
            <p:ph idx="1" type="body"/>
          </p:nvPr>
        </p:nvSpPr>
        <p:spPr>
          <a:xfrm>
            <a:off x="6670325" y="1021375"/>
            <a:ext cx="2222700" cy="3453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Between January 1 and November 20, 2008, the Invesco QQQ Trust (QQQ), an ETF tracking the Nasdaq-100 Index, experienced a 50% decline in value.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lang="en" sz="1200">
                <a:solidFill>
                  <a:schemeClr val="dk1"/>
                </a:solidFill>
                <a:latin typeface="Archivo"/>
                <a:ea typeface="Archivo"/>
                <a:cs typeface="Archivo"/>
                <a:sym typeface="Archivo"/>
              </a:rPr>
              <a:t>To recover from this loss, the ETF needed a 100% gain, which it achieved by October 15, 2010</a:t>
            </a:r>
            <a:r>
              <a:rPr lang="en" sz="1200">
                <a:solidFill>
                  <a:schemeClr val="dk1"/>
                </a:solidFill>
                <a:latin typeface="Archivo"/>
                <a:ea typeface="Archivo"/>
                <a:cs typeface="Archivo"/>
                <a:sym typeface="Archivo"/>
              </a:rPr>
              <a:t>.</a:t>
            </a:r>
            <a:endParaRPr sz="1200">
              <a:solidFill>
                <a:schemeClr val="dk1"/>
              </a:solidFill>
              <a:latin typeface="Archivo"/>
              <a:ea typeface="Archivo"/>
              <a:cs typeface="Archivo"/>
              <a:sym typeface="Archivo"/>
            </a:endParaRPr>
          </a:p>
        </p:txBody>
      </p:sp>
      <p:pic>
        <p:nvPicPr>
          <p:cNvPr id="306" name="Google Shape;306;p48"/>
          <p:cNvPicPr preferRelativeResize="0"/>
          <p:nvPr/>
        </p:nvPicPr>
        <p:blipFill rotWithShape="1">
          <a:blip r:embed="rId3">
            <a:alphaModFix/>
          </a:blip>
          <a:srcRect b="0" l="0" r="0" t="0"/>
          <a:stretch/>
        </p:blipFill>
        <p:spPr>
          <a:xfrm>
            <a:off x="1098325" y="1021400"/>
            <a:ext cx="5421100" cy="3453253"/>
          </a:xfrm>
          <a:prstGeom prst="rect">
            <a:avLst/>
          </a:prstGeom>
          <a:noFill/>
          <a:ln>
            <a:noFill/>
          </a:ln>
          <a:effectLst>
            <a:outerShdw blurRad="214313" rotWithShape="0" algn="bl" dist="47625">
              <a:srgbClr val="000000">
                <a:alpha val="15000"/>
              </a:srgbClr>
            </a:outerShdw>
          </a:effectLst>
        </p:spPr>
      </p:pic>
      <p:sp>
        <p:nvSpPr>
          <p:cNvPr id="307" name="Google Shape;307;p48"/>
          <p:cNvSpPr txBox="1"/>
          <p:nvPr>
            <p:ph type="title"/>
          </p:nvPr>
        </p:nvSpPr>
        <p:spPr>
          <a:xfrm>
            <a:off x="913925" y="157950"/>
            <a:ext cx="5571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Percentage Gains and Losses are Equivalent”</a:t>
            </a:r>
            <a:endParaRPr sz="1620">
              <a:latin typeface="Archivo Black"/>
              <a:ea typeface="Archivo Black"/>
              <a:cs typeface="Archivo Black"/>
              <a:sym typeface="Archivo Black"/>
            </a:endParaRPr>
          </a:p>
        </p:txBody>
      </p:sp>
      <p:sp>
        <p:nvSpPr>
          <p:cNvPr id="308" name="Google Shape;308;p48"/>
          <p:cNvSpPr txBox="1"/>
          <p:nvPr>
            <p:ph type="title"/>
          </p:nvPr>
        </p:nvSpPr>
        <p:spPr>
          <a:xfrm>
            <a:off x="990125" y="483825"/>
            <a:ext cx="7359300" cy="39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Higher levels of positive returns are required in order to fully counterbalance losses.</a:t>
            </a:r>
            <a:endParaRPr sz="1200">
              <a:latin typeface="Archivo Black"/>
              <a:ea typeface="Archivo Black"/>
              <a:cs typeface="Archivo Black"/>
              <a:sym typeface="Archivo Black"/>
            </a:endParaRPr>
          </a:p>
        </p:txBody>
      </p:sp>
      <p:cxnSp>
        <p:nvCxnSpPr>
          <p:cNvPr id="309" name="Google Shape;309;p48"/>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310" name="Google Shape;310;p48"/>
          <p:cNvSpPr txBox="1"/>
          <p:nvPr/>
        </p:nvSpPr>
        <p:spPr>
          <a:xfrm>
            <a:off x="4296720" y="4474657"/>
            <a:ext cx="2222700" cy="408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49" title="SPX_GLD_IEF_AGG_TLT_chart.png"/>
          <p:cNvPicPr preferRelativeResize="0"/>
          <p:nvPr/>
        </p:nvPicPr>
        <p:blipFill rotWithShape="1">
          <a:blip r:embed="rId3">
            <a:alphaModFix/>
          </a:blip>
          <a:srcRect b="0" l="0" r="0" t="0"/>
          <a:stretch/>
        </p:blipFill>
        <p:spPr>
          <a:xfrm>
            <a:off x="1098325" y="1192100"/>
            <a:ext cx="4027075" cy="3574051"/>
          </a:xfrm>
          <a:prstGeom prst="rect">
            <a:avLst/>
          </a:prstGeom>
          <a:noFill/>
          <a:ln>
            <a:noFill/>
          </a:ln>
          <a:effectLst>
            <a:outerShdw blurRad="214313" rotWithShape="0" algn="bl" dist="47625">
              <a:srgbClr val="000000">
                <a:alpha val="15000"/>
              </a:srgbClr>
            </a:outerShdw>
          </a:effectLst>
        </p:spPr>
      </p:pic>
      <p:sp>
        <p:nvSpPr>
          <p:cNvPr id="316" name="Google Shape;316;p49"/>
          <p:cNvSpPr txBox="1"/>
          <p:nvPr>
            <p:ph idx="1" type="body"/>
          </p:nvPr>
        </p:nvSpPr>
        <p:spPr>
          <a:xfrm>
            <a:off x="5417925" y="1123050"/>
            <a:ext cx="3367500" cy="369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Archivo"/>
                <a:ea typeface="Archivo"/>
                <a:cs typeface="Archivo"/>
                <a:sym typeface="Archivo"/>
              </a:rPr>
              <a:t>15Y </a:t>
            </a:r>
            <a:r>
              <a:rPr b="1" lang="en" sz="1200">
                <a:latin typeface="Archivo"/>
                <a:ea typeface="Archivo"/>
                <a:cs typeface="Archivo"/>
                <a:sym typeface="Archivo"/>
              </a:rPr>
              <a:t>Return and Risk Metrics:</a:t>
            </a:r>
            <a:br>
              <a:rPr b="1" lang="en" sz="1200">
                <a:latin typeface="Archivo"/>
                <a:ea typeface="Archivo"/>
                <a:cs typeface="Archivo"/>
                <a:sym typeface="Archivo"/>
              </a:rPr>
            </a:br>
            <a:endParaRPr b="1" sz="1200">
              <a:latin typeface="Archivo"/>
              <a:ea typeface="Archivo"/>
              <a:cs typeface="Archivo"/>
              <a:sym typeface="Archivo"/>
            </a:endParaRPr>
          </a:p>
          <a:p>
            <a:pPr indent="-279400" lvl="0" marL="457200" rtl="0" algn="l">
              <a:spcBef>
                <a:spcPts val="0"/>
              </a:spcBef>
              <a:spcAft>
                <a:spcPts val="0"/>
              </a:spcAft>
              <a:buSzPts val="800"/>
              <a:buFont typeface="Archivo"/>
              <a:buChar char="●"/>
            </a:pPr>
            <a:r>
              <a:rPr b="1" lang="en" sz="1200">
                <a:latin typeface="Archivo"/>
                <a:ea typeface="Archivo"/>
                <a:cs typeface="Archivo"/>
                <a:sym typeface="Archivo"/>
              </a:rPr>
              <a:t>S&amp;P 500:</a:t>
            </a:r>
            <a:endParaRPr b="1" sz="1200">
              <a:latin typeface="Archivo"/>
              <a:ea typeface="Archivo"/>
              <a:cs typeface="Archivo"/>
              <a:sym typeface="Archivo"/>
            </a:endParaRPr>
          </a:p>
          <a:p>
            <a:pPr indent="-279400" lvl="1" marL="914400" rtl="0" algn="l">
              <a:spcBef>
                <a:spcPts val="0"/>
              </a:spcBef>
              <a:spcAft>
                <a:spcPts val="0"/>
              </a:spcAft>
              <a:buSzPts val="800"/>
              <a:buFont typeface="Archivo"/>
              <a:buChar char="○"/>
            </a:pPr>
            <a:r>
              <a:rPr lang="en" sz="1200">
                <a:solidFill>
                  <a:srgbClr val="38761D"/>
                </a:solidFill>
                <a:latin typeface="Archivo"/>
                <a:ea typeface="Archivo"/>
                <a:cs typeface="Archivo"/>
                <a:sym typeface="Archivo"/>
              </a:rPr>
              <a:t>14.4%</a:t>
            </a:r>
            <a:r>
              <a:rPr lang="en" sz="1200">
                <a:latin typeface="Archivo"/>
                <a:ea typeface="Archivo"/>
                <a:cs typeface="Archivo"/>
                <a:sym typeface="Archivo"/>
              </a:rPr>
              <a:t> Annualized Return</a:t>
            </a:r>
            <a:endParaRPr sz="1200">
              <a:latin typeface="Archivo"/>
              <a:ea typeface="Archivo"/>
              <a:cs typeface="Archivo"/>
              <a:sym typeface="Archivo"/>
            </a:endParaRPr>
          </a:p>
          <a:p>
            <a:pPr indent="-279400" lvl="1" marL="914400" rtl="0" algn="l">
              <a:spcBef>
                <a:spcPts val="0"/>
              </a:spcBef>
              <a:spcAft>
                <a:spcPts val="0"/>
              </a:spcAft>
              <a:buSzPts val="800"/>
              <a:buFont typeface="Archivo"/>
              <a:buChar char="○"/>
            </a:pPr>
            <a:r>
              <a:rPr lang="en" sz="1200">
                <a:solidFill>
                  <a:srgbClr val="FF0200"/>
                </a:solidFill>
                <a:latin typeface="Archivo"/>
                <a:ea typeface="Archivo"/>
                <a:cs typeface="Archivo"/>
                <a:sym typeface="Archivo"/>
              </a:rPr>
              <a:t>13.4%</a:t>
            </a:r>
            <a:r>
              <a:rPr lang="en" sz="1200">
                <a:solidFill>
                  <a:srgbClr val="FF0000"/>
                </a:solidFill>
                <a:latin typeface="Archivo"/>
                <a:ea typeface="Archivo"/>
                <a:cs typeface="Archivo"/>
                <a:sym typeface="Archivo"/>
              </a:rPr>
              <a:t> </a:t>
            </a:r>
            <a:r>
              <a:rPr lang="en" sz="1200">
                <a:solidFill>
                  <a:schemeClr val="dk1"/>
                </a:solidFill>
                <a:latin typeface="Archivo"/>
                <a:ea typeface="Archivo"/>
                <a:cs typeface="Archivo"/>
                <a:sym typeface="Archivo"/>
              </a:rPr>
              <a:t>Standard Deviation</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279400" lvl="0" marL="457200" rtl="0" algn="l">
              <a:spcBef>
                <a:spcPts val="0"/>
              </a:spcBef>
              <a:spcAft>
                <a:spcPts val="0"/>
              </a:spcAft>
              <a:buSzPts val="800"/>
              <a:buChar char="●"/>
            </a:pPr>
            <a:r>
              <a:rPr b="1" lang="en" sz="1200">
                <a:latin typeface="Archivo"/>
                <a:ea typeface="Archivo"/>
                <a:cs typeface="Archivo"/>
                <a:sym typeface="Archivo"/>
              </a:rPr>
              <a:t>GLD:</a:t>
            </a:r>
            <a:endParaRPr b="1" sz="1200">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6.4% Annualized Return</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rgbClr val="FF0200"/>
                </a:solidFill>
                <a:latin typeface="Archivo"/>
                <a:ea typeface="Archivo"/>
                <a:cs typeface="Archivo"/>
                <a:sym typeface="Archivo"/>
              </a:rPr>
              <a:t>17.9% </a:t>
            </a:r>
            <a:r>
              <a:rPr lang="en" sz="1200">
                <a:solidFill>
                  <a:schemeClr val="dk1"/>
                </a:solidFill>
                <a:latin typeface="Archivo"/>
                <a:ea typeface="Archivo"/>
                <a:cs typeface="Archivo"/>
                <a:sym typeface="Archivo"/>
              </a:rPr>
              <a:t>Standard Deviation</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279400" lvl="0" marL="457200" rtl="0" algn="l">
              <a:spcBef>
                <a:spcPts val="0"/>
              </a:spcBef>
              <a:spcAft>
                <a:spcPts val="0"/>
              </a:spcAft>
              <a:buSzPts val="800"/>
              <a:buFont typeface="Archivo"/>
              <a:buChar char="●"/>
            </a:pPr>
            <a:r>
              <a:rPr b="1" lang="en" sz="1200">
                <a:latin typeface="Archivo"/>
                <a:ea typeface="Archivo"/>
                <a:cs typeface="Archivo"/>
                <a:sym typeface="Archivo"/>
              </a:rPr>
              <a:t>AGG:</a:t>
            </a:r>
            <a:endParaRPr b="1" sz="1200">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2.2% Annualized Return</a:t>
            </a:r>
            <a:endParaRPr sz="1200">
              <a:solidFill>
                <a:schemeClr val="dk1"/>
              </a:solidFill>
              <a:latin typeface="Archivo"/>
              <a:ea typeface="Archivo"/>
              <a:cs typeface="Archivo"/>
              <a:sym typeface="Archivo"/>
            </a:endParaRPr>
          </a:p>
          <a:p>
            <a:pPr indent="-279400" lvl="1" marL="9144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6.1% Standard Deviation</a:t>
            </a:r>
            <a:endParaRPr sz="12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lang="en" sz="1200">
                <a:solidFill>
                  <a:schemeClr val="dk1"/>
                </a:solidFill>
                <a:latin typeface="Archivo"/>
                <a:ea typeface="Archivo"/>
                <a:cs typeface="Archivo"/>
                <a:sym typeface="Archivo"/>
              </a:rPr>
              <a:t>The annualized return of gold, represented by SPDR® Gold Shares (GLD), is less than half as much as stocks since 2010, yet carries more volatility than the S&amp;P 500.</a:t>
            </a:r>
            <a:endParaRPr sz="1200">
              <a:solidFill>
                <a:schemeClr val="dk1"/>
              </a:solidFill>
              <a:latin typeface="Archivo"/>
              <a:ea typeface="Archivo"/>
              <a:cs typeface="Archivo"/>
              <a:sym typeface="Archivo"/>
            </a:endParaRPr>
          </a:p>
        </p:txBody>
      </p:sp>
      <p:sp>
        <p:nvSpPr>
          <p:cNvPr id="317" name="Google Shape;317;p49"/>
          <p:cNvSpPr txBox="1"/>
          <p:nvPr>
            <p:ph type="title"/>
          </p:nvPr>
        </p:nvSpPr>
        <p:spPr>
          <a:xfrm>
            <a:off x="913925" y="157950"/>
            <a:ext cx="5571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Gold is a Safe Haven”</a:t>
            </a:r>
            <a:endParaRPr sz="1620">
              <a:latin typeface="Archivo Black"/>
              <a:ea typeface="Archivo Black"/>
              <a:cs typeface="Archivo Black"/>
              <a:sym typeface="Archivo Black"/>
            </a:endParaRPr>
          </a:p>
        </p:txBody>
      </p:sp>
      <p:sp>
        <p:nvSpPr>
          <p:cNvPr id="318" name="Google Shape;318;p49"/>
          <p:cNvSpPr txBox="1"/>
          <p:nvPr>
            <p:ph type="title"/>
          </p:nvPr>
        </p:nvSpPr>
        <p:spPr>
          <a:xfrm>
            <a:off x="990125" y="438389"/>
            <a:ext cx="8079300" cy="39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200">
                <a:latin typeface="Archivo"/>
                <a:ea typeface="Archivo"/>
                <a:cs typeface="Archivo"/>
                <a:sym typeface="Archivo"/>
              </a:rPr>
              <a:t>Although gold has traditionally been considered a safe-haven asset, its recent risk/reward </a:t>
            </a:r>
            <a:br>
              <a:rPr lang="en" sz="1200">
                <a:latin typeface="Archivo"/>
                <a:ea typeface="Archivo"/>
                <a:cs typeface="Archivo"/>
                <a:sym typeface="Archivo"/>
              </a:rPr>
            </a:br>
            <a:r>
              <a:rPr lang="en" sz="1200">
                <a:latin typeface="Archivo"/>
                <a:ea typeface="Archivo"/>
                <a:cs typeface="Archivo"/>
                <a:sym typeface="Archivo"/>
              </a:rPr>
              <a:t>metrics suggest it may not always serve this role effectively.</a:t>
            </a:r>
            <a:endParaRPr sz="1200">
              <a:latin typeface="Archivo Black"/>
              <a:ea typeface="Archivo Black"/>
              <a:cs typeface="Archivo Black"/>
              <a:sym typeface="Archivo Black"/>
            </a:endParaRPr>
          </a:p>
        </p:txBody>
      </p:sp>
      <p:cxnSp>
        <p:nvCxnSpPr>
          <p:cNvPr id="319" name="Google Shape;319;p49"/>
          <p:cNvCxnSpPr/>
          <p:nvPr/>
        </p:nvCxnSpPr>
        <p:spPr>
          <a:xfrm>
            <a:off x="1098325" y="926850"/>
            <a:ext cx="7610400" cy="0"/>
          </a:xfrm>
          <a:prstGeom prst="straightConnector1">
            <a:avLst/>
          </a:prstGeom>
          <a:noFill/>
          <a:ln cap="flat" cmpd="sng" w="9525">
            <a:solidFill>
              <a:srgbClr val="999999"/>
            </a:solidFill>
            <a:prstDash val="solid"/>
            <a:round/>
            <a:headEnd len="med" w="med" type="none"/>
            <a:tailEnd len="med" w="med" type="none"/>
          </a:ln>
        </p:spPr>
      </p:cxnSp>
      <p:sp>
        <p:nvSpPr>
          <p:cNvPr id="320" name="Google Shape;320;p49"/>
          <p:cNvSpPr txBox="1"/>
          <p:nvPr/>
        </p:nvSpPr>
        <p:spPr>
          <a:xfrm>
            <a:off x="3365904" y="4766145"/>
            <a:ext cx="1759500" cy="32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0"/>
          <p:cNvSpPr txBox="1"/>
          <p:nvPr>
            <p:ph type="title"/>
          </p:nvPr>
        </p:nvSpPr>
        <p:spPr>
          <a:xfrm>
            <a:off x="1008900" y="474800"/>
            <a:ext cx="7699800" cy="5451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1200"/>
              </a:spcAft>
              <a:buClr>
                <a:schemeClr val="dk1"/>
              </a:buClr>
              <a:buSzPts val="1100"/>
              <a:buFont typeface="Arial"/>
              <a:buNone/>
            </a:pPr>
            <a:r>
              <a:rPr lang="en" sz="1200">
                <a:latin typeface="Archivo"/>
                <a:ea typeface="Archivo"/>
                <a:cs typeface="Archivo"/>
                <a:sym typeface="Archivo"/>
              </a:rPr>
              <a:t>Investors often consider dividends as indicator</a:t>
            </a:r>
            <a:r>
              <a:rPr lang="en" sz="1200">
                <a:latin typeface="Archivo"/>
                <a:ea typeface="Archivo"/>
                <a:cs typeface="Archivo"/>
                <a:sym typeface="Archivo"/>
              </a:rPr>
              <a:t>s</a:t>
            </a:r>
            <a:r>
              <a:rPr lang="en" sz="1200">
                <a:latin typeface="Archivo"/>
                <a:ea typeface="Archivo"/>
                <a:cs typeface="Archivo"/>
                <a:sym typeface="Archivo"/>
              </a:rPr>
              <a:t> of secure investments. However, elevated yields can be a signal of underlying company challenges, potentially becoming “dividend traps” that threaten long-term performance.</a:t>
            </a:r>
            <a:endParaRPr sz="1200">
              <a:latin typeface="Archivo Black"/>
              <a:ea typeface="Archivo Black"/>
              <a:cs typeface="Archivo Black"/>
              <a:sym typeface="Archivo Black"/>
            </a:endParaRPr>
          </a:p>
        </p:txBody>
      </p:sp>
      <p:sp>
        <p:nvSpPr>
          <p:cNvPr id="326" name="Google Shape;326;p50"/>
          <p:cNvSpPr txBox="1"/>
          <p:nvPr>
            <p:ph type="title"/>
          </p:nvPr>
        </p:nvSpPr>
        <p:spPr>
          <a:xfrm>
            <a:off x="932700" y="157950"/>
            <a:ext cx="6639600" cy="37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A High Dividend Yield Indicates a Safe Investment”</a:t>
            </a:r>
            <a:endParaRPr sz="1600">
              <a:latin typeface="Archivo Black"/>
              <a:ea typeface="Archivo Black"/>
              <a:cs typeface="Archivo Black"/>
              <a:sym typeface="Archivo Black"/>
            </a:endParaRPr>
          </a:p>
        </p:txBody>
      </p:sp>
      <p:pic>
        <p:nvPicPr>
          <p:cNvPr id="327" name="Google Shape;327;p50" title="Screenshot 2025-07-30 at 2.18.51 PM.png"/>
          <p:cNvPicPr preferRelativeResize="0"/>
          <p:nvPr/>
        </p:nvPicPr>
        <p:blipFill rotWithShape="1">
          <a:blip r:embed="rId3">
            <a:alphaModFix/>
          </a:blip>
          <a:srcRect b="130" l="0" r="0" t="130"/>
          <a:stretch/>
        </p:blipFill>
        <p:spPr>
          <a:xfrm>
            <a:off x="1098325" y="1192100"/>
            <a:ext cx="7757151" cy="3479300"/>
          </a:xfrm>
          <a:prstGeom prst="rect">
            <a:avLst/>
          </a:prstGeom>
          <a:noFill/>
          <a:ln>
            <a:noFill/>
          </a:ln>
          <a:effectLst>
            <a:outerShdw blurRad="214313" rotWithShape="0" algn="bl" dist="47625">
              <a:srgbClr val="000000">
                <a:alpha val="15000"/>
              </a:srgbClr>
            </a:outerShdw>
          </a:effectLst>
        </p:spPr>
      </p:pic>
      <p:cxnSp>
        <p:nvCxnSpPr>
          <p:cNvPr id="328" name="Google Shape;328;p50"/>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329" name="Google Shape;329;p50"/>
          <p:cNvSpPr/>
          <p:nvPr/>
        </p:nvSpPr>
        <p:spPr>
          <a:xfrm>
            <a:off x="5624250" y="1192225"/>
            <a:ext cx="3231300" cy="3479400"/>
          </a:xfrm>
          <a:prstGeom prst="rect">
            <a:avLst/>
          </a:prstGeom>
          <a:solidFill>
            <a:srgbClr val="FF0200">
              <a:alpha val="87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0" name="Google Shape;330;p50"/>
          <p:cNvSpPr/>
          <p:nvPr/>
        </p:nvSpPr>
        <p:spPr>
          <a:xfrm>
            <a:off x="5628125" y="1197275"/>
            <a:ext cx="3222000" cy="3474000"/>
          </a:xfrm>
          <a:prstGeom prst="rect">
            <a:avLst/>
          </a:prstGeom>
          <a:noFill/>
          <a:ln cap="flat" cmpd="sng" w="9525">
            <a:solidFill>
              <a:srgbClr val="FF02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1F1F1"/>
        </a:solidFill>
      </p:bgPr>
    </p:bg>
    <p:spTree>
      <p:nvGrpSpPr>
        <p:cNvPr id="133" name="Shape 133"/>
        <p:cNvGrpSpPr/>
        <p:nvPr/>
      </p:nvGrpSpPr>
      <p:grpSpPr>
        <a:xfrm>
          <a:off x="0" y="0"/>
          <a:ext cx="0" cy="0"/>
          <a:chOff x="0" y="0"/>
          <a:chExt cx="0" cy="0"/>
        </a:xfrm>
      </p:grpSpPr>
      <p:pic>
        <p:nvPicPr>
          <p:cNvPr id="134" name="Google Shape;134;p33"/>
          <p:cNvPicPr preferRelativeResize="0"/>
          <p:nvPr/>
        </p:nvPicPr>
        <p:blipFill rotWithShape="1">
          <a:blip r:embed="rId3">
            <a:alphaModFix/>
          </a:blip>
          <a:srcRect b="0" l="0" r="-6462" t="0"/>
          <a:stretch/>
        </p:blipFill>
        <p:spPr>
          <a:xfrm flipH="1" rot="10800000">
            <a:off x="4507351" y="-1"/>
            <a:ext cx="5018750" cy="5143501"/>
          </a:xfrm>
          <a:prstGeom prst="rect">
            <a:avLst/>
          </a:prstGeom>
          <a:noFill/>
          <a:ln>
            <a:noFill/>
          </a:ln>
        </p:spPr>
      </p:pic>
      <p:sp>
        <p:nvSpPr>
          <p:cNvPr id="135" name="Google Shape;135;p33"/>
          <p:cNvSpPr txBox="1"/>
          <p:nvPr/>
        </p:nvSpPr>
        <p:spPr>
          <a:xfrm>
            <a:off x="571350" y="1098400"/>
            <a:ext cx="3546300" cy="2383200"/>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latin typeface="Archivo"/>
                <a:ea typeface="Archivo"/>
                <a:cs typeface="Archivo"/>
                <a:sym typeface="Archivo"/>
              </a:rPr>
              <a:t>This deck explores common investing misconceptions, backed by data and actionable insights to help inform better financial decisions.</a:t>
            </a:r>
            <a:r>
              <a:rPr lang="en">
                <a:solidFill>
                  <a:schemeClr val="dk1"/>
                </a:solidFill>
                <a:latin typeface="Archivo"/>
                <a:ea typeface="Archivo"/>
                <a:cs typeface="Archivo"/>
                <a:sym typeface="Archivo"/>
              </a:rPr>
              <a:t> </a:t>
            </a:r>
            <a:r>
              <a:rPr lang="en">
                <a:solidFill>
                  <a:schemeClr val="dk1"/>
                </a:solidFill>
                <a:latin typeface="Archivo"/>
                <a:ea typeface="Archivo"/>
                <a:cs typeface="Archivo"/>
                <a:sym typeface="Archivo"/>
              </a:rPr>
              <a:t>Looking for a PowerPoint </a:t>
            </a:r>
            <a:r>
              <a:rPr lang="en">
                <a:solidFill>
                  <a:schemeClr val="dk1"/>
                </a:solidFill>
                <a:latin typeface="Archivo"/>
                <a:ea typeface="Archivo"/>
                <a:cs typeface="Archivo"/>
                <a:sym typeface="Archivo"/>
              </a:rPr>
              <a:t>version</a:t>
            </a:r>
            <a:r>
              <a:rPr lang="en">
                <a:solidFill>
                  <a:schemeClr val="dk1"/>
                </a:solidFill>
                <a:latin typeface="Archivo"/>
                <a:ea typeface="Archivo"/>
                <a:cs typeface="Archivo"/>
                <a:sym typeface="Archivo"/>
              </a:rPr>
              <a:t> of this deck? </a:t>
            </a:r>
            <a:r>
              <a:rPr b="1" lang="en">
                <a:solidFill>
                  <a:schemeClr val="hlink"/>
                </a:solidFill>
                <a:uFill>
                  <a:noFill/>
                </a:uFill>
                <a:latin typeface="Archivo"/>
                <a:ea typeface="Archivo"/>
                <a:cs typeface="Archivo"/>
                <a:sym typeface="Archivo"/>
                <a:hlinkClick r:id="rId4"/>
              </a:rPr>
              <a:t>Download it here</a:t>
            </a:r>
            <a:r>
              <a:rPr lang="en">
                <a:solidFill>
                  <a:schemeClr val="dk1"/>
                </a:solidFill>
                <a:latin typeface="Archivo"/>
                <a:ea typeface="Archivo"/>
                <a:cs typeface="Archivo"/>
                <a:sym typeface="Archivo"/>
              </a:rPr>
              <a:t>.</a:t>
            </a:r>
            <a:endParaRPr>
              <a:solidFill>
                <a:srgbClr val="007FEC"/>
              </a:solidFill>
              <a:latin typeface="Archivo"/>
              <a:ea typeface="Archivo"/>
              <a:cs typeface="Archivo"/>
              <a:sym typeface="Archivo"/>
            </a:endParaRPr>
          </a:p>
          <a:p>
            <a:pPr indent="0" lvl="0" marL="0" rtl="0" algn="l">
              <a:lnSpc>
                <a:spcPct val="100000"/>
              </a:lnSpc>
              <a:spcBef>
                <a:spcPts val="0"/>
              </a:spcBef>
              <a:spcAft>
                <a:spcPts val="0"/>
              </a:spcAft>
              <a:buClr>
                <a:schemeClr val="dk1"/>
              </a:buClr>
              <a:buSzPts val="1100"/>
              <a:buFont typeface="Arial"/>
              <a:buNone/>
            </a:pPr>
            <a:br>
              <a:rPr lang="en">
                <a:solidFill>
                  <a:srgbClr val="FF0000"/>
                </a:solidFill>
                <a:latin typeface="Archivo"/>
                <a:ea typeface="Archivo"/>
                <a:cs typeface="Archivo"/>
                <a:sym typeface="Archivo"/>
              </a:rPr>
            </a:br>
            <a:r>
              <a:rPr i="1" lang="en">
                <a:latin typeface="Archivo"/>
                <a:ea typeface="Archivo"/>
                <a:cs typeface="Archivo"/>
                <a:sym typeface="Archivo"/>
              </a:rPr>
              <a:t>If you’ve uploaded a logo to YCharts, all visuals in YCharts will appear with that logo.</a:t>
            </a:r>
            <a:endParaRPr i="1">
              <a:latin typeface="Archivo"/>
              <a:ea typeface="Archivo"/>
              <a:cs typeface="Archivo"/>
              <a:sym typeface="Archivo"/>
            </a:endParaRPr>
          </a:p>
          <a:p>
            <a:pPr indent="0" lvl="0" marL="0" rtl="0" algn="l">
              <a:lnSpc>
                <a:spcPct val="100000"/>
              </a:lnSpc>
              <a:spcBef>
                <a:spcPts val="0"/>
              </a:spcBef>
              <a:spcAft>
                <a:spcPts val="0"/>
              </a:spcAft>
              <a:buClr>
                <a:schemeClr val="dk1"/>
              </a:buClr>
              <a:buSzPts val="1100"/>
              <a:buFont typeface="Arial"/>
              <a:buNone/>
            </a:pPr>
            <a:br>
              <a:rPr lang="en">
                <a:latin typeface="Archivo"/>
                <a:ea typeface="Archivo"/>
                <a:cs typeface="Archivo"/>
                <a:sym typeface="Archivo"/>
              </a:rPr>
            </a:br>
            <a:endParaRPr>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b="1" lang="en">
                <a:solidFill>
                  <a:schemeClr val="dk1"/>
                </a:solidFill>
                <a:latin typeface="Archivo"/>
                <a:ea typeface="Archivo"/>
                <a:cs typeface="Archivo"/>
                <a:sym typeface="Archivo"/>
              </a:rPr>
              <a:t>Not yet a YCharts user? Get started:</a:t>
            </a:r>
            <a:endParaRPr>
              <a:latin typeface="Archivo"/>
              <a:ea typeface="Archivo"/>
              <a:cs typeface="Archivo"/>
              <a:sym typeface="Archivo"/>
            </a:endParaRPr>
          </a:p>
        </p:txBody>
      </p:sp>
      <p:sp>
        <p:nvSpPr>
          <p:cNvPr id="136" name="Google Shape;136;p33"/>
          <p:cNvSpPr txBox="1"/>
          <p:nvPr>
            <p:ph type="title"/>
          </p:nvPr>
        </p:nvSpPr>
        <p:spPr>
          <a:xfrm>
            <a:off x="571350" y="420900"/>
            <a:ext cx="4642200" cy="3207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 sz="2000">
                <a:solidFill>
                  <a:schemeClr val="dk1"/>
                </a:solidFill>
                <a:latin typeface="Archivo Black"/>
                <a:ea typeface="Archivo Black"/>
                <a:cs typeface="Archivo Black"/>
                <a:sym typeface="Archivo Black"/>
              </a:rPr>
              <a:t>About this deck:</a:t>
            </a:r>
            <a:endParaRPr sz="2000">
              <a:solidFill>
                <a:schemeClr val="dk1"/>
              </a:solidFill>
              <a:latin typeface="Archivo Black"/>
              <a:ea typeface="Archivo Black"/>
              <a:cs typeface="Archivo Black"/>
              <a:sym typeface="Archivo Black"/>
            </a:endParaRPr>
          </a:p>
        </p:txBody>
      </p:sp>
      <p:pic>
        <p:nvPicPr>
          <p:cNvPr id="137" name="Google Shape;137;p33"/>
          <p:cNvPicPr preferRelativeResize="0"/>
          <p:nvPr/>
        </p:nvPicPr>
        <p:blipFill>
          <a:blip r:embed="rId5">
            <a:alphaModFix/>
          </a:blip>
          <a:stretch>
            <a:fillRect/>
          </a:stretch>
        </p:blipFill>
        <p:spPr>
          <a:xfrm>
            <a:off x="8056125" y="4797697"/>
            <a:ext cx="1012524" cy="204525"/>
          </a:xfrm>
          <a:prstGeom prst="rect">
            <a:avLst/>
          </a:prstGeom>
          <a:noFill/>
          <a:ln>
            <a:noFill/>
          </a:ln>
        </p:spPr>
      </p:pic>
      <p:pic>
        <p:nvPicPr>
          <p:cNvPr id="138" name="Google Shape;138;p33"/>
          <p:cNvPicPr preferRelativeResize="0"/>
          <p:nvPr/>
        </p:nvPicPr>
        <p:blipFill rotWithShape="1">
          <a:blip r:embed="rId6">
            <a:alphaModFix/>
          </a:blip>
          <a:srcRect b="0" l="0" r="34128" t="0"/>
          <a:stretch/>
        </p:blipFill>
        <p:spPr>
          <a:xfrm>
            <a:off x="5265150" y="560400"/>
            <a:ext cx="3956150" cy="3702650"/>
          </a:xfrm>
          <a:prstGeom prst="rect">
            <a:avLst/>
          </a:prstGeom>
          <a:noFill/>
          <a:ln>
            <a:noFill/>
          </a:ln>
          <a:effectLst>
            <a:outerShdw blurRad="142875" rotWithShape="0" algn="bl" dir="7800000" dist="209550">
              <a:srgbClr val="000000">
                <a:alpha val="10000"/>
              </a:srgbClr>
            </a:outerShdw>
          </a:effectLst>
        </p:spPr>
      </p:pic>
      <p:sp>
        <p:nvSpPr>
          <p:cNvPr id="139" name="Google Shape;139;p33"/>
          <p:cNvSpPr/>
          <p:nvPr/>
        </p:nvSpPr>
        <p:spPr>
          <a:xfrm>
            <a:off x="5307525" y="4002100"/>
            <a:ext cx="672600" cy="226800"/>
          </a:xfrm>
          <a:prstGeom prst="rect">
            <a:avLst/>
          </a:prstGeom>
          <a:noFill/>
          <a:ln cap="flat" cmpd="sng" w="19050">
            <a:solidFill>
              <a:srgbClr val="9ACC5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40" name="Google Shape;140;p33"/>
          <p:cNvSpPr txBox="1"/>
          <p:nvPr/>
        </p:nvSpPr>
        <p:spPr>
          <a:xfrm>
            <a:off x="5177350" y="4310425"/>
            <a:ext cx="31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FF"/>
                </a:solidFill>
                <a:latin typeface="Archivo"/>
                <a:ea typeface="Archivo"/>
                <a:cs typeface="Archivo"/>
                <a:sym typeface="Archivo"/>
              </a:rPr>
              <a:t>YCharts clients: </a:t>
            </a:r>
            <a:r>
              <a:rPr lang="en">
                <a:solidFill>
                  <a:srgbClr val="FFFFFF"/>
                </a:solidFill>
                <a:latin typeface="Archivo"/>
                <a:ea typeface="Archivo"/>
                <a:cs typeface="Archivo"/>
                <a:sym typeface="Archivo"/>
              </a:rPr>
              <a:t>have your </a:t>
            </a:r>
            <a:br>
              <a:rPr lang="en">
                <a:solidFill>
                  <a:srgbClr val="FFFFFF"/>
                </a:solidFill>
                <a:latin typeface="Archivo"/>
                <a:ea typeface="Archivo"/>
                <a:cs typeface="Archivo"/>
                <a:sym typeface="Archivo"/>
              </a:rPr>
            </a:br>
            <a:r>
              <a:rPr lang="en">
                <a:solidFill>
                  <a:srgbClr val="FFFFFF"/>
                </a:solidFill>
                <a:latin typeface="Archivo"/>
                <a:ea typeface="Archivo"/>
                <a:cs typeface="Archivo"/>
                <a:sym typeface="Archivo"/>
              </a:rPr>
              <a:t>logo added to all charts!</a:t>
            </a:r>
            <a:endParaRPr sz="1000">
              <a:latin typeface="Archivo"/>
              <a:ea typeface="Archivo"/>
              <a:cs typeface="Archivo"/>
              <a:sym typeface="Archivo"/>
            </a:endParaRPr>
          </a:p>
        </p:txBody>
      </p:sp>
      <p:pic>
        <p:nvPicPr>
          <p:cNvPr id="141" name="Google Shape;141;p33"/>
          <p:cNvPicPr preferRelativeResize="0"/>
          <p:nvPr/>
        </p:nvPicPr>
        <p:blipFill>
          <a:blip r:embed="rId7">
            <a:alphaModFix/>
          </a:blip>
          <a:stretch>
            <a:fillRect/>
          </a:stretch>
        </p:blipFill>
        <p:spPr>
          <a:xfrm rot="-2097947">
            <a:off x="4700576" y="4077299"/>
            <a:ext cx="672601" cy="672601"/>
          </a:xfrm>
          <a:prstGeom prst="rect">
            <a:avLst/>
          </a:prstGeom>
          <a:noFill/>
          <a:ln>
            <a:noFill/>
          </a:ln>
          <a:effectLst>
            <a:outerShdw blurRad="57150" rotWithShape="0" algn="bl" dir="4920000" dist="85725">
              <a:srgbClr val="000000">
                <a:alpha val="10000"/>
              </a:srgbClr>
            </a:outerShdw>
          </a:effectLst>
        </p:spPr>
      </p:pic>
      <p:cxnSp>
        <p:nvCxnSpPr>
          <p:cNvPr id="142" name="Google Shape;142;p33"/>
          <p:cNvCxnSpPr/>
          <p:nvPr/>
        </p:nvCxnSpPr>
        <p:spPr>
          <a:xfrm>
            <a:off x="571350" y="877300"/>
            <a:ext cx="3401400" cy="0"/>
          </a:xfrm>
          <a:prstGeom prst="straightConnector1">
            <a:avLst/>
          </a:prstGeom>
          <a:noFill/>
          <a:ln cap="flat" cmpd="sng" w="9525">
            <a:solidFill>
              <a:srgbClr val="999999"/>
            </a:solidFill>
            <a:prstDash val="solid"/>
            <a:round/>
            <a:headEnd len="med" w="med" type="none"/>
            <a:tailEnd len="med" w="med" type="none"/>
          </a:ln>
        </p:spPr>
      </p:cxnSp>
      <p:sp>
        <p:nvSpPr>
          <p:cNvPr id="143" name="Google Shape;143;p33"/>
          <p:cNvSpPr txBox="1"/>
          <p:nvPr/>
        </p:nvSpPr>
        <p:spPr>
          <a:xfrm>
            <a:off x="655950" y="3604300"/>
            <a:ext cx="3384600" cy="945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chemeClr val="hlink"/>
                </a:solidFill>
                <a:uFill>
                  <a:noFill/>
                </a:uFill>
                <a:latin typeface="Archivo"/>
                <a:ea typeface="Archivo"/>
                <a:cs typeface="Archivo"/>
                <a:sym typeface="Archivo"/>
                <a:hlinkClick r:id="rId8"/>
              </a:rPr>
              <a:t>        Start a Free Trial</a:t>
            </a:r>
            <a:br>
              <a:rPr b="1" lang="en" sz="1200">
                <a:solidFill>
                  <a:srgbClr val="0082E8"/>
                </a:solidFill>
                <a:latin typeface="Archivo"/>
                <a:ea typeface="Archivo"/>
                <a:cs typeface="Archivo"/>
                <a:sym typeface="Archivo"/>
              </a:rPr>
            </a:br>
            <a:br>
              <a:rPr b="1" lang="en" sz="1200">
                <a:solidFill>
                  <a:srgbClr val="0082E8"/>
                </a:solidFill>
                <a:latin typeface="Archivo"/>
                <a:ea typeface="Archivo"/>
                <a:cs typeface="Archivo"/>
                <a:sym typeface="Archivo"/>
              </a:rPr>
            </a:br>
            <a:r>
              <a:rPr b="1" lang="en" sz="1200">
                <a:solidFill>
                  <a:schemeClr val="hlink"/>
                </a:solidFill>
                <a:uFill>
                  <a:noFill/>
                </a:uFill>
                <a:latin typeface="Archivo"/>
                <a:ea typeface="Archivo"/>
                <a:cs typeface="Archivo"/>
                <a:sym typeface="Archivo"/>
                <a:hlinkClick r:id="rId9"/>
              </a:rPr>
              <a:t>        Book a Demo</a:t>
            </a:r>
            <a:endParaRPr b="1" sz="1200">
              <a:solidFill>
                <a:srgbClr val="0082E8"/>
              </a:solidFill>
              <a:latin typeface="Archivo"/>
              <a:ea typeface="Archivo"/>
              <a:cs typeface="Archivo"/>
              <a:sym typeface="Archivo"/>
            </a:endParaRPr>
          </a:p>
        </p:txBody>
      </p:sp>
      <p:pic>
        <p:nvPicPr>
          <p:cNvPr id="144" name="Google Shape;144;p33">
            <a:hlinkClick r:id="rId10"/>
          </p:cNvPr>
          <p:cNvPicPr preferRelativeResize="0"/>
          <p:nvPr/>
        </p:nvPicPr>
        <p:blipFill>
          <a:blip r:embed="rId11">
            <a:alphaModFix/>
          </a:blip>
          <a:stretch>
            <a:fillRect/>
          </a:stretch>
        </p:blipFill>
        <p:spPr>
          <a:xfrm>
            <a:off x="589123" y="4226110"/>
            <a:ext cx="239037" cy="222565"/>
          </a:xfrm>
          <a:prstGeom prst="rect">
            <a:avLst/>
          </a:prstGeom>
          <a:noFill/>
          <a:ln>
            <a:noFill/>
          </a:ln>
        </p:spPr>
      </p:pic>
      <p:pic>
        <p:nvPicPr>
          <p:cNvPr id="145" name="Google Shape;145;p33">
            <a:hlinkClick r:id="rId12"/>
          </p:cNvPr>
          <p:cNvPicPr preferRelativeResize="0"/>
          <p:nvPr/>
        </p:nvPicPr>
        <p:blipFill>
          <a:blip r:embed="rId13">
            <a:alphaModFix/>
          </a:blip>
          <a:stretch>
            <a:fillRect/>
          </a:stretch>
        </p:blipFill>
        <p:spPr>
          <a:xfrm>
            <a:off x="584437" y="3682313"/>
            <a:ext cx="248425" cy="186763"/>
          </a:xfrm>
          <a:prstGeom prst="rect">
            <a:avLst/>
          </a:prstGeom>
          <a:noFill/>
          <a:ln>
            <a:noFill/>
          </a:ln>
        </p:spPr>
      </p:pic>
      <p:sp>
        <p:nvSpPr>
          <p:cNvPr id="146" name="Google Shape;146;p33"/>
          <p:cNvSpPr txBox="1"/>
          <p:nvPr/>
        </p:nvSpPr>
        <p:spPr>
          <a:xfrm>
            <a:off x="365650" y="4602013"/>
            <a:ext cx="296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9E9E9E"/>
                </a:solidFill>
                <a:latin typeface="Archivo"/>
                <a:ea typeface="Archivo"/>
                <a:cs typeface="Archivo"/>
                <a:sym typeface="Archivo"/>
              </a:rPr>
              <a:t>Released August 202</a:t>
            </a:r>
            <a:r>
              <a:rPr i="1" lang="en">
                <a:solidFill>
                  <a:srgbClr val="9E9E9E"/>
                </a:solidFill>
                <a:latin typeface="Archivo"/>
                <a:ea typeface="Archivo"/>
                <a:cs typeface="Archivo"/>
                <a:sym typeface="Archivo"/>
              </a:rPr>
              <a:t>6</a:t>
            </a:r>
            <a:endParaRPr i="1">
              <a:solidFill>
                <a:srgbClr val="9E9E9E"/>
              </a:solidFill>
              <a:latin typeface="Archivo"/>
              <a:ea typeface="Archivo"/>
              <a:cs typeface="Archivo"/>
              <a:sym typeface="Archiv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51" title="WU_SPXTR_chart.png"/>
          <p:cNvPicPr preferRelativeResize="0"/>
          <p:nvPr/>
        </p:nvPicPr>
        <p:blipFill rotWithShape="1">
          <a:blip r:embed="rId3">
            <a:alphaModFix/>
          </a:blip>
          <a:srcRect b="0" l="0" r="0" t="0"/>
          <a:stretch/>
        </p:blipFill>
        <p:spPr>
          <a:xfrm>
            <a:off x="1098325" y="1184775"/>
            <a:ext cx="5165400" cy="3496972"/>
          </a:xfrm>
          <a:prstGeom prst="rect">
            <a:avLst/>
          </a:prstGeom>
          <a:noFill/>
          <a:ln>
            <a:noFill/>
          </a:ln>
          <a:effectLst>
            <a:outerShdw blurRad="214313" rotWithShape="0" algn="bl" dist="47625">
              <a:srgbClr val="000000">
                <a:alpha val="15000"/>
              </a:srgbClr>
            </a:outerShdw>
          </a:effectLst>
        </p:spPr>
      </p:pic>
      <p:sp>
        <p:nvSpPr>
          <p:cNvPr id="336" name="Google Shape;336;p51"/>
          <p:cNvSpPr txBox="1"/>
          <p:nvPr>
            <p:ph idx="1" type="body"/>
          </p:nvPr>
        </p:nvSpPr>
        <p:spPr>
          <a:xfrm>
            <a:off x="6420025" y="1206350"/>
            <a:ext cx="2577300" cy="347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Dividend yields by nature lend themselves to denominator bias, a stock's price falling elevates the dividend yield.</a:t>
            </a:r>
            <a:endParaRPr sz="1200">
              <a:solidFill>
                <a:schemeClr val="dk1"/>
              </a:solidFill>
              <a:latin typeface="Archivo"/>
              <a:ea typeface="Archivo"/>
              <a:cs typeface="Archivo"/>
              <a:sym typeface="Archivo"/>
            </a:endParaRPr>
          </a:p>
          <a:p>
            <a:pPr indent="0" lvl="0" marL="0" rtl="0" algn="l">
              <a:spcBef>
                <a:spcPts val="0"/>
              </a:spcBef>
              <a:spcAft>
                <a:spcPts val="0"/>
              </a:spcAft>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lang="en" sz="1200">
                <a:solidFill>
                  <a:schemeClr val="dk1"/>
                </a:solidFill>
                <a:latin typeface="Archivo"/>
                <a:ea typeface="Archivo"/>
                <a:cs typeface="Archivo"/>
                <a:sym typeface="Archivo"/>
              </a:rPr>
              <a:t>For example, Western Union (WU) shows a high current yield paired with a significant long-term decline in total return, reinforcing the risks of relying solely on dividend yields as an indicator of investment safety.</a:t>
            </a:r>
            <a:endParaRPr sz="1200">
              <a:solidFill>
                <a:schemeClr val="dk1"/>
              </a:solidFill>
              <a:latin typeface="Archivo"/>
              <a:ea typeface="Archivo"/>
              <a:cs typeface="Archivo"/>
              <a:sym typeface="Archivo"/>
            </a:endParaRPr>
          </a:p>
        </p:txBody>
      </p:sp>
      <p:sp>
        <p:nvSpPr>
          <p:cNvPr id="337" name="Google Shape;337;p51"/>
          <p:cNvSpPr txBox="1"/>
          <p:nvPr>
            <p:ph type="title"/>
          </p:nvPr>
        </p:nvSpPr>
        <p:spPr>
          <a:xfrm>
            <a:off x="1008900" y="474800"/>
            <a:ext cx="7103400" cy="5451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1200"/>
              </a:spcAft>
              <a:buClr>
                <a:schemeClr val="dk1"/>
              </a:buClr>
              <a:buSzPts val="1100"/>
              <a:buFont typeface="Arial"/>
              <a:buNone/>
            </a:pPr>
            <a:r>
              <a:rPr lang="en" sz="1200">
                <a:latin typeface="Archivo"/>
                <a:ea typeface="Archivo"/>
                <a:cs typeface="Archivo"/>
                <a:sym typeface="Archivo"/>
              </a:rPr>
              <a:t>Some investors perceive high dividend yields as indicators of secure investments. However, elevated yields can sometimes signal underlying company challenges, potentially affecting long-term stability.</a:t>
            </a:r>
            <a:endParaRPr sz="1200">
              <a:latin typeface="Archivo"/>
              <a:ea typeface="Archivo"/>
              <a:cs typeface="Archivo"/>
              <a:sym typeface="Archivo"/>
            </a:endParaRPr>
          </a:p>
        </p:txBody>
      </p:sp>
      <p:sp>
        <p:nvSpPr>
          <p:cNvPr id="338" name="Google Shape;338;p51"/>
          <p:cNvSpPr txBox="1"/>
          <p:nvPr>
            <p:ph type="title"/>
          </p:nvPr>
        </p:nvSpPr>
        <p:spPr>
          <a:xfrm>
            <a:off x="932700" y="157950"/>
            <a:ext cx="7982700" cy="37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0440"/>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A High Dividend Yield Indicates a Safe Investment”</a:t>
            </a:r>
            <a:r>
              <a:rPr lang="en"/>
              <a:t> </a:t>
            </a:r>
            <a:r>
              <a:rPr lang="en">
                <a:latin typeface="Archivo"/>
                <a:ea typeface="Archivo"/>
                <a:cs typeface="Archivo"/>
                <a:sym typeface="Archivo"/>
              </a:rPr>
              <a:t>(cont.)</a:t>
            </a:r>
            <a:endParaRPr sz="1820">
              <a:latin typeface="Archivo Black"/>
              <a:ea typeface="Archivo Black"/>
              <a:cs typeface="Archivo Black"/>
              <a:sym typeface="Archivo Black"/>
            </a:endParaRPr>
          </a:p>
        </p:txBody>
      </p:sp>
      <p:cxnSp>
        <p:nvCxnSpPr>
          <p:cNvPr id="339" name="Google Shape;339;p51"/>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sp>
        <p:nvSpPr>
          <p:cNvPr id="340" name="Google Shape;340;p51"/>
          <p:cNvSpPr txBox="1"/>
          <p:nvPr/>
        </p:nvSpPr>
        <p:spPr>
          <a:xfrm>
            <a:off x="4545325" y="4681750"/>
            <a:ext cx="1718400" cy="32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52" title="SPX_TLT_TLH_IEF_IEI_SHY_MSWVXX_chart.png"/>
          <p:cNvPicPr preferRelativeResize="0"/>
          <p:nvPr/>
        </p:nvPicPr>
        <p:blipFill rotWithShape="1">
          <a:blip r:embed="rId3">
            <a:alphaModFix/>
          </a:blip>
          <a:srcRect b="0" l="0" r="0" t="0"/>
          <a:stretch/>
        </p:blipFill>
        <p:spPr>
          <a:xfrm>
            <a:off x="1098325" y="1021376"/>
            <a:ext cx="4423475" cy="3611702"/>
          </a:xfrm>
          <a:prstGeom prst="rect">
            <a:avLst/>
          </a:prstGeom>
          <a:noFill/>
          <a:ln>
            <a:noFill/>
          </a:ln>
          <a:effectLst>
            <a:outerShdw blurRad="214313" rotWithShape="0" algn="bl" dist="47625">
              <a:srgbClr val="000000">
                <a:alpha val="15000"/>
              </a:srgbClr>
            </a:outerShdw>
          </a:effectLst>
        </p:spPr>
      </p:pic>
      <p:sp>
        <p:nvSpPr>
          <p:cNvPr id="346" name="Google Shape;346;p52"/>
          <p:cNvSpPr txBox="1"/>
          <p:nvPr>
            <p:ph idx="1" type="body"/>
          </p:nvPr>
        </p:nvSpPr>
        <p:spPr>
          <a:xfrm>
            <a:off x="5680975" y="1021375"/>
            <a:ext cx="3191100" cy="3611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Archivo"/>
                <a:ea typeface="Archivo"/>
                <a:cs typeface="Archivo"/>
                <a:sym typeface="Archivo"/>
              </a:rPr>
              <a:t>Bonds vary significantly in risk depending on their maturity (as illustrated by standard deviation), with longer-term bonds exhibiting higher volatility compared to shorter-term bonds.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While bonds generally have lower volatility than stocks, they are not entirely risk-free.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lang="en" sz="1200">
                <a:solidFill>
                  <a:schemeClr val="dk1"/>
                </a:solidFill>
                <a:latin typeface="Archivo"/>
                <a:ea typeface="Archivo"/>
                <a:cs typeface="Archivo"/>
                <a:sym typeface="Archivo"/>
              </a:rPr>
              <a:t>Cash remains the least volatile asset, but its returns are minimal, highlighting the trade-off between risk and potential reward.</a:t>
            </a:r>
            <a:endParaRPr sz="1200">
              <a:solidFill>
                <a:schemeClr val="dk1"/>
              </a:solidFill>
              <a:latin typeface="Archivo"/>
              <a:ea typeface="Archivo"/>
              <a:cs typeface="Archivo"/>
              <a:sym typeface="Archivo"/>
            </a:endParaRPr>
          </a:p>
        </p:txBody>
      </p:sp>
      <p:sp>
        <p:nvSpPr>
          <p:cNvPr id="347" name="Google Shape;347;p52"/>
          <p:cNvSpPr txBox="1"/>
          <p:nvPr/>
        </p:nvSpPr>
        <p:spPr>
          <a:xfrm>
            <a:off x="3762304" y="4633070"/>
            <a:ext cx="1759500" cy="32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
        <p:nvSpPr>
          <p:cNvPr id="348" name="Google Shape;348;p52"/>
          <p:cNvSpPr txBox="1"/>
          <p:nvPr>
            <p:ph type="title"/>
          </p:nvPr>
        </p:nvSpPr>
        <p:spPr>
          <a:xfrm>
            <a:off x="913925" y="157950"/>
            <a:ext cx="5571900" cy="32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Bonds are Risk-Free Investments”</a:t>
            </a:r>
            <a:endParaRPr sz="1600">
              <a:latin typeface="Archivo Black"/>
              <a:ea typeface="Archivo Black"/>
              <a:cs typeface="Archivo Black"/>
              <a:sym typeface="Archivo Black"/>
            </a:endParaRPr>
          </a:p>
        </p:txBody>
      </p:sp>
      <p:sp>
        <p:nvSpPr>
          <p:cNvPr id="349" name="Google Shape;349;p52"/>
          <p:cNvSpPr txBox="1"/>
          <p:nvPr>
            <p:ph type="title"/>
          </p:nvPr>
        </p:nvSpPr>
        <p:spPr>
          <a:xfrm>
            <a:off x="990125" y="483825"/>
            <a:ext cx="7359300" cy="39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Bonds are not entirely risk-free; they can be affected by inflation, interest-rate, and default risks.</a:t>
            </a:r>
            <a:endParaRPr sz="100">
              <a:latin typeface="Archivo"/>
              <a:ea typeface="Archivo"/>
              <a:cs typeface="Archivo"/>
              <a:sym typeface="Archivo"/>
            </a:endParaRPr>
          </a:p>
        </p:txBody>
      </p:sp>
      <p:cxnSp>
        <p:nvCxnSpPr>
          <p:cNvPr id="350" name="Google Shape;350;p52"/>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53"/>
          <p:cNvPicPr preferRelativeResize="0"/>
          <p:nvPr/>
        </p:nvPicPr>
        <p:blipFill>
          <a:blip r:embed="rId3">
            <a:alphaModFix/>
          </a:blip>
          <a:stretch>
            <a:fillRect/>
          </a:stretch>
        </p:blipFill>
        <p:spPr>
          <a:xfrm>
            <a:off x="-46700" y="-52550"/>
            <a:ext cx="9237402" cy="5196050"/>
          </a:xfrm>
          <a:prstGeom prst="rect">
            <a:avLst/>
          </a:prstGeom>
          <a:noFill/>
          <a:ln>
            <a:noFill/>
          </a:ln>
        </p:spPr>
      </p:pic>
      <p:sp>
        <p:nvSpPr>
          <p:cNvPr id="356" name="Google Shape;356;p53"/>
          <p:cNvSpPr txBox="1"/>
          <p:nvPr>
            <p:ph type="title"/>
          </p:nvPr>
        </p:nvSpPr>
        <p:spPr>
          <a:xfrm>
            <a:off x="503300" y="3257575"/>
            <a:ext cx="3382500" cy="110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100"/>
              <a:buNone/>
            </a:pPr>
            <a:r>
              <a:rPr lang="en" sz="750">
                <a:solidFill>
                  <a:srgbClr val="FFFFFF"/>
                </a:solidFill>
                <a:latin typeface="Roboto Condensed Light"/>
                <a:ea typeface="Roboto Condensed Light"/>
                <a:cs typeface="Roboto Condensed Light"/>
                <a:sym typeface="Roboto Condensed Light"/>
              </a:rPr>
              <a:t>YCharts is not registered with the U.S. Securities and Exchange Commission (or with the securities regulatory authority or body of any state or any other jurisdiction) as an investment adviser, broker-dealer or in any other capacity, and does not purport to provide investment advice or make investment recommendations by or through the Content found on the Site or otherwise. The Site and the Content are provided for the sole purpose of enabling you to conduct investment research. Other uses of the Site and the Content are expressly prohibited.  Full disclosure:</a:t>
            </a:r>
            <a:r>
              <a:rPr lang="en" sz="750">
                <a:solidFill>
                  <a:srgbClr val="FFFFFF"/>
                </a:solidFill>
                <a:uFill>
                  <a:noFill/>
                </a:uFill>
                <a:latin typeface="Roboto Condensed Light"/>
                <a:ea typeface="Roboto Condensed Light"/>
                <a:cs typeface="Roboto Condensed Light"/>
                <a:sym typeface="Roboto Condensed Light"/>
                <a:hlinkClick r:id="rId4">
                  <a:extLst>
                    <a:ext uri="{A12FA001-AC4F-418D-AE19-62706E023703}">
                      <ahyp:hlinkClr val="tx"/>
                    </a:ext>
                  </a:extLst>
                </a:hlinkClick>
              </a:rPr>
              <a:t> </a:t>
            </a:r>
            <a:r>
              <a:rPr b="1" lang="en" sz="750">
                <a:solidFill>
                  <a:schemeClr val="hlink"/>
                </a:solidFill>
                <a:uFill>
                  <a:noFill/>
                </a:uFill>
                <a:hlinkClick r:id="rId5"/>
              </a:rPr>
              <a:t>https://ycharts.com/about/disclosure</a:t>
            </a:r>
            <a:endParaRPr sz="2300">
              <a:solidFill>
                <a:schemeClr val="lt1"/>
              </a:solidFill>
              <a:latin typeface="Roboto Condensed Light"/>
              <a:ea typeface="Roboto Condensed Light"/>
              <a:cs typeface="Roboto Condensed Light"/>
              <a:sym typeface="Roboto Condensed Light"/>
            </a:endParaRPr>
          </a:p>
        </p:txBody>
      </p:sp>
      <p:cxnSp>
        <p:nvCxnSpPr>
          <p:cNvPr id="357" name="Google Shape;357;p53"/>
          <p:cNvCxnSpPr/>
          <p:nvPr/>
        </p:nvCxnSpPr>
        <p:spPr>
          <a:xfrm>
            <a:off x="579500" y="3201875"/>
            <a:ext cx="3261600" cy="0"/>
          </a:xfrm>
          <a:prstGeom prst="straightConnector1">
            <a:avLst/>
          </a:prstGeom>
          <a:noFill/>
          <a:ln cap="flat" cmpd="sng" w="9525">
            <a:solidFill>
              <a:srgbClr val="0082E8"/>
            </a:solidFill>
            <a:prstDash val="solid"/>
            <a:round/>
            <a:headEnd len="med" w="med" type="none"/>
            <a:tailEnd len="med" w="med" type="none"/>
          </a:ln>
        </p:spPr>
      </p:cxnSp>
      <p:pic>
        <p:nvPicPr>
          <p:cNvPr id="358" name="Google Shape;358;p53"/>
          <p:cNvPicPr preferRelativeResize="0"/>
          <p:nvPr/>
        </p:nvPicPr>
        <p:blipFill>
          <a:blip r:embed="rId6">
            <a:alphaModFix amt="30000"/>
          </a:blip>
          <a:stretch>
            <a:fillRect/>
          </a:stretch>
        </p:blipFill>
        <p:spPr>
          <a:xfrm rot="125721">
            <a:off x="4486726" y="3093904"/>
            <a:ext cx="1084874" cy="1305723"/>
          </a:xfrm>
          <a:prstGeom prst="rect">
            <a:avLst/>
          </a:prstGeom>
          <a:noFill/>
          <a:ln>
            <a:noFill/>
          </a:ln>
        </p:spPr>
      </p:pic>
      <p:pic>
        <p:nvPicPr>
          <p:cNvPr id="359" name="Google Shape;359;p53"/>
          <p:cNvPicPr preferRelativeResize="0"/>
          <p:nvPr/>
        </p:nvPicPr>
        <p:blipFill>
          <a:blip r:embed="rId7">
            <a:alphaModFix amt="40000"/>
          </a:blip>
          <a:stretch>
            <a:fillRect/>
          </a:stretch>
        </p:blipFill>
        <p:spPr>
          <a:xfrm rot="889407">
            <a:off x="6021105" y="862294"/>
            <a:ext cx="998064" cy="1133013"/>
          </a:xfrm>
          <a:prstGeom prst="rect">
            <a:avLst/>
          </a:prstGeom>
          <a:noFill/>
          <a:ln>
            <a:noFill/>
          </a:ln>
        </p:spPr>
      </p:pic>
      <p:pic>
        <p:nvPicPr>
          <p:cNvPr id="360" name="Google Shape;360;p53"/>
          <p:cNvPicPr preferRelativeResize="0"/>
          <p:nvPr/>
        </p:nvPicPr>
        <p:blipFill rotWithShape="1">
          <a:blip r:embed="rId8">
            <a:alphaModFix/>
          </a:blip>
          <a:srcRect b="19419" l="3386" r="84117" t="17534"/>
          <a:stretch/>
        </p:blipFill>
        <p:spPr>
          <a:xfrm>
            <a:off x="6365375" y="1485950"/>
            <a:ext cx="893123" cy="910100"/>
          </a:xfrm>
          <a:prstGeom prst="rect">
            <a:avLst/>
          </a:prstGeom>
          <a:noFill/>
          <a:ln>
            <a:noFill/>
          </a:ln>
        </p:spPr>
      </p:pic>
      <p:sp>
        <p:nvSpPr>
          <p:cNvPr id="361" name="Google Shape;361;p53"/>
          <p:cNvSpPr txBox="1"/>
          <p:nvPr/>
        </p:nvSpPr>
        <p:spPr>
          <a:xfrm>
            <a:off x="503300" y="1009725"/>
            <a:ext cx="5502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chemeClr val="lt1"/>
                </a:solidFill>
                <a:latin typeface="Archivo Black"/>
                <a:ea typeface="Archivo Black"/>
                <a:cs typeface="Archivo Black"/>
                <a:sym typeface="Archivo Black"/>
              </a:rPr>
              <a:t>Help your clients </a:t>
            </a:r>
            <a:br>
              <a:rPr lang="en" sz="2300">
                <a:solidFill>
                  <a:schemeClr val="lt1"/>
                </a:solidFill>
                <a:latin typeface="Archivo Black"/>
                <a:ea typeface="Archivo Black"/>
                <a:cs typeface="Archivo Black"/>
                <a:sym typeface="Archivo Black"/>
              </a:rPr>
            </a:br>
            <a:r>
              <a:rPr lang="en" sz="2300">
                <a:solidFill>
                  <a:schemeClr val="lt1"/>
                </a:solidFill>
                <a:latin typeface="Archivo Black"/>
                <a:ea typeface="Archivo Black"/>
                <a:cs typeface="Archivo Black"/>
                <a:sym typeface="Archivo Black"/>
              </a:rPr>
              <a:t>invest smarter with </a:t>
            </a:r>
            <a:br>
              <a:rPr lang="en" sz="2300">
                <a:solidFill>
                  <a:schemeClr val="lt1"/>
                </a:solidFill>
                <a:latin typeface="Archivo Black"/>
                <a:ea typeface="Archivo Black"/>
                <a:cs typeface="Archivo Black"/>
                <a:sym typeface="Archivo Black"/>
              </a:rPr>
            </a:br>
            <a:r>
              <a:rPr lang="en" sz="2300">
                <a:solidFill>
                  <a:schemeClr val="lt1"/>
                </a:solidFill>
                <a:latin typeface="Archivo Black"/>
                <a:ea typeface="Archivo Black"/>
                <a:cs typeface="Archivo Black"/>
                <a:sym typeface="Archivo Black"/>
              </a:rPr>
              <a:t>insights from YCharts.</a:t>
            </a:r>
            <a:endParaRPr sz="2300">
              <a:solidFill>
                <a:schemeClr val="lt1"/>
              </a:solidFill>
              <a:latin typeface="Archivo Black"/>
              <a:ea typeface="Archivo Black"/>
              <a:cs typeface="Archivo Black"/>
              <a:sym typeface="Archivo Black"/>
            </a:endParaRPr>
          </a:p>
        </p:txBody>
      </p:sp>
      <p:sp>
        <p:nvSpPr>
          <p:cNvPr id="362" name="Google Shape;362;p53">
            <a:hlinkClick r:id="rId9"/>
          </p:cNvPr>
          <p:cNvSpPr/>
          <p:nvPr/>
        </p:nvSpPr>
        <p:spPr>
          <a:xfrm>
            <a:off x="579500" y="2475750"/>
            <a:ext cx="1417500" cy="400800"/>
          </a:xfrm>
          <a:prstGeom prst="rect">
            <a:avLst/>
          </a:prstGeom>
          <a:solidFill>
            <a:srgbClr val="0082E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lt1"/>
                </a:solidFill>
                <a:latin typeface="Archivo"/>
                <a:ea typeface="Archivo"/>
                <a:cs typeface="Archivo"/>
                <a:sym typeface="Archivo"/>
              </a:rPr>
              <a:t>Book a Demo</a:t>
            </a:r>
            <a:endParaRPr b="1" sz="1200">
              <a:solidFill>
                <a:schemeClr val="lt1"/>
              </a:solidFill>
              <a:latin typeface="Archivo"/>
              <a:ea typeface="Archivo"/>
              <a:cs typeface="Archivo"/>
              <a:sym typeface="Archivo"/>
            </a:endParaRPr>
          </a:p>
        </p:txBody>
      </p:sp>
      <p:sp>
        <p:nvSpPr>
          <p:cNvPr id="363" name="Google Shape;363;p53">
            <a:hlinkClick r:id="rId10"/>
          </p:cNvPr>
          <p:cNvSpPr/>
          <p:nvPr/>
        </p:nvSpPr>
        <p:spPr>
          <a:xfrm>
            <a:off x="2459590" y="2475750"/>
            <a:ext cx="1417500" cy="400800"/>
          </a:xfrm>
          <a:prstGeom prst="rect">
            <a:avLst/>
          </a:prstGeom>
          <a:solidFill>
            <a:srgbClr val="0082E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lt1"/>
                </a:solidFill>
                <a:latin typeface="Archivo"/>
                <a:ea typeface="Archivo"/>
                <a:cs typeface="Archivo"/>
                <a:sym typeface="Archivo"/>
              </a:rPr>
              <a:t>Start a Free Trial</a:t>
            </a:r>
            <a:endParaRPr b="1" sz="1200">
              <a:solidFill>
                <a:schemeClr val="lt1"/>
              </a:solidFill>
              <a:latin typeface="Archivo"/>
              <a:ea typeface="Archivo"/>
              <a:cs typeface="Archivo"/>
              <a:sym typeface="Archiv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1F1F1"/>
        </a:solidFill>
      </p:bgPr>
    </p:bg>
    <p:spTree>
      <p:nvGrpSpPr>
        <p:cNvPr id="150" name="Shape 150"/>
        <p:cNvGrpSpPr/>
        <p:nvPr/>
      </p:nvGrpSpPr>
      <p:grpSpPr>
        <a:xfrm>
          <a:off x="0" y="0"/>
          <a:ext cx="0" cy="0"/>
          <a:chOff x="0" y="0"/>
          <a:chExt cx="0" cy="0"/>
        </a:xfrm>
      </p:grpSpPr>
      <p:pic>
        <p:nvPicPr>
          <p:cNvPr id="151" name="Google Shape;151;p34"/>
          <p:cNvPicPr preferRelativeResize="0"/>
          <p:nvPr/>
        </p:nvPicPr>
        <p:blipFill rotWithShape="1">
          <a:blip r:embed="rId3">
            <a:alphaModFix/>
          </a:blip>
          <a:srcRect b="0" l="0" r="0" t="14814"/>
          <a:stretch/>
        </p:blipFill>
        <p:spPr>
          <a:xfrm>
            <a:off x="0" y="0"/>
            <a:ext cx="9144003" cy="1369300"/>
          </a:xfrm>
          <a:prstGeom prst="rect">
            <a:avLst/>
          </a:prstGeom>
          <a:noFill/>
          <a:ln>
            <a:noFill/>
          </a:ln>
        </p:spPr>
      </p:pic>
      <p:sp>
        <p:nvSpPr>
          <p:cNvPr id="152" name="Google Shape;152;p34"/>
          <p:cNvSpPr txBox="1"/>
          <p:nvPr/>
        </p:nvSpPr>
        <p:spPr>
          <a:xfrm>
            <a:off x="328875" y="1620950"/>
            <a:ext cx="4060200" cy="3324600"/>
          </a:xfrm>
          <a:prstGeom prst="rect">
            <a:avLst/>
          </a:prstGeom>
          <a:noFill/>
          <a:ln>
            <a:noFill/>
          </a:ln>
        </p:spPr>
        <p:txBody>
          <a:bodyPr anchorCtr="0" anchor="t" bIns="91425" lIns="91425" spcFirstLastPara="1" rIns="91425" wrap="square" tIns="91425">
            <a:spAutoFit/>
          </a:bodyPr>
          <a:lstStyle/>
          <a:p>
            <a:pPr indent="-285750" lvl="0" marL="457200" rtl="0" algn="l">
              <a:lnSpc>
                <a:spcPct val="100000"/>
              </a:lnSpc>
              <a:spcBef>
                <a:spcPts val="0"/>
              </a:spcBef>
              <a:spcAft>
                <a:spcPts val="0"/>
              </a:spcAft>
              <a:buClr>
                <a:srgbClr val="1784E5"/>
              </a:buClr>
              <a:buSzPts val="900"/>
              <a:buFont typeface="Archivo"/>
              <a:buChar char="●"/>
            </a:pPr>
            <a:r>
              <a:rPr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4"/>
              </a:rPr>
              <a:t>Sell in May and Go Away</a:t>
            </a:r>
            <a:r>
              <a:rPr i="1" lang="en" sz="1200">
                <a:solidFill>
                  <a:srgbClr val="1784E5"/>
                </a:solidFill>
                <a:latin typeface="Archivo"/>
                <a:ea typeface="Archivo"/>
                <a:cs typeface="Archivo"/>
                <a:sym typeface="Archivo"/>
              </a:rPr>
              <a:t>”</a:t>
            </a:r>
            <a:br>
              <a:rPr i="1" lang="en" sz="1200">
                <a:solidFill>
                  <a:srgbClr val="1784E5"/>
                </a:solidFill>
                <a:latin typeface="Archivo"/>
                <a:ea typeface="Archivo"/>
                <a:cs typeface="Archivo"/>
                <a:sym typeface="Archivo"/>
              </a:rPr>
            </a:br>
            <a:endParaRPr i="1" sz="1200">
              <a:solidFill>
                <a:srgbClr val="1784E5"/>
              </a:solidFill>
              <a:latin typeface="Archivo"/>
              <a:ea typeface="Archivo"/>
              <a:cs typeface="Archivo"/>
              <a:sym typeface="Archivo"/>
            </a:endParaRPr>
          </a:p>
          <a:p>
            <a:pPr indent="-285750" lvl="0" marL="457200" rtl="0" algn="l">
              <a:lnSpc>
                <a:spcPct val="100000"/>
              </a:lnSpc>
              <a:spcBef>
                <a:spcPts val="0"/>
              </a:spcBef>
              <a:spcAft>
                <a:spcPts val="0"/>
              </a:spcAft>
              <a:buClr>
                <a:srgbClr val="1784E5"/>
              </a:buClr>
              <a:buSzPts val="900"/>
              <a:buFont typeface="Archivo"/>
              <a:buChar char="●"/>
            </a:pPr>
            <a:r>
              <a:rPr i="1"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5"/>
              </a:rPr>
              <a:t>Market Timing is Key to High Returns</a:t>
            </a:r>
            <a:r>
              <a:rPr i="1" lang="en" sz="1200">
                <a:solidFill>
                  <a:srgbClr val="1784E5"/>
                </a:solidFill>
                <a:latin typeface="Archivo"/>
                <a:ea typeface="Archivo"/>
                <a:cs typeface="Archivo"/>
                <a:sym typeface="Archivo"/>
              </a:rPr>
              <a:t>”</a:t>
            </a:r>
            <a:br>
              <a:rPr b="1" lang="en" sz="1200">
                <a:solidFill>
                  <a:srgbClr val="1784E5"/>
                </a:solidFill>
                <a:latin typeface="Archivo"/>
                <a:ea typeface="Archivo"/>
                <a:cs typeface="Archivo"/>
                <a:sym typeface="Archivo"/>
              </a:rPr>
            </a:br>
            <a:endParaRPr b="1" sz="1200">
              <a:solidFill>
                <a:srgbClr val="1784E5"/>
              </a:solidFill>
              <a:latin typeface="Archivo"/>
              <a:ea typeface="Archivo"/>
              <a:cs typeface="Archivo"/>
              <a:sym typeface="Archivo"/>
            </a:endParaRPr>
          </a:p>
          <a:p>
            <a:pPr indent="-285750" lvl="0" marL="457200" rtl="0" algn="l">
              <a:lnSpc>
                <a:spcPct val="100000"/>
              </a:lnSpc>
              <a:spcBef>
                <a:spcPts val="0"/>
              </a:spcBef>
              <a:spcAft>
                <a:spcPts val="0"/>
              </a:spcAft>
              <a:buClr>
                <a:srgbClr val="1784E5"/>
              </a:buClr>
              <a:buSzPts val="900"/>
              <a:buFont typeface="Archivo"/>
              <a:buChar char="●"/>
            </a:pPr>
            <a:r>
              <a:rPr b="1"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6"/>
              </a:rPr>
              <a:t>Holding Cash is Better Than Investing</a:t>
            </a:r>
            <a:r>
              <a:rPr b="1" lang="en" sz="1200">
                <a:solidFill>
                  <a:srgbClr val="1784E5"/>
                </a:solidFill>
                <a:latin typeface="Archivo"/>
                <a:ea typeface="Archivo"/>
                <a:cs typeface="Archivo"/>
                <a:sym typeface="Archivo"/>
              </a:rPr>
              <a:t>”</a:t>
            </a:r>
            <a:br>
              <a:rPr b="1" lang="en" sz="1200">
                <a:solidFill>
                  <a:srgbClr val="1784E5"/>
                </a:solidFill>
                <a:latin typeface="Archivo"/>
                <a:ea typeface="Archivo"/>
                <a:cs typeface="Archivo"/>
                <a:sym typeface="Archivo"/>
              </a:rPr>
            </a:br>
            <a:endParaRPr b="1" sz="1200">
              <a:solidFill>
                <a:srgbClr val="1784E5"/>
              </a:solidFill>
              <a:latin typeface="Archivo"/>
              <a:ea typeface="Archivo"/>
              <a:cs typeface="Archivo"/>
              <a:sym typeface="Archivo"/>
            </a:endParaRPr>
          </a:p>
          <a:p>
            <a:pPr indent="-285750" lvl="0" marL="457200" rtl="0" algn="l">
              <a:lnSpc>
                <a:spcPct val="100000"/>
              </a:lnSpc>
              <a:spcBef>
                <a:spcPts val="0"/>
              </a:spcBef>
              <a:spcAft>
                <a:spcPts val="0"/>
              </a:spcAft>
              <a:buClr>
                <a:srgbClr val="1784E5"/>
              </a:buClr>
              <a:buSzPts val="900"/>
              <a:buFont typeface="Archivo"/>
              <a:buChar char="●"/>
            </a:pPr>
            <a:r>
              <a:rPr b="1"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7"/>
              </a:rPr>
              <a:t>Stocks Are Too Risky</a:t>
            </a:r>
            <a:r>
              <a:rPr b="1" lang="en" sz="1200">
                <a:solidFill>
                  <a:srgbClr val="1784E5"/>
                </a:solidFill>
                <a:latin typeface="Archivo"/>
                <a:ea typeface="Archivo"/>
                <a:cs typeface="Archivo"/>
                <a:sym typeface="Archivo"/>
              </a:rPr>
              <a:t>”</a:t>
            </a:r>
            <a:br>
              <a:rPr b="1" lang="en" sz="1200">
                <a:solidFill>
                  <a:srgbClr val="1784E5"/>
                </a:solidFill>
                <a:latin typeface="Archivo"/>
                <a:ea typeface="Archivo"/>
                <a:cs typeface="Archivo"/>
                <a:sym typeface="Archivo"/>
              </a:rPr>
            </a:br>
            <a:endParaRPr i="1" sz="1200">
              <a:solidFill>
                <a:srgbClr val="1784E5"/>
              </a:solidFill>
              <a:latin typeface="Archivo"/>
              <a:ea typeface="Archivo"/>
              <a:cs typeface="Archivo"/>
              <a:sym typeface="Archivo"/>
            </a:endParaRPr>
          </a:p>
          <a:p>
            <a:pPr indent="-285750" lvl="0" marL="457200" rtl="0" algn="l">
              <a:lnSpc>
                <a:spcPct val="100000"/>
              </a:lnSpc>
              <a:spcBef>
                <a:spcPts val="0"/>
              </a:spcBef>
              <a:spcAft>
                <a:spcPts val="0"/>
              </a:spcAft>
              <a:buClr>
                <a:srgbClr val="1784E5"/>
              </a:buClr>
              <a:buSzPts val="900"/>
              <a:buFont typeface="Archivo"/>
              <a:buChar char="●"/>
            </a:pPr>
            <a:r>
              <a:rPr b="1"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8"/>
              </a:rPr>
              <a:t>Investing is Only for the Rich</a:t>
            </a:r>
            <a:r>
              <a:rPr b="1" lang="en" sz="1200">
                <a:solidFill>
                  <a:srgbClr val="1784E5"/>
                </a:solidFill>
                <a:latin typeface="Archivo"/>
                <a:ea typeface="Archivo"/>
                <a:cs typeface="Archivo"/>
                <a:sym typeface="Archivo"/>
              </a:rPr>
              <a:t>”</a:t>
            </a:r>
            <a:br>
              <a:rPr b="1" lang="en" sz="1200">
                <a:solidFill>
                  <a:srgbClr val="1784E5"/>
                </a:solidFill>
                <a:latin typeface="Archivo"/>
                <a:ea typeface="Archivo"/>
                <a:cs typeface="Archivo"/>
                <a:sym typeface="Archivo"/>
              </a:rPr>
            </a:br>
            <a:endParaRPr b="1" sz="1200">
              <a:solidFill>
                <a:srgbClr val="1784E5"/>
              </a:solidFill>
              <a:latin typeface="Archivo"/>
              <a:ea typeface="Archivo"/>
              <a:cs typeface="Archivo"/>
              <a:sym typeface="Archivo"/>
            </a:endParaRPr>
          </a:p>
          <a:p>
            <a:pPr indent="-285750" lvl="0" marL="457200" rtl="0" algn="l">
              <a:lnSpc>
                <a:spcPct val="100000"/>
              </a:lnSpc>
              <a:spcBef>
                <a:spcPts val="0"/>
              </a:spcBef>
              <a:spcAft>
                <a:spcPts val="0"/>
              </a:spcAft>
              <a:buClr>
                <a:srgbClr val="1784E5"/>
              </a:buClr>
              <a:buSzPts val="900"/>
              <a:buFont typeface="Archivo"/>
              <a:buChar char="●"/>
            </a:pPr>
            <a:r>
              <a:rPr b="1" lang="en" sz="1200">
                <a:solidFill>
                  <a:srgbClr val="1784E5"/>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9"/>
              </a:rPr>
              <a:t>Investing Is Like Gambling</a:t>
            </a:r>
            <a:r>
              <a:rPr i="1" lang="en" sz="1200">
                <a:solidFill>
                  <a:srgbClr val="1784E5"/>
                </a:solidFill>
                <a:latin typeface="Archivo"/>
                <a:ea typeface="Archivo"/>
                <a:cs typeface="Archivo"/>
                <a:sym typeface="Archivo"/>
              </a:rPr>
              <a:t>”</a:t>
            </a:r>
            <a:br>
              <a:rPr b="1" lang="en" sz="1200">
                <a:solidFill>
                  <a:srgbClr val="1784E5"/>
                </a:solidFill>
                <a:latin typeface="Archivo"/>
                <a:ea typeface="Archivo"/>
                <a:cs typeface="Archivo"/>
                <a:sym typeface="Archivo"/>
              </a:rPr>
            </a:br>
            <a:endParaRPr b="1" sz="1200">
              <a:solidFill>
                <a:srgbClr val="1784E5"/>
              </a:solidFill>
              <a:latin typeface="Archivo"/>
              <a:ea typeface="Archivo"/>
              <a:cs typeface="Archivo"/>
              <a:sym typeface="Archivo"/>
            </a:endParaRPr>
          </a:p>
          <a:p>
            <a:pPr indent="-285750" lvl="0" marL="457200" rtl="0" algn="l">
              <a:spcBef>
                <a:spcPts val="0"/>
              </a:spcBef>
              <a:spcAft>
                <a:spcPts val="0"/>
              </a:spcAft>
              <a:buClr>
                <a:srgbClr val="1784E5"/>
              </a:buClr>
              <a:buSzPts val="900"/>
              <a:buFont typeface="Archivo"/>
              <a:buChar char="●"/>
            </a:pPr>
            <a:r>
              <a:rPr b="1" lang="en" sz="1200">
                <a:solidFill>
                  <a:schemeClr val="hlink"/>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0"/>
              </a:rPr>
              <a:t>Fallen Stocks Will Always Bounce Back</a:t>
            </a:r>
            <a:r>
              <a:rPr b="1" lang="en" sz="1200">
                <a:solidFill>
                  <a:schemeClr val="hlink"/>
                </a:solidFill>
                <a:latin typeface="Archivo"/>
                <a:ea typeface="Archivo"/>
                <a:cs typeface="Archivo"/>
                <a:sym typeface="Archivo"/>
              </a:rPr>
              <a:t>”</a:t>
            </a:r>
            <a:endParaRPr i="1" sz="1200">
              <a:solidFill>
                <a:srgbClr val="1784E5"/>
              </a:solidFill>
              <a:latin typeface="Archivo"/>
              <a:ea typeface="Archivo"/>
              <a:cs typeface="Archivo"/>
              <a:sym typeface="Archivo"/>
            </a:endParaRPr>
          </a:p>
          <a:p>
            <a:pPr indent="0" lvl="0" marL="0" rtl="0" algn="l">
              <a:spcBef>
                <a:spcPts val="0"/>
              </a:spcBef>
              <a:spcAft>
                <a:spcPts val="0"/>
              </a:spcAft>
              <a:buNone/>
            </a:pPr>
            <a:br>
              <a:rPr b="1" lang="en" sz="1200">
                <a:solidFill>
                  <a:srgbClr val="1784E5"/>
                </a:solidFill>
                <a:latin typeface="Archivo"/>
                <a:ea typeface="Archivo"/>
                <a:cs typeface="Archivo"/>
                <a:sym typeface="Archivo"/>
              </a:rPr>
            </a:br>
            <a:endParaRPr i="1" sz="1200">
              <a:solidFill>
                <a:srgbClr val="1784E5"/>
              </a:solidFill>
              <a:latin typeface="Archivo"/>
              <a:ea typeface="Archivo"/>
              <a:cs typeface="Archivo"/>
              <a:sym typeface="Archivo"/>
            </a:endParaRPr>
          </a:p>
          <a:p>
            <a:pPr indent="0" lvl="0" marL="0" rtl="0" algn="l">
              <a:lnSpc>
                <a:spcPct val="100000"/>
              </a:lnSpc>
              <a:spcBef>
                <a:spcPts val="0"/>
              </a:spcBef>
              <a:spcAft>
                <a:spcPts val="0"/>
              </a:spcAft>
              <a:buNone/>
            </a:pPr>
            <a:r>
              <a:t/>
            </a:r>
            <a:endParaRPr i="1" sz="1200">
              <a:solidFill>
                <a:srgbClr val="1784E5"/>
              </a:solidFill>
              <a:latin typeface="Archivo"/>
              <a:ea typeface="Archivo"/>
              <a:cs typeface="Archivo"/>
              <a:sym typeface="Archivo"/>
            </a:endParaRPr>
          </a:p>
          <a:p>
            <a:pPr indent="0" lvl="0" marL="457200" rtl="0" algn="l">
              <a:lnSpc>
                <a:spcPct val="100000"/>
              </a:lnSpc>
              <a:spcBef>
                <a:spcPts val="0"/>
              </a:spcBef>
              <a:spcAft>
                <a:spcPts val="0"/>
              </a:spcAft>
              <a:buNone/>
            </a:pPr>
            <a:r>
              <a:t/>
            </a:r>
            <a:endParaRPr b="1" sz="1200">
              <a:solidFill>
                <a:srgbClr val="1784E5"/>
              </a:solidFill>
              <a:latin typeface="Archivo"/>
              <a:ea typeface="Archivo"/>
              <a:cs typeface="Archivo"/>
              <a:sym typeface="Archivo"/>
            </a:endParaRPr>
          </a:p>
        </p:txBody>
      </p:sp>
      <p:sp>
        <p:nvSpPr>
          <p:cNvPr id="153" name="Google Shape;153;p34"/>
          <p:cNvSpPr txBox="1"/>
          <p:nvPr/>
        </p:nvSpPr>
        <p:spPr>
          <a:xfrm>
            <a:off x="4590500" y="1620950"/>
            <a:ext cx="4230600" cy="2586000"/>
          </a:xfrm>
          <a:prstGeom prst="rect">
            <a:avLst/>
          </a:prstGeom>
          <a:noFill/>
          <a:ln>
            <a:noFill/>
          </a:ln>
        </p:spPr>
        <p:txBody>
          <a:bodyPr anchorCtr="0" anchor="t" bIns="91425" lIns="91425" spcFirstLastPara="1" rIns="91425" wrap="square" tIns="91425">
            <a:spAutoFit/>
          </a:bodyPr>
          <a:lstStyle/>
          <a:p>
            <a:pPr indent="-285750" lvl="0" marL="457200" rtl="0" algn="l">
              <a:lnSpc>
                <a:spcPct val="100000"/>
              </a:lnSpc>
              <a:spcBef>
                <a:spcPts val="0"/>
              </a:spcBef>
              <a:spcAft>
                <a:spcPts val="0"/>
              </a:spcAft>
              <a:buClr>
                <a:srgbClr val="0082E8"/>
              </a:buClr>
              <a:buSzPts val="900"/>
              <a:buFont typeface="Archivo"/>
              <a:buChar char="●"/>
            </a:pPr>
            <a:r>
              <a:rPr b="1" lang="en" sz="1200">
                <a:solidFill>
                  <a:schemeClr val="hlink"/>
                </a:solidFill>
                <a:uFill>
                  <a:noFill/>
                </a:uFill>
                <a:latin typeface="Archivo"/>
                <a:ea typeface="Archivo"/>
                <a:cs typeface="Archivo"/>
                <a:sym typeface="Archivo"/>
                <a:hlinkClick action="ppaction://hlinksldjump" r:id="rId11"/>
              </a:rPr>
              <a:t>“The More You Own, The Better Diversified You Are”</a:t>
            </a:r>
            <a:br>
              <a:rPr b="1" lang="en" sz="1200">
                <a:solidFill>
                  <a:srgbClr val="0082E8"/>
                </a:solidFill>
                <a:latin typeface="Archivo"/>
                <a:ea typeface="Archivo"/>
                <a:cs typeface="Archivo"/>
                <a:sym typeface="Archivo"/>
              </a:rPr>
            </a:br>
            <a:endParaRPr b="1" sz="1200">
              <a:solidFill>
                <a:srgbClr val="0082E8"/>
              </a:solidFill>
              <a:latin typeface="Archivo"/>
              <a:ea typeface="Archivo"/>
              <a:cs typeface="Archivo"/>
              <a:sym typeface="Archivo"/>
            </a:endParaRPr>
          </a:p>
          <a:p>
            <a:pPr indent="-285750" lvl="0" marL="457200" rtl="0" algn="l">
              <a:lnSpc>
                <a:spcPct val="100000"/>
              </a:lnSpc>
              <a:spcBef>
                <a:spcPts val="0"/>
              </a:spcBef>
              <a:spcAft>
                <a:spcPts val="0"/>
              </a:spcAft>
              <a:buClr>
                <a:srgbClr val="0082E8"/>
              </a:buClr>
              <a:buSzPts val="900"/>
              <a:buFont typeface="Archivo"/>
              <a:buChar char="●"/>
            </a:pPr>
            <a:r>
              <a:rPr b="1" lang="en" sz="1200">
                <a:solidFill>
                  <a:srgbClr val="0082E8"/>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2"/>
              </a:rPr>
              <a:t>Successful Investors Take Big Risks</a:t>
            </a:r>
            <a:r>
              <a:rPr b="1" lang="en" sz="1200">
                <a:solidFill>
                  <a:srgbClr val="0082E8"/>
                </a:solidFill>
                <a:latin typeface="Archivo"/>
                <a:ea typeface="Archivo"/>
                <a:cs typeface="Archivo"/>
                <a:sym typeface="Archivo"/>
              </a:rPr>
              <a:t>”</a:t>
            </a:r>
            <a:br>
              <a:rPr b="1" lang="en" sz="1200">
                <a:solidFill>
                  <a:srgbClr val="0082E8"/>
                </a:solidFill>
                <a:latin typeface="Archivo"/>
                <a:ea typeface="Archivo"/>
                <a:cs typeface="Archivo"/>
                <a:sym typeface="Archivo"/>
              </a:rPr>
            </a:br>
            <a:endParaRPr b="1" sz="1200">
              <a:solidFill>
                <a:srgbClr val="0082E8"/>
              </a:solidFill>
              <a:latin typeface="Archivo"/>
              <a:ea typeface="Archivo"/>
              <a:cs typeface="Archivo"/>
              <a:sym typeface="Archivo"/>
            </a:endParaRPr>
          </a:p>
          <a:p>
            <a:pPr indent="-285750" lvl="0" marL="457200" rtl="0" algn="l">
              <a:lnSpc>
                <a:spcPct val="100000"/>
              </a:lnSpc>
              <a:spcBef>
                <a:spcPts val="0"/>
              </a:spcBef>
              <a:spcAft>
                <a:spcPts val="0"/>
              </a:spcAft>
              <a:buClr>
                <a:srgbClr val="0082E8"/>
              </a:buClr>
              <a:buSzPts val="900"/>
              <a:buFont typeface="Archivo"/>
              <a:buChar char="●"/>
            </a:pPr>
            <a:r>
              <a:rPr b="1" lang="en" sz="1200">
                <a:solidFill>
                  <a:srgbClr val="0082E8"/>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3"/>
              </a:rPr>
              <a:t>Percentage Gains and Losses are Equivalent</a:t>
            </a:r>
            <a:r>
              <a:rPr b="1" lang="en" sz="1200">
                <a:solidFill>
                  <a:srgbClr val="0082E8"/>
                </a:solidFill>
                <a:latin typeface="Archivo"/>
                <a:ea typeface="Archivo"/>
                <a:cs typeface="Archivo"/>
                <a:sym typeface="Archivo"/>
              </a:rPr>
              <a:t>”</a:t>
            </a:r>
            <a:br>
              <a:rPr b="1" lang="en" sz="1200">
                <a:solidFill>
                  <a:srgbClr val="0082E8"/>
                </a:solidFill>
                <a:latin typeface="Archivo"/>
                <a:ea typeface="Archivo"/>
                <a:cs typeface="Archivo"/>
                <a:sym typeface="Archivo"/>
              </a:rPr>
            </a:br>
            <a:endParaRPr b="1" sz="1200">
              <a:solidFill>
                <a:srgbClr val="0082E8"/>
              </a:solidFill>
              <a:latin typeface="Archivo"/>
              <a:ea typeface="Archivo"/>
              <a:cs typeface="Archivo"/>
              <a:sym typeface="Archivo"/>
            </a:endParaRPr>
          </a:p>
          <a:p>
            <a:pPr indent="-285750" lvl="0" marL="457200" rtl="0" algn="l">
              <a:lnSpc>
                <a:spcPct val="100000"/>
              </a:lnSpc>
              <a:spcBef>
                <a:spcPts val="0"/>
              </a:spcBef>
              <a:spcAft>
                <a:spcPts val="0"/>
              </a:spcAft>
              <a:buClr>
                <a:srgbClr val="0082E8"/>
              </a:buClr>
              <a:buSzPts val="900"/>
              <a:buFont typeface="Archivo"/>
              <a:buChar char="●"/>
            </a:pPr>
            <a:r>
              <a:rPr b="1" lang="en" sz="1200">
                <a:solidFill>
                  <a:srgbClr val="0082E8"/>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4"/>
              </a:rPr>
              <a:t>Gold is a Safe Haven</a:t>
            </a:r>
            <a:r>
              <a:rPr b="1" lang="en" sz="1200">
                <a:solidFill>
                  <a:srgbClr val="0082E8"/>
                </a:solidFill>
                <a:latin typeface="Archivo"/>
                <a:ea typeface="Archivo"/>
                <a:cs typeface="Archivo"/>
                <a:sym typeface="Archivo"/>
              </a:rPr>
              <a:t>”</a:t>
            </a:r>
            <a:br>
              <a:rPr b="1" lang="en" sz="1200">
                <a:solidFill>
                  <a:srgbClr val="0082E8"/>
                </a:solidFill>
                <a:latin typeface="Archivo"/>
                <a:ea typeface="Archivo"/>
                <a:cs typeface="Archivo"/>
                <a:sym typeface="Archivo"/>
              </a:rPr>
            </a:br>
            <a:endParaRPr b="1" sz="1200">
              <a:solidFill>
                <a:srgbClr val="0082E8"/>
              </a:solidFill>
              <a:latin typeface="Archivo"/>
              <a:ea typeface="Archivo"/>
              <a:cs typeface="Archivo"/>
              <a:sym typeface="Archivo"/>
            </a:endParaRPr>
          </a:p>
          <a:p>
            <a:pPr indent="-285750" lvl="0" marL="457200" rtl="0" algn="l">
              <a:lnSpc>
                <a:spcPct val="100000"/>
              </a:lnSpc>
              <a:spcBef>
                <a:spcPts val="0"/>
              </a:spcBef>
              <a:spcAft>
                <a:spcPts val="0"/>
              </a:spcAft>
              <a:buClr>
                <a:srgbClr val="0082E8"/>
              </a:buClr>
              <a:buSzPts val="900"/>
              <a:buFont typeface="Archivo"/>
              <a:buChar char="●"/>
            </a:pPr>
            <a:r>
              <a:rPr b="1" lang="en" sz="1200">
                <a:solidFill>
                  <a:srgbClr val="0082E8"/>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5"/>
              </a:rPr>
              <a:t>A High Dividend Yield Means a Safe Investment</a:t>
            </a:r>
            <a:r>
              <a:rPr b="1" lang="en" sz="1200">
                <a:solidFill>
                  <a:srgbClr val="0082E8"/>
                </a:solidFill>
                <a:latin typeface="Archivo"/>
                <a:ea typeface="Archivo"/>
                <a:cs typeface="Archivo"/>
                <a:sym typeface="Archivo"/>
              </a:rPr>
              <a:t>”</a:t>
            </a:r>
            <a:br>
              <a:rPr b="1" lang="en" sz="1200">
                <a:solidFill>
                  <a:srgbClr val="0082E8"/>
                </a:solidFill>
                <a:latin typeface="Archivo"/>
                <a:ea typeface="Archivo"/>
                <a:cs typeface="Archivo"/>
                <a:sym typeface="Archivo"/>
              </a:rPr>
            </a:br>
            <a:endParaRPr b="1" sz="1200">
              <a:solidFill>
                <a:srgbClr val="0082E8"/>
              </a:solidFill>
              <a:latin typeface="Archivo"/>
              <a:ea typeface="Archivo"/>
              <a:cs typeface="Archivo"/>
              <a:sym typeface="Archivo"/>
            </a:endParaRPr>
          </a:p>
          <a:p>
            <a:pPr indent="-285750" lvl="0" marL="457200" rtl="0" algn="l">
              <a:lnSpc>
                <a:spcPct val="100000"/>
              </a:lnSpc>
              <a:spcBef>
                <a:spcPts val="0"/>
              </a:spcBef>
              <a:spcAft>
                <a:spcPts val="0"/>
              </a:spcAft>
              <a:buClr>
                <a:srgbClr val="0082E8"/>
              </a:buClr>
              <a:buSzPts val="900"/>
              <a:buFont typeface="Archivo"/>
              <a:buChar char="●"/>
            </a:pPr>
            <a:r>
              <a:rPr b="1" lang="en" sz="1200">
                <a:solidFill>
                  <a:srgbClr val="0082E8"/>
                </a:solidFill>
                <a:latin typeface="Archivo"/>
                <a:ea typeface="Archivo"/>
                <a:cs typeface="Archivo"/>
                <a:sym typeface="Archivo"/>
              </a:rPr>
              <a:t>“</a:t>
            </a:r>
            <a:r>
              <a:rPr b="1" lang="en" sz="1200">
                <a:solidFill>
                  <a:schemeClr val="hlink"/>
                </a:solidFill>
                <a:uFill>
                  <a:noFill/>
                </a:uFill>
                <a:latin typeface="Archivo"/>
                <a:ea typeface="Archivo"/>
                <a:cs typeface="Archivo"/>
                <a:sym typeface="Archivo"/>
                <a:hlinkClick action="ppaction://hlinksldjump" r:id="rId16"/>
              </a:rPr>
              <a:t>Bonds Are Risk-Free Investments</a:t>
            </a:r>
            <a:r>
              <a:rPr b="1" lang="en" sz="1200">
                <a:solidFill>
                  <a:srgbClr val="0082E8"/>
                </a:solidFill>
                <a:latin typeface="Archivo"/>
                <a:ea typeface="Archivo"/>
                <a:cs typeface="Archivo"/>
                <a:sym typeface="Archivo"/>
              </a:rPr>
              <a:t>”</a:t>
            </a:r>
            <a:endParaRPr b="1" sz="1200">
              <a:solidFill>
                <a:srgbClr val="0082E8"/>
              </a:solidFill>
              <a:latin typeface="Archivo"/>
              <a:ea typeface="Archivo"/>
              <a:cs typeface="Archivo"/>
              <a:sym typeface="Archivo"/>
            </a:endParaRPr>
          </a:p>
          <a:p>
            <a:pPr indent="0" lvl="0" marL="0" rtl="0" algn="l">
              <a:lnSpc>
                <a:spcPct val="100000"/>
              </a:lnSpc>
              <a:spcBef>
                <a:spcPts val="0"/>
              </a:spcBef>
              <a:spcAft>
                <a:spcPts val="0"/>
              </a:spcAft>
              <a:buNone/>
            </a:pPr>
            <a:r>
              <a:t/>
            </a:r>
            <a:endParaRPr i="1" sz="1200">
              <a:solidFill>
                <a:schemeClr val="dk1"/>
              </a:solidFill>
              <a:latin typeface="Archivo"/>
              <a:ea typeface="Archivo"/>
              <a:cs typeface="Archivo"/>
              <a:sym typeface="Archivo"/>
            </a:endParaRPr>
          </a:p>
        </p:txBody>
      </p:sp>
      <p:cxnSp>
        <p:nvCxnSpPr>
          <p:cNvPr id="154" name="Google Shape;154;p34"/>
          <p:cNvCxnSpPr/>
          <p:nvPr/>
        </p:nvCxnSpPr>
        <p:spPr>
          <a:xfrm>
            <a:off x="4320388" y="1609100"/>
            <a:ext cx="0" cy="2794200"/>
          </a:xfrm>
          <a:prstGeom prst="straightConnector1">
            <a:avLst/>
          </a:prstGeom>
          <a:noFill/>
          <a:ln cap="flat" cmpd="sng" w="9525">
            <a:solidFill>
              <a:srgbClr val="999999"/>
            </a:solidFill>
            <a:prstDash val="solid"/>
            <a:round/>
            <a:headEnd len="med" w="med" type="none"/>
            <a:tailEnd len="med" w="med" type="none"/>
          </a:ln>
        </p:spPr>
      </p:cxnSp>
      <p:sp>
        <p:nvSpPr>
          <p:cNvPr id="155" name="Google Shape;155;p34"/>
          <p:cNvSpPr txBox="1"/>
          <p:nvPr>
            <p:ph type="title"/>
          </p:nvPr>
        </p:nvSpPr>
        <p:spPr>
          <a:xfrm>
            <a:off x="571350" y="686500"/>
            <a:ext cx="7705800" cy="8133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 sz="2000">
                <a:latin typeface="Archivo Black"/>
                <a:ea typeface="Archivo Black"/>
                <a:cs typeface="Archivo Black"/>
                <a:sym typeface="Archivo Black"/>
              </a:rPr>
              <a:t>Table of Myths</a:t>
            </a:r>
            <a:endParaRPr sz="2000">
              <a:latin typeface="Archivo Black"/>
              <a:ea typeface="Archivo Black"/>
              <a:cs typeface="Archivo Black"/>
              <a:sym typeface="Archivo Black"/>
            </a:endParaRPr>
          </a:p>
          <a:p>
            <a:pPr indent="0" lvl="0" marL="12700" rtl="0" algn="l">
              <a:lnSpc>
                <a:spcPct val="100000"/>
              </a:lnSpc>
              <a:spcBef>
                <a:spcPts val="0"/>
              </a:spcBef>
              <a:spcAft>
                <a:spcPts val="0"/>
              </a:spcAft>
              <a:buNone/>
            </a:pPr>
            <a:r>
              <a:rPr lang="en" sz="1200">
                <a:latin typeface="Archivo"/>
                <a:ea typeface="Archivo"/>
                <a:cs typeface="Archivo"/>
                <a:sym typeface="Archivo"/>
              </a:rPr>
              <a:t>Select a myth to navigate directly to its slide</a:t>
            </a:r>
            <a:endParaRPr sz="1200">
              <a:latin typeface="Archivo Black"/>
              <a:ea typeface="Archivo Black"/>
              <a:cs typeface="Archivo Black"/>
              <a:sym typeface="Archivo Black"/>
            </a:endParaRPr>
          </a:p>
          <a:p>
            <a:pPr indent="0" lvl="0" marL="12700" rtl="0" algn="l">
              <a:lnSpc>
                <a:spcPct val="100000"/>
              </a:lnSpc>
              <a:spcBef>
                <a:spcPts val="0"/>
              </a:spcBef>
              <a:spcAft>
                <a:spcPts val="0"/>
              </a:spcAft>
              <a:buNone/>
            </a:pPr>
            <a:r>
              <a:t/>
            </a:r>
            <a:endParaRPr sz="2000">
              <a:latin typeface="Archivo Black"/>
              <a:ea typeface="Archivo Black"/>
              <a:cs typeface="Archivo Black"/>
              <a:sym typeface="Archivo Black"/>
            </a:endParaRPr>
          </a:p>
        </p:txBody>
      </p:sp>
      <p:pic>
        <p:nvPicPr>
          <p:cNvPr id="156" name="Google Shape;156;p34"/>
          <p:cNvPicPr preferRelativeResize="0"/>
          <p:nvPr/>
        </p:nvPicPr>
        <p:blipFill rotWithShape="1">
          <a:blip r:embed="rId17">
            <a:alphaModFix/>
          </a:blip>
          <a:srcRect b="0" l="0" r="83492" t="0"/>
          <a:stretch/>
        </p:blipFill>
        <p:spPr>
          <a:xfrm>
            <a:off x="8580325" y="136562"/>
            <a:ext cx="335876" cy="410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60" name="Shape 160"/>
        <p:cNvGrpSpPr/>
        <p:nvPr/>
      </p:nvGrpSpPr>
      <p:grpSpPr>
        <a:xfrm>
          <a:off x="0" y="0"/>
          <a:ext cx="0" cy="0"/>
          <a:chOff x="0" y="0"/>
          <a:chExt cx="0" cy="0"/>
        </a:xfrm>
      </p:grpSpPr>
      <p:sp>
        <p:nvSpPr>
          <p:cNvPr id="161" name="Google Shape;161;p35"/>
          <p:cNvSpPr txBox="1"/>
          <p:nvPr>
            <p:ph type="title"/>
          </p:nvPr>
        </p:nvSpPr>
        <p:spPr>
          <a:xfrm>
            <a:off x="932700" y="157950"/>
            <a:ext cx="7416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620">
                <a:latin typeface="Archivo Black"/>
                <a:ea typeface="Archivo Black"/>
                <a:cs typeface="Archivo Black"/>
                <a:sym typeface="Archivo Black"/>
              </a:rPr>
              <a:t>“</a:t>
            </a:r>
            <a:r>
              <a:rPr lang="en" sz="1620">
                <a:latin typeface="Archivo Black"/>
                <a:ea typeface="Archivo Black"/>
                <a:cs typeface="Archivo Black"/>
                <a:sym typeface="Archivo Black"/>
              </a:rPr>
              <a:t>Sell in May and Go Away</a:t>
            </a:r>
            <a:r>
              <a:rPr lang="en" sz="1620">
                <a:latin typeface="Archivo Black"/>
                <a:ea typeface="Archivo Black"/>
                <a:cs typeface="Archivo Black"/>
                <a:sym typeface="Archivo Black"/>
              </a:rPr>
              <a:t>”</a:t>
            </a:r>
            <a:endParaRPr sz="1620">
              <a:latin typeface="Archivo Black"/>
              <a:ea typeface="Archivo Black"/>
              <a:cs typeface="Archivo Black"/>
              <a:sym typeface="Archivo Black"/>
            </a:endParaRPr>
          </a:p>
        </p:txBody>
      </p:sp>
      <p:sp>
        <p:nvSpPr>
          <p:cNvPr id="162" name="Google Shape;162;p35"/>
          <p:cNvSpPr txBox="1"/>
          <p:nvPr>
            <p:ph type="title"/>
          </p:nvPr>
        </p:nvSpPr>
        <p:spPr>
          <a:xfrm>
            <a:off x="1008900" y="474800"/>
            <a:ext cx="7340400" cy="545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81280"/>
              <a:buFont typeface="Arial"/>
              <a:buNone/>
            </a:pPr>
            <a:r>
              <a:rPr lang="en" sz="1353">
                <a:latin typeface="Archivo"/>
                <a:ea typeface="Archivo"/>
                <a:cs typeface="Archivo"/>
                <a:sym typeface="Archivo"/>
              </a:rPr>
              <a:t>This seasonal </a:t>
            </a:r>
            <a:r>
              <a:rPr lang="en" sz="1353">
                <a:latin typeface="Archivo"/>
                <a:ea typeface="Archivo"/>
                <a:cs typeface="Archivo"/>
                <a:sym typeface="Archivo"/>
              </a:rPr>
              <a:t>a</a:t>
            </a:r>
            <a:r>
              <a:rPr lang="en" sz="1353">
                <a:latin typeface="Archivo"/>
                <a:ea typeface="Archivo"/>
                <a:cs typeface="Archivo"/>
                <a:sym typeface="Archivo"/>
              </a:rPr>
              <a:t>dage</a:t>
            </a:r>
            <a:r>
              <a:rPr lang="en" sz="1353">
                <a:latin typeface="Archivo"/>
                <a:ea typeface="Archivo"/>
                <a:cs typeface="Archivo"/>
                <a:sym typeface="Archivo"/>
              </a:rPr>
              <a:t> claims </a:t>
            </a:r>
            <a:r>
              <a:rPr lang="en" sz="1353">
                <a:latin typeface="Archivo"/>
                <a:ea typeface="Archivo"/>
                <a:cs typeface="Archivo"/>
                <a:sym typeface="Archivo"/>
              </a:rPr>
              <a:t>markets underperform during summer months, </a:t>
            </a:r>
            <a:br>
              <a:rPr lang="en" sz="1353">
                <a:latin typeface="Archivo"/>
                <a:ea typeface="Archivo"/>
                <a:cs typeface="Archivo"/>
                <a:sym typeface="Archivo"/>
              </a:rPr>
            </a:br>
            <a:r>
              <a:rPr lang="en" sz="1353">
                <a:latin typeface="Archivo"/>
                <a:ea typeface="Archivo"/>
                <a:cs typeface="Archivo"/>
                <a:sym typeface="Archivo"/>
              </a:rPr>
              <a:t>but historical data consistently disproves this notion.</a:t>
            </a:r>
            <a:endParaRPr sz="2020">
              <a:latin typeface="Archivo Black"/>
              <a:ea typeface="Archivo Black"/>
              <a:cs typeface="Archivo Black"/>
              <a:sym typeface="Archivo Black"/>
            </a:endParaRPr>
          </a:p>
        </p:txBody>
      </p:sp>
      <p:sp>
        <p:nvSpPr>
          <p:cNvPr id="163" name="Google Shape;163;p35"/>
          <p:cNvSpPr txBox="1"/>
          <p:nvPr/>
        </p:nvSpPr>
        <p:spPr>
          <a:xfrm>
            <a:off x="7134600" y="4758325"/>
            <a:ext cx="1524900" cy="289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3">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4">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cxnSp>
        <p:nvCxnSpPr>
          <p:cNvPr id="164" name="Google Shape;164;p35"/>
          <p:cNvCxnSpPr/>
          <p:nvPr/>
        </p:nvCxnSpPr>
        <p:spPr>
          <a:xfrm>
            <a:off x="1098325" y="1041325"/>
            <a:ext cx="7610400" cy="0"/>
          </a:xfrm>
          <a:prstGeom prst="straightConnector1">
            <a:avLst/>
          </a:prstGeom>
          <a:noFill/>
          <a:ln cap="flat" cmpd="sng" w="9525">
            <a:solidFill>
              <a:srgbClr val="999999"/>
            </a:solidFill>
            <a:prstDash val="solid"/>
            <a:round/>
            <a:headEnd len="med" w="med" type="none"/>
            <a:tailEnd len="med" w="med" type="none"/>
          </a:ln>
        </p:spPr>
      </p:cxnSp>
      <p:pic>
        <p:nvPicPr>
          <p:cNvPr id="165" name="Google Shape;165;p35"/>
          <p:cNvPicPr preferRelativeResize="0"/>
          <p:nvPr/>
        </p:nvPicPr>
        <p:blipFill rotWithShape="1">
          <a:blip r:embed="rId5">
            <a:alphaModFix/>
          </a:blip>
          <a:srcRect b="0" l="347" r="644" t="190"/>
          <a:stretch/>
        </p:blipFill>
        <p:spPr>
          <a:xfrm>
            <a:off x="1194963" y="1202163"/>
            <a:ext cx="2031200" cy="3563550"/>
          </a:xfrm>
          <a:prstGeom prst="rect">
            <a:avLst/>
          </a:prstGeom>
          <a:noFill/>
          <a:ln>
            <a:noFill/>
          </a:ln>
          <a:effectLst>
            <a:outerShdw blurRad="214313" rotWithShape="0" algn="bl" dist="47625">
              <a:srgbClr val="000000">
                <a:alpha val="15000"/>
              </a:srgbClr>
            </a:outerShdw>
          </a:effectLst>
        </p:spPr>
      </p:pic>
      <p:pic>
        <p:nvPicPr>
          <p:cNvPr id="166" name="Google Shape;166;p35" title="SPX_P1366931_chart (1).png"/>
          <p:cNvPicPr preferRelativeResize="0"/>
          <p:nvPr/>
        </p:nvPicPr>
        <p:blipFill>
          <a:blip r:embed="rId6">
            <a:alphaModFix/>
          </a:blip>
          <a:stretch>
            <a:fillRect/>
          </a:stretch>
        </p:blipFill>
        <p:spPr>
          <a:xfrm>
            <a:off x="3857400" y="1209550"/>
            <a:ext cx="4802100" cy="3548774"/>
          </a:xfrm>
          <a:prstGeom prst="rect">
            <a:avLst/>
          </a:prstGeom>
          <a:noFill/>
          <a:ln>
            <a:noFill/>
          </a:ln>
          <a:effectLst>
            <a:outerShdw blurRad="214313" rotWithShape="0" algn="bl" dist="47625">
              <a:srgbClr val="000000">
                <a:alpha val="1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70" name="Shape 170"/>
        <p:cNvGrpSpPr/>
        <p:nvPr/>
      </p:nvGrpSpPr>
      <p:grpSpPr>
        <a:xfrm>
          <a:off x="0" y="0"/>
          <a:ext cx="0" cy="0"/>
          <a:chOff x="0" y="0"/>
          <a:chExt cx="0" cy="0"/>
        </a:xfrm>
      </p:grpSpPr>
      <p:pic>
        <p:nvPicPr>
          <p:cNvPr id="171" name="Google Shape;171;p36" title="SPXTR_P1244432_P1244433_P1244434_P1244435_P1244436_chart (2).png"/>
          <p:cNvPicPr preferRelativeResize="0"/>
          <p:nvPr/>
        </p:nvPicPr>
        <p:blipFill rotWithShape="1">
          <a:blip r:embed="rId3">
            <a:alphaModFix/>
          </a:blip>
          <a:srcRect b="0" l="0" r="0" t="0"/>
          <a:stretch/>
        </p:blipFill>
        <p:spPr>
          <a:xfrm>
            <a:off x="1098325" y="1021375"/>
            <a:ext cx="5482575" cy="3506139"/>
          </a:xfrm>
          <a:prstGeom prst="rect">
            <a:avLst/>
          </a:prstGeom>
          <a:noFill/>
          <a:ln>
            <a:noFill/>
          </a:ln>
          <a:effectLst>
            <a:outerShdw blurRad="214313" rotWithShape="0" algn="bl" dist="47625">
              <a:srgbClr val="000000">
                <a:alpha val="15000"/>
              </a:srgbClr>
            </a:outerShdw>
          </a:effectLst>
        </p:spPr>
      </p:pic>
      <p:sp>
        <p:nvSpPr>
          <p:cNvPr id="172" name="Google Shape;172;p36"/>
          <p:cNvSpPr txBox="1"/>
          <p:nvPr>
            <p:ph idx="1" type="body"/>
          </p:nvPr>
        </p:nvSpPr>
        <p:spPr>
          <a:xfrm>
            <a:off x="6720975" y="1039700"/>
            <a:ext cx="2345400" cy="350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Archivo"/>
                <a:ea typeface="Archivo"/>
                <a:cs typeface="Archivo"/>
                <a:sym typeface="Archivo"/>
              </a:rPr>
              <a:t>Annualized returns over the last 25 years, when missing the best</a:t>
            </a:r>
            <a:r>
              <a:rPr lang="en" sz="1200">
                <a:latin typeface="Archivo"/>
                <a:ea typeface="Archivo"/>
                <a:cs typeface="Archivo"/>
                <a:sym typeface="Archivo"/>
              </a:rPr>
              <a:t>…</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304800" lvl="0" marL="457200" rtl="0" algn="l">
              <a:spcBef>
                <a:spcPts val="0"/>
              </a:spcBef>
              <a:spcAft>
                <a:spcPts val="0"/>
              </a:spcAft>
              <a:buSzPts val="1200"/>
              <a:buFont typeface="Archivo"/>
              <a:buChar char="●"/>
            </a:pPr>
            <a:r>
              <a:rPr lang="en" sz="1200">
                <a:latin typeface="Archivo"/>
                <a:ea typeface="Archivo"/>
                <a:cs typeface="Archivo"/>
                <a:sym typeface="Archivo"/>
              </a:rPr>
              <a:t>0 days: 9.55%</a:t>
            </a:r>
            <a:endParaRPr sz="1200">
              <a:latin typeface="Archivo"/>
              <a:ea typeface="Archivo"/>
              <a:cs typeface="Archivo"/>
              <a:sym typeface="Archivo"/>
            </a:endParaRPr>
          </a:p>
          <a:p>
            <a:pPr indent="-304800" lvl="0" marL="457200" rtl="0" algn="l">
              <a:spcBef>
                <a:spcPts val="0"/>
              </a:spcBef>
              <a:spcAft>
                <a:spcPts val="0"/>
              </a:spcAft>
              <a:buSzPts val="1200"/>
              <a:buFont typeface="Archivo"/>
              <a:buChar char="●"/>
            </a:pPr>
            <a:r>
              <a:rPr lang="en" sz="1200">
                <a:latin typeface="Archivo"/>
                <a:ea typeface="Archivo"/>
                <a:cs typeface="Archivo"/>
                <a:sym typeface="Archivo"/>
              </a:rPr>
              <a:t>10 days: 6.06%</a:t>
            </a:r>
            <a:endParaRPr sz="1200">
              <a:latin typeface="Archivo"/>
              <a:ea typeface="Archivo"/>
              <a:cs typeface="Archivo"/>
              <a:sym typeface="Archivo"/>
            </a:endParaRPr>
          </a:p>
          <a:p>
            <a:pPr indent="-304800" lvl="0" marL="457200" rtl="0" algn="l">
              <a:spcBef>
                <a:spcPts val="0"/>
              </a:spcBef>
              <a:spcAft>
                <a:spcPts val="0"/>
              </a:spcAft>
              <a:buSzPts val="1200"/>
              <a:buFont typeface="Archivo"/>
              <a:buChar char="●"/>
            </a:pPr>
            <a:r>
              <a:rPr lang="en" sz="1200">
                <a:latin typeface="Archivo"/>
                <a:ea typeface="Archivo"/>
                <a:cs typeface="Archivo"/>
                <a:sym typeface="Archivo"/>
              </a:rPr>
              <a:t>20 days: 3.79%</a:t>
            </a:r>
            <a:endParaRPr sz="1200">
              <a:latin typeface="Archivo"/>
              <a:ea typeface="Archivo"/>
              <a:cs typeface="Archivo"/>
              <a:sym typeface="Archivo"/>
            </a:endParaRPr>
          </a:p>
          <a:p>
            <a:pPr indent="-304800" lvl="0" marL="457200" rtl="0" algn="l">
              <a:spcBef>
                <a:spcPts val="0"/>
              </a:spcBef>
              <a:spcAft>
                <a:spcPts val="0"/>
              </a:spcAft>
              <a:buSzPts val="1200"/>
              <a:buFont typeface="Archivo"/>
              <a:buChar char="●"/>
            </a:pPr>
            <a:r>
              <a:rPr lang="en" sz="1200">
                <a:latin typeface="Archivo"/>
                <a:ea typeface="Archivo"/>
                <a:cs typeface="Archivo"/>
                <a:sym typeface="Archivo"/>
              </a:rPr>
              <a:t>30 days: 2.14%</a:t>
            </a:r>
            <a:endParaRPr sz="1200">
              <a:latin typeface="Archivo"/>
              <a:ea typeface="Archivo"/>
              <a:cs typeface="Archivo"/>
              <a:sym typeface="Archivo"/>
            </a:endParaRPr>
          </a:p>
          <a:p>
            <a:pPr indent="-304800" lvl="0" marL="457200" rtl="0" algn="l">
              <a:spcBef>
                <a:spcPts val="0"/>
              </a:spcBef>
              <a:spcAft>
                <a:spcPts val="0"/>
              </a:spcAft>
              <a:buSzPts val="1200"/>
              <a:buFont typeface="Archivo"/>
              <a:buChar char="●"/>
            </a:pPr>
            <a:r>
              <a:rPr lang="en" sz="1200">
                <a:latin typeface="Archivo"/>
                <a:ea typeface="Archivo"/>
                <a:cs typeface="Archivo"/>
                <a:sym typeface="Archivo"/>
              </a:rPr>
              <a:t>40 days</a:t>
            </a:r>
            <a:r>
              <a:rPr lang="en" sz="1200">
                <a:solidFill>
                  <a:schemeClr val="dk1"/>
                </a:solidFill>
                <a:latin typeface="Archivo"/>
                <a:ea typeface="Archivo"/>
                <a:cs typeface="Archivo"/>
                <a:sym typeface="Archivo"/>
              </a:rPr>
              <a:t>: </a:t>
            </a:r>
            <a:r>
              <a:rPr lang="en" sz="1200">
                <a:solidFill>
                  <a:schemeClr val="dk1"/>
                </a:solidFill>
                <a:latin typeface="Archivo"/>
                <a:ea typeface="Archivo"/>
                <a:cs typeface="Archivo"/>
                <a:sym typeface="Archivo"/>
              </a:rPr>
              <a:t>0.51</a:t>
            </a:r>
            <a:r>
              <a:rPr lang="en" sz="1200">
                <a:solidFill>
                  <a:schemeClr val="dk1"/>
                </a:solidFill>
                <a:latin typeface="Archivo"/>
                <a:ea typeface="Archivo"/>
                <a:cs typeface="Archivo"/>
                <a:sym typeface="Archivo"/>
              </a:rPr>
              <a:t>%</a:t>
            </a:r>
            <a:endParaRPr sz="1200">
              <a:solidFill>
                <a:schemeClr val="dk1"/>
              </a:solidFill>
              <a:latin typeface="Archivo"/>
              <a:ea typeface="Archivo"/>
              <a:cs typeface="Archivo"/>
              <a:sym typeface="Archivo"/>
            </a:endParaRPr>
          </a:p>
          <a:p>
            <a:pPr indent="-304800" lvl="0" marL="457200" rtl="0" algn="l">
              <a:spcBef>
                <a:spcPts val="0"/>
              </a:spcBef>
              <a:spcAft>
                <a:spcPts val="0"/>
              </a:spcAft>
              <a:buClr>
                <a:schemeClr val="dk1"/>
              </a:buClr>
              <a:buSzPts val="1200"/>
              <a:buFont typeface="Archivo"/>
              <a:buChar char="●"/>
            </a:pPr>
            <a:r>
              <a:rPr lang="en" sz="1200">
                <a:solidFill>
                  <a:schemeClr val="dk1"/>
                </a:solidFill>
                <a:latin typeface="Archivo"/>
                <a:ea typeface="Archivo"/>
                <a:cs typeface="Archivo"/>
                <a:sym typeface="Archivo"/>
              </a:rPr>
              <a:t>50 days: </a:t>
            </a:r>
            <a:r>
              <a:rPr lang="en" sz="1200">
                <a:solidFill>
                  <a:srgbClr val="FF0200"/>
                </a:solidFill>
                <a:latin typeface="Archivo"/>
                <a:ea typeface="Archivo"/>
                <a:cs typeface="Archivo"/>
                <a:sym typeface="Archivo"/>
              </a:rPr>
              <a:t>-0.82%</a:t>
            </a:r>
            <a:endParaRPr sz="1200">
              <a:solidFill>
                <a:srgbClr val="FF0200"/>
              </a:solidFill>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Missing just the 10 best market days over 25 years cuts returns by more than half.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Staying fully invested ensures you maximize long-term growth potential.</a:t>
            </a:r>
            <a:endParaRPr sz="1200">
              <a:latin typeface="Archivo"/>
              <a:ea typeface="Archivo"/>
              <a:cs typeface="Archivo"/>
              <a:sym typeface="Archivo"/>
            </a:endParaRPr>
          </a:p>
        </p:txBody>
      </p:sp>
      <p:sp>
        <p:nvSpPr>
          <p:cNvPr id="173" name="Google Shape;173;p36"/>
          <p:cNvSpPr txBox="1"/>
          <p:nvPr>
            <p:ph type="title"/>
          </p:nvPr>
        </p:nvSpPr>
        <p:spPr>
          <a:xfrm>
            <a:off x="913925" y="157950"/>
            <a:ext cx="5571900" cy="37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891"/>
              <a:buFont typeface="Arial"/>
              <a:buNone/>
            </a:pPr>
            <a:r>
              <a:rPr lang="en" sz="1618">
                <a:latin typeface="Archivo Black"/>
                <a:ea typeface="Archivo Black"/>
                <a:cs typeface="Archivo Black"/>
                <a:sym typeface="Archivo Black"/>
              </a:rPr>
              <a:t>“</a:t>
            </a:r>
            <a:r>
              <a:rPr lang="en" sz="1618">
                <a:latin typeface="Archivo Black"/>
                <a:ea typeface="Archivo Black"/>
                <a:cs typeface="Archivo Black"/>
                <a:sym typeface="Archivo Black"/>
              </a:rPr>
              <a:t>Market Timing is Key to High Returns”</a:t>
            </a:r>
            <a:endParaRPr sz="1618">
              <a:latin typeface="Archivo Black"/>
              <a:ea typeface="Archivo Black"/>
              <a:cs typeface="Archivo Black"/>
              <a:sym typeface="Archivo Black"/>
            </a:endParaRPr>
          </a:p>
          <a:p>
            <a:pPr indent="0" lvl="0" marL="0" rtl="0" algn="l">
              <a:spcBef>
                <a:spcPts val="0"/>
              </a:spcBef>
              <a:spcAft>
                <a:spcPts val="0"/>
              </a:spcAft>
              <a:buSzPts val="891"/>
              <a:buNone/>
            </a:pPr>
            <a:r>
              <a:t/>
            </a:r>
            <a:endParaRPr sz="1638">
              <a:latin typeface="Archivo Black"/>
              <a:ea typeface="Archivo Black"/>
              <a:cs typeface="Archivo Black"/>
              <a:sym typeface="Archivo Black"/>
            </a:endParaRPr>
          </a:p>
        </p:txBody>
      </p:sp>
      <p:sp>
        <p:nvSpPr>
          <p:cNvPr id="174" name="Google Shape;174;p36"/>
          <p:cNvSpPr txBox="1"/>
          <p:nvPr>
            <p:ph type="title"/>
          </p:nvPr>
        </p:nvSpPr>
        <p:spPr>
          <a:xfrm>
            <a:off x="990125" y="468275"/>
            <a:ext cx="7551300" cy="545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Many believe timing is key, but missing just a few top-performing days significantly impacts long-term returns.</a:t>
            </a:r>
            <a:endParaRPr sz="1200">
              <a:latin typeface="Archivo Black"/>
              <a:ea typeface="Archivo Black"/>
              <a:cs typeface="Archivo Black"/>
              <a:sym typeface="Archivo Black"/>
            </a:endParaRPr>
          </a:p>
        </p:txBody>
      </p:sp>
      <p:sp>
        <p:nvSpPr>
          <p:cNvPr id="175" name="Google Shape;175;p36"/>
          <p:cNvSpPr txBox="1"/>
          <p:nvPr/>
        </p:nvSpPr>
        <p:spPr>
          <a:xfrm>
            <a:off x="4986100" y="4535525"/>
            <a:ext cx="1594800" cy="295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cxnSp>
        <p:nvCxnSpPr>
          <p:cNvPr id="176" name="Google Shape;176;p36"/>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cxnSp>
        <p:nvCxnSpPr>
          <p:cNvPr id="177" name="Google Shape;177;p36"/>
          <p:cNvCxnSpPr/>
          <p:nvPr/>
        </p:nvCxnSpPr>
        <p:spPr>
          <a:xfrm>
            <a:off x="8545100" y="2114000"/>
            <a:ext cx="7200" cy="850200"/>
          </a:xfrm>
          <a:prstGeom prst="straightConnector1">
            <a:avLst/>
          </a:prstGeom>
          <a:noFill/>
          <a:ln cap="flat" cmpd="sng" w="9525">
            <a:solidFill>
              <a:schemeClr val="accent2"/>
            </a:solidFill>
            <a:prstDash val="solid"/>
            <a:round/>
            <a:headEnd len="med" w="med"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81" name="Shape 181"/>
        <p:cNvGrpSpPr/>
        <p:nvPr/>
      </p:nvGrpSpPr>
      <p:grpSpPr>
        <a:xfrm>
          <a:off x="0" y="0"/>
          <a:ext cx="0" cy="0"/>
          <a:chOff x="0" y="0"/>
          <a:chExt cx="0" cy="0"/>
        </a:xfrm>
      </p:grpSpPr>
      <p:sp>
        <p:nvSpPr>
          <p:cNvPr id="182" name="Google Shape;182;p37"/>
          <p:cNvSpPr txBox="1"/>
          <p:nvPr>
            <p:ph idx="1" type="body"/>
          </p:nvPr>
        </p:nvSpPr>
        <p:spPr>
          <a:xfrm>
            <a:off x="6707075" y="1039700"/>
            <a:ext cx="2217600" cy="350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Archivo"/>
                <a:ea typeface="Archivo"/>
                <a:cs typeface="Archivo"/>
                <a:sym typeface="Archivo"/>
              </a:rPr>
              <a:t>Even brief periods of being out of the market can significantly impact long-term portfolio returns. </a:t>
            </a:r>
            <a:endParaRPr sz="1200">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rchivo"/>
              <a:ea typeface="Archivo"/>
              <a:cs typeface="Archivo"/>
              <a:sym typeface="Archivo"/>
            </a:endParaRPr>
          </a:p>
          <a:p>
            <a:pPr indent="0" lvl="0" marL="0" rtl="0" algn="l">
              <a:spcBef>
                <a:spcPts val="0"/>
              </a:spcBef>
              <a:spcAft>
                <a:spcPts val="0"/>
              </a:spcAft>
              <a:buNone/>
            </a:pPr>
            <a:r>
              <a:rPr lang="en" sz="1200">
                <a:solidFill>
                  <a:schemeClr val="dk1"/>
                </a:solidFill>
                <a:latin typeface="Archivo"/>
                <a:ea typeface="Archivo"/>
                <a:cs typeface="Archivo"/>
                <a:sym typeface="Archivo"/>
              </a:rPr>
              <a:t>Staying consistently invested is critical to maximizing growth and avoiding the compounding effects of missed opportunities.</a:t>
            </a:r>
            <a:endParaRPr sz="1200">
              <a:solidFill>
                <a:schemeClr val="dk1"/>
              </a:solidFill>
              <a:latin typeface="Archivo"/>
              <a:ea typeface="Archivo"/>
              <a:cs typeface="Archivo"/>
              <a:sym typeface="Archivo"/>
            </a:endParaRPr>
          </a:p>
        </p:txBody>
      </p:sp>
      <p:sp>
        <p:nvSpPr>
          <p:cNvPr id="183" name="Google Shape;183;p37"/>
          <p:cNvSpPr txBox="1"/>
          <p:nvPr>
            <p:ph type="title"/>
          </p:nvPr>
        </p:nvSpPr>
        <p:spPr>
          <a:xfrm>
            <a:off x="913925" y="157950"/>
            <a:ext cx="8696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55687"/>
              <a:buFont typeface="Arial"/>
              <a:buNone/>
            </a:pPr>
            <a:r>
              <a:rPr lang="en" sz="1778">
                <a:latin typeface="Archivo Black"/>
                <a:ea typeface="Archivo Black"/>
                <a:cs typeface="Archivo Black"/>
                <a:sym typeface="Archivo Black"/>
              </a:rPr>
              <a:t>“Market Timing is Key to High Returns”</a:t>
            </a:r>
            <a:r>
              <a:rPr lang="en" sz="1778">
                <a:latin typeface="Archivo Black"/>
                <a:ea typeface="Archivo Black"/>
                <a:cs typeface="Archivo Black"/>
                <a:sym typeface="Archivo Black"/>
              </a:rPr>
              <a:t> </a:t>
            </a:r>
            <a:r>
              <a:rPr lang="en" sz="1778">
                <a:latin typeface="Archivo"/>
                <a:ea typeface="Archivo"/>
                <a:cs typeface="Archivo"/>
                <a:sym typeface="Archivo"/>
              </a:rPr>
              <a:t>(</a:t>
            </a:r>
            <a:r>
              <a:rPr lang="en" sz="1778">
                <a:latin typeface="Archivo"/>
                <a:ea typeface="Archivo"/>
                <a:cs typeface="Archivo"/>
                <a:sym typeface="Archivo"/>
              </a:rPr>
              <a:t>con</a:t>
            </a:r>
            <a:r>
              <a:rPr lang="en" sz="1778">
                <a:latin typeface="Archivo"/>
                <a:ea typeface="Archivo"/>
                <a:cs typeface="Archivo"/>
                <a:sym typeface="Archivo"/>
              </a:rPr>
              <a:t>t.)</a:t>
            </a:r>
            <a:endParaRPr sz="1778">
              <a:latin typeface="Archivo"/>
              <a:ea typeface="Archivo"/>
              <a:cs typeface="Archivo"/>
              <a:sym typeface="Archivo"/>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184" name="Google Shape;184;p37"/>
          <p:cNvSpPr txBox="1"/>
          <p:nvPr>
            <p:ph type="title"/>
          </p:nvPr>
        </p:nvSpPr>
        <p:spPr>
          <a:xfrm>
            <a:off x="990125" y="468275"/>
            <a:ext cx="7551300" cy="545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Missing even a single day each year can significantly </a:t>
            </a:r>
            <a:r>
              <a:rPr lang="en" sz="1200">
                <a:latin typeface="Archivo"/>
                <a:ea typeface="Archivo"/>
                <a:cs typeface="Archivo"/>
                <a:sym typeface="Archivo"/>
              </a:rPr>
              <a:t>impact</a:t>
            </a:r>
            <a:r>
              <a:rPr lang="en" sz="1200">
                <a:latin typeface="Archivo"/>
                <a:ea typeface="Archivo"/>
                <a:cs typeface="Archivo"/>
                <a:sym typeface="Archivo"/>
              </a:rPr>
              <a:t> portfolio performanc</a:t>
            </a:r>
            <a:r>
              <a:rPr lang="en" sz="1200">
                <a:latin typeface="Archivo"/>
                <a:ea typeface="Archivo"/>
                <a:cs typeface="Archivo"/>
                <a:sym typeface="Archivo"/>
              </a:rPr>
              <a:t>e over time</a:t>
            </a:r>
            <a:r>
              <a:rPr lang="en" sz="1200">
                <a:latin typeface="Archivo"/>
                <a:ea typeface="Archivo"/>
                <a:cs typeface="Archivo"/>
                <a:sym typeface="Archivo"/>
              </a:rPr>
              <a:t>.</a:t>
            </a:r>
            <a:endParaRPr sz="1200">
              <a:latin typeface="Archivo Black"/>
              <a:ea typeface="Archivo Black"/>
              <a:cs typeface="Archivo Black"/>
              <a:sym typeface="Archivo Black"/>
            </a:endParaRPr>
          </a:p>
        </p:txBody>
      </p:sp>
      <p:sp>
        <p:nvSpPr>
          <p:cNvPr id="185" name="Google Shape;185;p37"/>
          <p:cNvSpPr txBox="1"/>
          <p:nvPr/>
        </p:nvSpPr>
        <p:spPr>
          <a:xfrm>
            <a:off x="5056525" y="4545800"/>
            <a:ext cx="1538400" cy="30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3">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4">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cxnSp>
        <p:nvCxnSpPr>
          <p:cNvPr id="186" name="Google Shape;186;p37"/>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pic>
        <p:nvPicPr>
          <p:cNvPr id="187" name="Google Shape;187;p37" title="SPXTR_P1501005_chart (1).png"/>
          <p:cNvPicPr preferRelativeResize="0"/>
          <p:nvPr/>
        </p:nvPicPr>
        <p:blipFill rotWithShape="1">
          <a:blip r:embed="rId5">
            <a:alphaModFix/>
          </a:blip>
          <a:srcRect b="0" l="0" r="0" t="0"/>
          <a:stretch/>
        </p:blipFill>
        <p:spPr>
          <a:xfrm>
            <a:off x="1098325" y="1035300"/>
            <a:ext cx="5496295" cy="3514903"/>
          </a:xfrm>
          <a:prstGeom prst="rect">
            <a:avLst/>
          </a:prstGeom>
          <a:noFill/>
          <a:ln>
            <a:noFill/>
          </a:ln>
          <a:effectLst>
            <a:outerShdw blurRad="214313" rotWithShape="0" algn="bl" dist="47625">
              <a:srgbClr val="000000">
                <a:alpha val="1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38" title="IUSCPINM_MSWVXX_IUSCPIPPO_chart.png"/>
          <p:cNvPicPr preferRelativeResize="0"/>
          <p:nvPr/>
        </p:nvPicPr>
        <p:blipFill rotWithShape="1">
          <a:blip r:embed="rId3">
            <a:alphaModFix/>
          </a:blip>
          <a:srcRect b="0" l="0" r="0" t="0"/>
          <a:stretch/>
        </p:blipFill>
        <p:spPr>
          <a:xfrm>
            <a:off x="1098325" y="1021375"/>
            <a:ext cx="5031365" cy="3818825"/>
          </a:xfrm>
          <a:prstGeom prst="rect">
            <a:avLst/>
          </a:prstGeom>
          <a:noFill/>
          <a:ln>
            <a:noFill/>
          </a:ln>
          <a:effectLst>
            <a:outerShdw blurRad="214313" rotWithShape="0" algn="bl" dist="47625">
              <a:srgbClr val="000000">
                <a:alpha val="15000"/>
              </a:srgbClr>
            </a:outerShdw>
          </a:effectLst>
        </p:spPr>
      </p:pic>
      <p:sp>
        <p:nvSpPr>
          <p:cNvPr id="193" name="Google Shape;193;p38"/>
          <p:cNvSpPr txBox="1"/>
          <p:nvPr>
            <p:ph idx="1" type="body"/>
          </p:nvPr>
        </p:nvSpPr>
        <p:spPr>
          <a:xfrm>
            <a:off x="6285650" y="1052300"/>
            <a:ext cx="2575500" cy="3229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latin typeface="Archivo"/>
                <a:ea typeface="Archivo"/>
                <a:cs typeface="Archivo"/>
                <a:sym typeface="Archivo"/>
              </a:rPr>
              <a:t>Investing cash in a money market fund can help mitigate the effects of inflation, but it doesn’t generate significant growth.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sz="1200">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Over time, uninvested cash loses value due to diminished purchasing power.</a:t>
            </a:r>
            <a:endParaRPr sz="1200">
              <a:solidFill>
                <a:srgbClr val="1F1F1F"/>
              </a:solidFill>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p:txBody>
      </p:sp>
      <p:sp>
        <p:nvSpPr>
          <p:cNvPr id="194" name="Google Shape;194;p38"/>
          <p:cNvSpPr txBox="1"/>
          <p:nvPr>
            <p:ph type="title"/>
          </p:nvPr>
        </p:nvSpPr>
        <p:spPr>
          <a:xfrm>
            <a:off x="915900" y="162950"/>
            <a:ext cx="8151900" cy="41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Holding Cash is Better Than Investing”</a:t>
            </a:r>
            <a:endParaRPr sz="1600">
              <a:latin typeface="Archivo Black"/>
              <a:ea typeface="Archivo Black"/>
              <a:cs typeface="Archivo Black"/>
              <a:sym typeface="Archivo Black"/>
            </a:endParaRPr>
          </a:p>
          <a:p>
            <a:pPr indent="0" lvl="0" marL="0" rtl="0" algn="l">
              <a:spcBef>
                <a:spcPts val="0"/>
              </a:spcBef>
              <a:spcAft>
                <a:spcPts val="0"/>
              </a:spcAft>
              <a:buSzPts val="891"/>
              <a:buNone/>
            </a:pPr>
            <a:r>
              <a:t/>
            </a:r>
            <a:endParaRPr sz="1818">
              <a:latin typeface="Archivo Black"/>
              <a:ea typeface="Archivo Black"/>
              <a:cs typeface="Archivo Black"/>
              <a:sym typeface="Archivo Black"/>
            </a:endParaRPr>
          </a:p>
        </p:txBody>
      </p:sp>
      <p:sp>
        <p:nvSpPr>
          <p:cNvPr id="195" name="Google Shape;195;p38"/>
          <p:cNvSpPr txBox="1"/>
          <p:nvPr>
            <p:ph type="title"/>
          </p:nvPr>
        </p:nvSpPr>
        <p:spPr>
          <a:xfrm>
            <a:off x="992100" y="479600"/>
            <a:ext cx="8151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Archivo"/>
                <a:ea typeface="Archivo"/>
                <a:cs typeface="Archivo"/>
                <a:sym typeface="Archivo"/>
              </a:rPr>
              <a:t>Holding cash feels safe, but inflation erodes its purchasing power.</a:t>
            </a:r>
            <a:endParaRPr sz="1200">
              <a:latin typeface="Archivo Black"/>
              <a:ea typeface="Archivo Black"/>
              <a:cs typeface="Archivo Black"/>
              <a:sym typeface="Archivo Black"/>
            </a:endParaRPr>
          </a:p>
        </p:txBody>
      </p:sp>
      <p:cxnSp>
        <p:nvCxnSpPr>
          <p:cNvPr id="196" name="Google Shape;196;p38"/>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197" name="Google Shape;197;p38"/>
          <p:cNvSpPr txBox="1"/>
          <p:nvPr/>
        </p:nvSpPr>
        <p:spPr>
          <a:xfrm>
            <a:off x="4498294" y="4840198"/>
            <a:ext cx="1631400" cy="267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39" title="SPXTR_RUTTR_IGPUSPPC8_MVUSTX_MDFFGX_MSWVXX_chart.png"/>
          <p:cNvPicPr preferRelativeResize="0"/>
          <p:nvPr/>
        </p:nvPicPr>
        <p:blipFill rotWithShape="1">
          <a:blip r:embed="rId3">
            <a:alphaModFix/>
          </a:blip>
          <a:srcRect b="0" l="0" r="0" t="0"/>
          <a:stretch/>
        </p:blipFill>
        <p:spPr>
          <a:xfrm>
            <a:off x="1098325" y="1021375"/>
            <a:ext cx="4692230" cy="3840652"/>
          </a:xfrm>
          <a:prstGeom prst="rect">
            <a:avLst/>
          </a:prstGeom>
          <a:noFill/>
          <a:ln>
            <a:noFill/>
          </a:ln>
          <a:effectLst>
            <a:outerShdw blurRad="214313" rotWithShape="0" algn="bl" dist="47625">
              <a:srgbClr val="000000">
                <a:alpha val="15000"/>
              </a:srgbClr>
            </a:outerShdw>
          </a:effectLst>
        </p:spPr>
      </p:pic>
      <p:sp>
        <p:nvSpPr>
          <p:cNvPr id="203" name="Google Shape;203;p39"/>
          <p:cNvSpPr txBox="1"/>
          <p:nvPr>
            <p:ph idx="1" type="body"/>
          </p:nvPr>
        </p:nvSpPr>
        <p:spPr>
          <a:xfrm>
            <a:off x="6018400" y="1013700"/>
            <a:ext cx="3049200" cy="3336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latin typeface="Archivo"/>
                <a:ea typeface="Archivo"/>
                <a:cs typeface="Archivo"/>
                <a:sym typeface="Archivo"/>
              </a:rPr>
              <a:t>I</a:t>
            </a:r>
            <a:r>
              <a:rPr lang="en" sz="1200">
                <a:latin typeface="Archivo"/>
                <a:ea typeface="Archivo"/>
                <a:cs typeface="Archivo"/>
                <a:sym typeface="Archivo"/>
              </a:rPr>
              <a:t>nvesting in growth assets far outpaces cash savings in the long term.</a:t>
            </a:r>
            <a:endParaRPr sz="1200">
              <a:latin typeface="Archivo"/>
              <a:ea typeface="Archivo"/>
              <a:cs typeface="Archivo"/>
              <a:sym typeface="Archivo"/>
            </a:endParaRPr>
          </a:p>
          <a:p>
            <a:pPr indent="0" lvl="0" marL="0" rtl="0" algn="l">
              <a:spcBef>
                <a:spcPts val="0"/>
              </a:spcBef>
              <a:spcAft>
                <a:spcPts val="0"/>
              </a:spcAft>
              <a:buNone/>
            </a:pPr>
            <a:r>
              <a:t/>
            </a:r>
            <a:endParaRPr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Growth of an initial $100K </a:t>
            </a:r>
            <a:br>
              <a:rPr lang="en" sz="1200">
                <a:latin typeface="Archivo"/>
                <a:ea typeface="Archivo"/>
                <a:cs typeface="Archivo"/>
                <a:sym typeface="Archivo"/>
              </a:rPr>
            </a:br>
            <a:r>
              <a:rPr lang="en" sz="1200">
                <a:latin typeface="Archivo"/>
                <a:ea typeface="Archivo"/>
                <a:cs typeface="Archivo"/>
                <a:sym typeface="Archivo"/>
              </a:rPr>
              <a:t>investment in 1992 through Q2 2026:</a:t>
            </a:r>
            <a:br>
              <a:rPr lang="en" sz="1200">
                <a:latin typeface="Archivo"/>
                <a:ea typeface="Archivo"/>
                <a:cs typeface="Archivo"/>
                <a:sym typeface="Archivo"/>
              </a:rPr>
            </a:b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lang="en" sz="1200">
                <a:latin typeface="Archivo"/>
                <a:ea typeface="Archivo"/>
                <a:cs typeface="Archivo"/>
                <a:sym typeface="Archivo"/>
              </a:rPr>
              <a:t>S&amp;P 500: $3.471M</a:t>
            </a: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lang="en" sz="1200">
                <a:latin typeface="Archivo"/>
                <a:ea typeface="Archivo"/>
                <a:cs typeface="Archivo"/>
                <a:sym typeface="Archivo"/>
              </a:rPr>
              <a:t>Russell 2000: $2.428M</a:t>
            </a: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lang="en" sz="1200">
                <a:latin typeface="Archivo"/>
                <a:ea typeface="Archivo"/>
                <a:cs typeface="Archivo"/>
                <a:sym typeface="Archivo"/>
              </a:rPr>
              <a:t>Gold: $1.239M</a:t>
            </a:r>
            <a:endParaRPr sz="1200">
              <a:latin typeface="Archivo"/>
              <a:ea typeface="Archivo"/>
              <a:cs typeface="Archivo"/>
              <a:sym typeface="Archivo"/>
            </a:endParaRPr>
          </a:p>
          <a:p>
            <a:pPr indent="-279400" lvl="0" marL="457200" rtl="0" algn="l">
              <a:spcBef>
                <a:spcPts val="0"/>
              </a:spcBef>
              <a:spcAft>
                <a:spcPts val="0"/>
              </a:spcAft>
              <a:buClr>
                <a:schemeClr val="dk1"/>
              </a:buClr>
              <a:buSzPts val="800"/>
              <a:buFont typeface="Archivo"/>
              <a:buChar char="●"/>
            </a:pPr>
            <a:r>
              <a:rPr lang="en" sz="1200">
                <a:solidFill>
                  <a:schemeClr val="dk1"/>
                </a:solidFill>
                <a:latin typeface="Archivo"/>
                <a:ea typeface="Archivo"/>
                <a:cs typeface="Archivo"/>
                <a:sym typeface="Archivo"/>
              </a:rPr>
              <a:t>Long-term Bonds: $576,530</a:t>
            </a:r>
            <a:endParaRPr sz="1200">
              <a:solidFill>
                <a:schemeClr val="dk1"/>
              </a:solidFill>
              <a:latin typeface="Archivo"/>
              <a:ea typeface="Archivo"/>
              <a:cs typeface="Archivo"/>
              <a:sym typeface="Archivo"/>
            </a:endParaRPr>
          </a:p>
          <a:p>
            <a:pPr indent="-279400" lvl="0" marL="457200" rtl="0" algn="l">
              <a:spcBef>
                <a:spcPts val="0"/>
              </a:spcBef>
              <a:spcAft>
                <a:spcPts val="0"/>
              </a:spcAft>
              <a:buSzPts val="800"/>
              <a:buFont typeface="Archivo"/>
              <a:buChar char="●"/>
            </a:pPr>
            <a:r>
              <a:rPr lang="en" sz="1200">
                <a:latin typeface="Archivo"/>
                <a:ea typeface="Archivo"/>
                <a:cs typeface="Archivo"/>
                <a:sym typeface="Archivo"/>
              </a:rPr>
              <a:t>Short-term Bonds: $325,230</a:t>
            </a:r>
            <a:endParaRPr sz="1200">
              <a:latin typeface="Archivo"/>
              <a:ea typeface="Archivo"/>
              <a:cs typeface="Archivo"/>
              <a:sym typeface="Archivo"/>
            </a:endParaRPr>
          </a:p>
          <a:p>
            <a:pPr indent="-279400" lvl="0" marL="457200" rtl="0" algn="l">
              <a:spcBef>
                <a:spcPts val="0"/>
              </a:spcBef>
              <a:spcAft>
                <a:spcPts val="0"/>
              </a:spcAft>
              <a:buSzPts val="800"/>
              <a:buFont typeface="Archivo"/>
              <a:buChar char="●"/>
            </a:pPr>
            <a:r>
              <a:rPr lang="en" sz="1200">
                <a:latin typeface="Archivo"/>
                <a:ea typeface="Archivo"/>
                <a:cs typeface="Archivo"/>
                <a:sym typeface="Archivo"/>
              </a:rPr>
              <a:t>Money Market: $237,400</a:t>
            </a:r>
            <a:endParaRPr sz="1200">
              <a:latin typeface="Archivo"/>
              <a:ea typeface="Archivo"/>
              <a:cs typeface="Archivo"/>
              <a:sym typeface="Archivo"/>
            </a:endParaRPr>
          </a:p>
        </p:txBody>
      </p:sp>
      <p:sp>
        <p:nvSpPr>
          <p:cNvPr id="204" name="Google Shape;204;p39"/>
          <p:cNvSpPr txBox="1"/>
          <p:nvPr>
            <p:ph type="title"/>
          </p:nvPr>
        </p:nvSpPr>
        <p:spPr>
          <a:xfrm>
            <a:off x="915900" y="162950"/>
            <a:ext cx="8151900" cy="37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latin typeface="Archivo Black"/>
                <a:ea typeface="Archivo Black"/>
                <a:cs typeface="Archivo Black"/>
                <a:sym typeface="Archivo Black"/>
              </a:rPr>
              <a:t>“</a:t>
            </a:r>
            <a:r>
              <a:rPr lang="en" sz="1600">
                <a:latin typeface="Archivo Black"/>
                <a:ea typeface="Archivo Black"/>
                <a:cs typeface="Archivo Black"/>
                <a:sym typeface="Archivo Black"/>
              </a:rPr>
              <a:t>Holding Cash is Better Than Investing” </a:t>
            </a:r>
            <a:r>
              <a:rPr lang="en" sz="1600">
                <a:latin typeface="Archivo"/>
                <a:ea typeface="Archivo"/>
                <a:cs typeface="Archivo"/>
                <a:sym typeface="Archivo"/>
              </a:rPr>
              <a:t>(cont.)</a:t>
            </a:r>
            <a:endParaRPr sz="1618">
              <a:latin typeface="Archivo Black"/>
              <a:ea typeface="Archivo Black"/>
              <a:cs typeface="Archivo Black"/>
              <a:sym typeface="Archivo Black"/>
            </a:endParaRPr>
          </a:p>
        </p:txBody>
      </p:sp>
      <p:sp>
        <p:nvSpPr>
          <p:cNvPr id="205" name="Google Shape;205;p39"/>
          <p:cNvSpPr txBox="1"/>
          <p:nvPr>
            <p:ph type="title"/>
          </p:nvPr>
        </p:nvSpPr>
        <p:spPr>
          <a:xfrm>
            <a:off x="992100" y="479600"/>
            <a:ext cx="8151900" cy="37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sz="1200">
                <a:latin typeface="Archivo"/>
                <a:ea typeface="Archivo"/>
                <a:cs typeface="Archivo"/>
                <a:sym typeface="Archivo"/>
              </a:rPr>
              <a:t>Over time, investing typically outperforms cash savings, especially after inflation.</a:t>
            </a:r>
            <a:endParaRPr sz="1200">
              <a:latin typeface="Archivo Black"/>
              <a:ea typeface="Archivo Black"/>
              <a:cs typeface="Archivo Black"/>
              <a:sym typeface="Archivo Black"/>
            </a:endParaRPr>
          </a:p>
        </p:txBody>
      </p:sp>
      <p:cxnSp>
        <p:nvCxnSpPr>
          <p:cNvPr id="206" name="Google Shape;206;p39"/>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207" name="Google Shape;207;p39">
            <a:hlinkClick r:id="rId4"/>
          </p:cNvPr>
          <p:cNvSpPr txBox="1"/>
          <p:nvPr/>
        </p:nvSpPr>
        <p:spPr>
          <a:xfrm>
            <a:off x="4147750" y="4862029"/>
            <a:ext cx="1642800" cy="227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5">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6">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40" title="SPXTR_RUTTR_MVUSTX_MDFFGX_MSWVXX_chart.png"/>
          <p:cNvPicPr preferRelativeResize="0"/>
          <p:nvPr/>
        </p:nvPicPr>
        <p:blipFill rotWithShape="1">
          <a:blip r:embed="rId3">
            <a:alphaModFix/>
          </a:blip>
          <a:srcRect b="0" l="0" r="0" t="0"/>
          <a:stretch/>
        </p:blipFill>
        <p:spPr>
          <a:xfrm>
            <a:off x="1098325" y="1021375"/>
            <a:ext cx="4143100" cy="3840649"/>
          </a:xfrm>
          <a:prstGeom prst="rect">
            <a:avLst/>
          </a:prstGeom>
          <a:noFill/>
          <a:ln>
            <a:noFill/>
          </a:ln>
          <a:effectLst>
            <a:outerShdw blurRad="214313" rotWithShape="0" algn="bl" dist="47625">
              <a:srgbClr val="000000">
                <a:alpha val="15000"/>
              </a:srgbClr>
            </a:outerShdw>
          </a:effectLst>
        </p:spPr>
      </p:pic>
      <p:sp>
        <p:nvSpPr>
          <p:cNvPr id="213" name="Google Shape;213;p40"/>
          <p:cNvSpPr txBox="1"/>
          <p:nvPr>
            <p:ph idx="1" type="body"/>
          </p:nvPr>
        </p:nvSpPr>
        <p:spPr>
          <a:xfrm>
            <a:off x="5382500" y="1005975"/>
            <a:ext cx="3492000" cy="37923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latin typeface="Archivo"/>
                <a:ea typeface="Archivo"/>
                <a:cs typeface="Archivo"/>
                <a:sym typeface="Archivo"/>
              </a:rPr>
              <a:t>Equities carry higher levels of risk/reward than bonds or cash. While standard deviation of the S&amp;P 500 is about 50% higher than long-term treasuries, annualized return of the U.S. stock index is almost double that of the long-term fixed income fund.</a:t>
            </a:r>
            <a:endParaRPr sz="1200">
              <a:latin typeface="Archivo"/>
              <a:ea typeface="Archivo"/>
              <a:cs typeface="Archivo"/>
              <a:sym typeface="Archivo"/>
            </a:endParaRPr>
          </a:p>
        </p:txBody>
      </p:sp>
      <p:sp>
        <p:nvSpPr>
          <p:cNvPr id="214" name="Google Shape;214;p40"/>
          <p:cNvSpPr txBox="1"/>
          <p:nvPr>
            <p:ph type="title"/>
          </p:nvPr>
        </p:nvSpPr>
        <p:spPr>
          <a:xfrm>
            <a:off x="913925" y="157950"/>
            <a:ext cx="5571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61111"/>
              <a:buFont typeface="Arial"/>
              <a:buNone/>
            </a:pPr>
            <a:r>
              <a:rPr lang="en">
                <a:latin typeface="Archivo Black"/>
                <a:ea typeface="Archivo Black"/>
                <a:cs typeface="Archivo Black"/>
                <a:sym typeface="Archivo Black"/>
              </a:rPr>
              <a:t>“</a:t>
            </a:r>
            <a:r>
              <a:rPr lang="en">
                <a:latin typeface="Archivo Black"/>
                <a:ea typeface="Archivo Black"/>
                <a:cs typeface="Archivo Black"/>
                <a:sym typeface="Archivo Black"/>
              </a:rPr>
              <a:t>Stocks Are Too Risky”</a:t>
            </a:r>
            <a:endParaRPr>
              <a:latin typeface="Archivo Black"/>
              <a:ea typeface="Archivo Black"/>
              <a:cs typeface="Archivo Black"/>
              <a:sym typeface="Archivo Black"/>
            </a:endParaRPr>
          </a:p>
          <a:p>
            <a:pPr indent="0" lvl="0" marL="0" rtl="0" algn="l">
              <a:spcBef>
                <a:spcPts val="0"/>
              </a:spcBef>
              <a:spcAft>
                <a:spcPts val="0"/>
              </a:spcAft>
              <a:buSzPct val="54396"/>
              <a:buNone/>
            </a:pPr>
            <a:r>
              <a:t/>
            </a:r>
            <a:endParaRPr sz="1820">
              <a:latin typeface="Archivo Black"/>
              <a:ea typeface="Archivo Black"/>
              <a:cs typeface="Archivo Black"/>
              <a:sym typeface="Archivo Black"/>
            </a:endParaRPr>
          </a:p>
        </p:txBody>
      </p:sp>
      <p:sp>
        <p:nvSpPr>
          <p:cNvPr id="215" name="Google Shape;215;p40"/>
          <p:cNvSpPr txBox="1"/>
          <p:nvPr>
            <p:ph type="title"/>
          </p:nvPr>
        </p:nvSpPr>
        <p:spPr>
          <a:xfrm>
            <a:off x="990125" y="483825"/>
            <a:ext cx="7718700" cy="39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990"/>
              <a:buFont typeface="Arial"/>
              <a:buNone/>
            </a:pPr>
            <a:r>
              <a:rPr lang="en" sz="1200">
                <a:latin typeface="Archivo"/>
                <a:ea typeface="Archivo"/>
                <a:cs typeface="Archivo"/>
                <a:sym typeface="Archivo"/>
              </a:rPr>
              <a:t>Volatility is often misunderstood as excessive risk. Over time, volatility may lead to growth potential.</a:t>
            </a:r>
            <a:endParaRPr sz="1200">
              <a:latin typeface="Archivo Black"/>
              <a:ea typeface="Archivo Black"/>
              <a:cs typeface="Archivo Black"/>
              <a:sym typeface="Archivo Black"/>
            </a:endParaRPr>
          </a:p>
        </p:txBody>
      </p:sp>
      <p:cxnSp>
        <p:nvCxnSpPr>
          <p:cNvPr id="216" name="Google Shape;216;p40"/>
          <p:cNvCxnSpPr/>
          <p:nvPr/>
        </p:nvCxnSpPr>
        <p:spPr>
          <a:xfrm>
            <a:off x="1098325" y="850650"/>
            <a:ext cx="7610400" cy="0"/>
          </a:xfrm>
          <a:prstGeom prst="straightConnector1">
            <a:avLst/>
          </a:prstGeom>
          <a:noFill/>
          <a:ln cap="flat" cmpd="sng" w="9525">
            <a:solidFill>
              <a:srgbClr val="999999"/>
            </a:solidFill>
            <a:prstDash val="solid"/>
            <a:round/>
            <a:headEnd len="med" w="med" type="none"/>
            <a:tailEnd len="med" w="med" type="none"/>
          </a:ln>
        </p:spPr>
      </p:cxnSp>
      <p:sp>
        <p:nvSpPr>
          <p:cNvPr id="217" name="Google Shape;217;p40"/>
          <p:cNvSpPr txBox="1"/>
          <p:nvPr/>
        </p:nvSpPr>
        <p:spPr>
          <a:xfrm>
            <a:off x="3598625" y="4862025"/>
            <a:ext cx="1642800" cy="28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800">
                <a:solidFill>
                  <a:srgbClr val="007FEC"/>
                </a:solidFill>
                <a:uFill>
                  <a:noFill/>
                </a:uFill>
                <a:latin typeface="Archivo"/>
                <a:ea typeface="Archivo"/>
                <a:cs typeface="Archivo"/>
                <a:sym typeface="Archivo"/>
                <a:hlinkClick r:id="rId4">
                  <a:extLst>
                    <a:ext uri="{A12FA001-AC4F-418D-AE19-62706E023703}">
                      <ahyp:hlinkClr val="tx"/>
                    </a:ext>
                  </a:extLst>
                </a:hlinkClick>
              </a:rPr>
              <a:t>View &amp; Modify in YCharts </a:t>
            </a:r>
            <a:r>
              <a:rPr lang="en" sz="800">
                <a:solidFill>
                  <a:srgbClr val="007FEC"/>
                </a:solidFill>
                <a:uFill>
                  <a:noFill/>
                </a:uFill>
                <a:latin typeface="Roboto"/>
                <a:ea typeface="Roboto"/>
                <a:cs typeface="Roboto"/>
                <a:sym typeface="Roboto"/>
                <a:hlinkClick r:id="rId5">
                  <a:extLst>
                    <a:ext uri="{A12FA001-AC4F-418D-AE19-62706E023703}">
                      <ahyp:hlinkClr val="tx"/>
                    </a:ext>
                  </a:extLst>
                </a:hlinkClick>
              </a:rPr>
              <a:t>→</a:t>
            </a:r>
            <a:endParaRPr b="1" sz="800">
              <a:solidFill>
                <a:srgbClr val="007FEC"/>
              </a:solidFill>
              <a:latin typeface="Archivo"/>
              <a:ea typeface="Archivo"/>
              <a:cs typeface="Archivo"/>
              <a:sym typeface="Archiv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YCharts Presentation ">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82E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yth">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