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j0Bg6jCuuZpPUQIlPPdXyaqldo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7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6.xml"/><Relationship Id="rId21" Type="http://schemas.openxmlformats.org/officeDocument/2006/relationships/font" Target="fonts/Robo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53dcadb8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1253dcadb8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30da17a05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230da17a05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6ae2c173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16ae2c173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0da17a05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230da17a05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30da17a05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230da17a05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f3a0ae11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10f3a0ae11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e121652c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11e121652c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0da17a0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230da17a0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0da17a05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230da17a05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26ec8451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3526ec8451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26ec8451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3526ec8451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0da17a05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230da17a05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28bb97ed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1f28bb97ed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57200" y="0"/>
            <a:ext cx="9601198" cy="5241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/>
          <p:nvPr>
            <p:ph type="ctrTitle"/>
          </p:nvPr>
        </p:nvSpPr>
        <p:spPr>
          <a:xfrm>
            <a:off x="4370254" y="1393725"/>
            <a:ext cx="4586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6000"/>
              <a:buNone/>
              <a:defRPr sz="6000"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7"/>
          <p:cNvSpPr txBox="1"/>
          <p:nvPr>
            <p:ph idx="1" type="subTitle"/>
          </p:nvPr>
        </p:nvSpPr>
        <p:spPr>
          <a:xfrm>
            <a:off x="4417950" y="3446325"/>
            <a:ext cx="4338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None/>
              <a:defRPr sz="22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7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7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884375" y="1914237"/>
            <a:ext cx="1419750" cy="141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2800"/>
              <a:buNone/>
              <a:defRPr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 sz="1400">
                <a:solidFill>
                  <a:srgbClr val="E6F3FB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 sz="1400">
                <a:solidFill>
                  <a:srgbClr val="E6F3FB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800"/>
              <a:buNone/>
              <a:defRPr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2400"/>
              <a:buNone/>
              <a:defRPr sz="2400"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●"/>
              <a:defRPr sz="1200">
                <a:solidFill>
                  <a:srgbClr val="E6F3FB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○"/>
              <a:defRPr sz="1200">
                <a:solidFill>
                  <a:srgbClr val="E6F3FB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"/>
              <a:buChar char="■"/>
              <a:defRPr sz="1200"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>
            <p:ph type="title"/>
          </p:nvPr>
        </p:nvSpPr>
        <p:spPr>
          <a:xfrm>
            <a:off x="490250" y="450150"/>
            <a:ext cx="5006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4800"/>
              <a:buNone/>
              <a:defRPr sz="4800"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C1E1F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37125" y="0"/>
            <a:ext cx="45068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4200"/>
              <a:buNone/>
              <a:defRPr sz="4200">
                <a:solidFill>
                  <a:srgbClr val="0F66B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100"/>
              <a:buNone/>
              <a:defRPr sz="2100">
                <a:solidFill>
                  <a:srgbClr val="0F66B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800"/>
              <a:buChar char="●"/>
              <a:defRPr>
                <a:solidFill>
                  <a:srgbClr val="E6F3FB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41543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800"/>
              <a:buNone/>
              <a:defRPr>
                <a:solidFill>
                  <a:srgbClr val="0F66B0"/>
                </a:solidFill>
              </a:defRPr>
            </a:lvl1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>
            <p:ph hasCustomPrompt="1" type="title"/>
          </p:nvPr>
        </p:nvSpPr>
        <p:spPr>
          <a:xfrm>
            <a:off x="311700" y="1106125"/>
            <a:ext cx="48987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2000"/>
              <a:buNone/>
              <a:defRPr sz="12000">
                <a:solidFill>
                  <a:srgbClr val="E6F3F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3152225"/>
            <a:ext cx="48987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800"/>
              <a:buChar char="●"/>
              <a:defRPr>
                <a:solidFill>
                  <a:srgbClr val="E6F3FB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2800"/>
              <a:buNone/>
              <a:defRPr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800"/>
              <a:buChar char="●"/>
              <a:defRPr>
                <a:solidFill>
                  <a:srgbClr val="E6F3FB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C1E1F9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800"/>
              <a:buNone/>
              <a:defRPr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800"/>
              <a:buChar char="●"/>
              <a:defRPr>
                <a:solidFill>
                  <a:srgbClr val="0F66B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g2095ae599a4_1_404"/>
          <p:cNvPicPr preferRelativeResize="0"/>
          <p:nvPr/>
        </p:nvPicPr>
        <p:blipFill rotWithShape="1">
          <a:blip r:embed="rId2">
            <a:alphaModFix/>
          </a:blip>
          <a:srcRect b="0" l="0" r="36795" t="2931"/>
          <a:stretch/>
        </p:blipFill>
        <p:spPr>
          <a:xfrm>
            <a:off x="4572000" y="-125"/>
            <a:ext cx="4572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g2095ae599a4_1_404"/>
          <p:cNvSpPr txBox="1"/>
          <p:nvPr>
            <p:ph idx="1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g2095ae599a4_1_404"/>
          <p:cNvSpPr txBox="1"/>
          <p:nvPr>
            <p:ph idx="12" type="sldNum"/>
          </p:nvPr>
        </p:nvSpPr>
        <p:spPr>
          <a:xfrm>
            <a:off x="8472458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>
            <p:ph type="ctrTitle"/>
          </p:nvPr>
        </p:nvSpPr>
        <p:spPr>
          <a:xfrm>
            <a:off x="4370254" y="1393725"/>
            <a:ext cx="4586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6000"/>
              <a:buNone/>
              <a:defRPr sz="6000"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4417950" y="3446325"/>
            <a:ext cx="4338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6"/>
          <p:cNvPicPr preferRelativeResize="0"/>
          <p:nvPr/>
        </p:nvPicPr>
        <p:blipFill rotWithShape="1">
          <a:blip r:embed="rId4">
            <a:alphaModFix amt="43000"/>
          </a:blip>
          <a:srcRect b="0" l="0" r="0" t="0"/>
          <a:stretch/>
        </p:blipFill>
        <p:spPr>
          <a:xfrm>
            <a:off x="753150" y="1874538"/>
            <a:ext cx="1400950" cy="139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3600"/>
              <a:buNone/>
              <a:defRPr sz="3600">
                <a:solidFill>
                  <a:srgbClr val="E6F3F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3">
    <p:bg>
      <p:bgPr>
        <a:solidFill>
          <a:srgbClr val="C1E1F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800"/>
              <a:buNone/>
              <a:defRPr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800"/>
              <a:buChar char="●"/>
              <a:defRPr>
                <a:solidFill>
                  <a:srgbClr val="0F66B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2">
    <p:bg>
      <p:bgPr>
        <a:solidFill>
          <a:srgbClr val="0F66B0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2800"/>
              <a:buNone/>
              <a:defRPr>
                <a:solidFill>
                  <a:srgbClr val="E6F3F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800"/>
              <a:buChar char="●"/>
              <a:defRPr>
                <a:solidFill>
                  <a:srgbClr val="E6F3FB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●"/>
              <a:defRPr>
                <a:solidFill>
                  <a:srgbClr val="E6F3FB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○"/>
              <a:defRPr>
                <a:solidFill>
                  <a:srgbClr val="E6F3FB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6F3FB"/>
              </a:buClr>
              <a:buSzPts val="1400"/>
              <a:buChar char="■"/>
              <a:defRPr>
                <a:solidFill>
                  <a:srgbClr val="E6F3FB"/>
                </a:solidFill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2800"/>
              <a:buNone/>
              <a:defRPr>
                <a:solidFill>
                  <a:srgbClr val="0F66B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800"/>
              <a:buChar char="●"/>
              <a:defRPr>
                <a:solidFill>
                  <a:srgbClr val="0F66B0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●"/>
              <a:defRPr>
                <a:solidFill>
                  <a:srgbClr val="0F66B0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○"/>
              <a:defRPr>
                <a:solidFill>
                  <a:srgbClr val="0F66B0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F66B0"/>
              </a:buClr>
              <a:buSzPts val="1400"/>
              <a:buChar char="■"/>
              <a:defRPr>
                <a:solidFill>
                  <a:srgbClr val="0F66B0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0913" y="4627425"/>
            <a:ext cx="1575761" cy="3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b="1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311708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o.ycharts.com/fund-flows-opt-in" TargetMode="External"/><Relationship Id="rId4" Type="http://schemas.openxmlformats.org/officeDocument/2006/relationships/hyperlink" Target="https://go.ycharts.com/fund-flows-opt-in" TargetMode="External"/><Relationship Id="rId5" Type="http://schemas.openxmlformats.org/officeDocument/2006/relationships/hyperlink" Target="https://go.ycharts.com/fund-flows-report-library" TargetMode="External"/><Relationship Id="rId6" Type="http://schemas.openxmlformats.org/officeDocument/2006/relationships/hyperlink" Target="https://ycharts.com/insights-and-visuals#fund_flow_report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ctrTitle"/>
          </p:nvPr>
        </p:nvSpPr>
        <p:spPr>
          <a:xfrm>
            <a:off x="3180775" y="1393725"/>
            <a:ext cx="5742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5000"/>
              <a:t>March</a:t>
            </a:r>
            <a:r>
              <a:rPr lang="en" sz="5000"/>
              <a:t> 2025:</a:t>
            </a:r>
            <a:br>
              <a:rPr lang="en" sz="5000"/>
            </a:br>
            <a:r>
              <a:rPr lang="en" sz="5000"/>
              <a:t>Fund Flows</a:t>
            </a:r>
            <a:br>
              <a:rPr lang="en" sz="5000"/>
            </a:br>
            <a:r>
              <a:rPr lang="en" sz="5000"/>
              <a:t>Visuals Recap</a:t>
            </a:r>
            <a:endParaRPr sz="5000"/>
          </a:p>
        </p:txBody>
      </p:sp>
      <p:sp>
        <p:nvSpPr>
          <p:cNvPr id="106" name="Google Shape;106;p2"/>
          <p:cNvSpPr txBox="1"/>
          <p:nvPr>
            <p:ph idx="1" type="subTitle"/>
          </p:nvPr>
        </p:nvSpPr>
        <p:spPr>
          <a:xfrm>
            <a:off x="3279050" y="3446325"/>
            <a:ext cx="4338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>
                <a:solidFill>
                  <a:srgbClr val="0F66B0"/>
                </a:solidFill>
              </a:rPr>
              <a:t>Published April 2025</a:t>
            </a:r>
            <a:endParaRPr>
              <a:solidFill>
                <a:srgbClr val="0F66B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53dcadb8f_0_41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1253dcadb8f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616" y="152399"/>
            <a:ext cx="468276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230da17a052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115" y="152400"/>
            <a:ext cx="457177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6ae2c173b3_0_0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g16ae2c173b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25" y="465387"/>
            <a:ext cx="5095149" cy="421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230da17a052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6984" y="152400"/>
            <a:ext cx="507003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30da17a052_0_41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30da17a052_0_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lt1"/>
                </a:solidFill>
              </a:rPr>
              <a:t>Other Client Resources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4" name="Google Shape;184;g230da17a052_0_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Subscribe to receive the latest monthly fund flows report</a:t>
            </a:r>
            <a:r>
              <a:rPr lang="en">
                <a:solidFill>
                  <a:schemeClr val="lt1"/>
                </a:solidFill>
              </a:rPr>
              <a:t> sent directly to your inbox here: </a:t>
            </a:r>
            <a:r>
              <a:rPr lang="en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https://go.ycharts.com/fund-flows-opt-in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For previous period fund flows, check out the </a:t>
            </a:r>
            <a:r>
              <a:rPr b="1" lang="en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Fund Flows Report Library</a:t>
            </a:r>
            <a:r>
              <a:rPr lang="en">
                <a:solidFill>
                  <a:schemeClr val="lt1"/>
                </a:solidFill>
              </a:rPr>
              <a:t>: </a:t>
            </a:r>
            <a:r>
              <a:rPr lang="en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https://ycharts.com/insights-and-visuals#fund_flow_reports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f3a0ae115_0_51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0f3a0ae115_0_51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g10f3a0ae115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26" y="227118"/>
            <a:ext cx="5095149" cy="468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11e121652cf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208" y="152400"/>
            <a:ext cx="527358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0da17a052_0_0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30da17a052_0_0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g230da17a05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24" y="472469"/>
            <a:ext cx="5095152" cy="419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230da17a052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835" y="377189"/>
            <a:ext cx="5360329" cy="4389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26ec84516_0_8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526ec84516_0_8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g3526ec8451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24" y="328110"/>
            <a:ext cx="5095151" cy="448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g3526ec84516_0_14"/>
          <p:cNvGrpSpPr/>
          <p:nvPr/>
        </p:nvGrpSpPr>
        <p:grpSpPr>
          <a:xfrm>
            <a:off x="1920250" y="480475"/>
            <a:ext cx="5303499" cy="4182550"/>
            <a:chOff x="1920250" y="285926"/>
            <a:chExt cx="5303499" cy="4182550"/>
          </a:xfrm>
        </p:grpSpPr>
        <p:pic>
          <p:nvPicPr>
            <p:cNvPr id="143" name="Google Shape;143;g3526ec84516_0_14"/>
            <p:cNvPicPr preferRelativeResize="0"/>
            <p:nvPr/>
          </p:nvPicPr>
          <p:blipFill rotWithShape="1">
            <a:blip r:embed="rId3">
              <a:alphaModFix/>
            </a:blip>
            <a:srcRect b="8508" l="0" r="0" t="0"/>
            <a:stretch/>
          </p:blipFill>
          <p:spPr>
            <a:xfrm>
              <a:off x="1920250" y="285926"/>
              <a:ext cx="5303499" cy="4182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g3526ec84516_0_14"/>
            <p:cNvPicPr preferRelativeResize="0"/>
            <p:nvPr/>
          </p:nvPicPr>
          <p:blipFill rotWithShape="1">
            <a:blip r:embed="rId4">
              <a:alphaModFix/>
            </a:blip>
            <a:srcRect b="0" l="0" r="0" t="9747"/>
            <a:stretch/>
          </p:blipFill>
          <p:spPr>
            <a:xfrm>
              <a:off x="5640625" y="4106951"/>
              <a:ext cx="1494650" cy="286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30da17a052_0_30"/>
          <p:cNvSpPr txBox="1"/>
          <p:nvPr/>
        </p:nvSpPr>
        <p:spPr>
          <a:xfrm>
            <a:off x="5399950" y="593475"/>
            <a:ext cx="328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230da17a052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424" y="187934"/>
            <a:ext cx="5095151" cy="4767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1f28bb97eda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224" y="152401"/>
            <a:ext cx="5015551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