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Rbm5B4OcDIdtPPIxA4tFrkc27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3a0ae11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0f3a0ae11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0da17a0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30da17a0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26ec845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526ec845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28bb97e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f28bb97e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3dcadb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253dcadb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0da17a05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30da17a05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0da17a0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30da17a0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7200" y="0"/>
            <a:ext cx="9601198" cy="52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6000"/>
              <a:buNone/>
              <a:defRPr sz="6000"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 sz="22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884375" y="1914237"/>
            <a:ext cx="1419750" cy="1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400"/>
              <a:buNone/>
              <a:defRPr sz="24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450150"/>
            <a:ext cx="5006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4800"/>
              <a:buNone/>
              <a:defRPr sz="48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C1E1F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7125" y="0"/>
            <a:ext cx="4506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4200"/>
              <a:buNone/>
              <a:defRPr sz="42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100"/>
              <a:buNone/>
              <a:defRPr sz="21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None/>
              <a:defRPr>
                <a:solidFill>
                  <a:srgbClr val="0F66B0"/>
                </a:solidFill>
              </a:defRPr>
            </a:lvl1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hasCustomPrompt="1" type="title"/>
          </p:nvPr>
        </p:nvSpPr>
        <p:spPr>
          <a:xfrm>
            <a:off x="311700" y="1106125"/>
            <a:ext cx="4898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0"/>
              <a:buNone/>
              <a:defRPr sz="120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3152225"/>
            <a:ext cx="4898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C1E1F9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2095ae599a4_1_404"/>
          <p:cNvPicPr preferRelativeResize="0"/>
          <p:nvPr/>
        </p:nvPicPr>
        <p:blipFill rotWithShape="1">
          <a:blip r:embed="rId2">
            <a:alphaModFix/>
          </a:blip>
          <a:srcRect b="0" l="0" r="36795" t="2931"/>
          <a:stretch/>
        </p:blipFill>
        <p:spPr>
          <a:xfrm>
            <a:off x="4572000" y="-125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095ae599a4_1_404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g2095ae599a4_1_404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6000"/>
              <a:buNone/>
              <a:defRPr sz="60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4">
            <a:alphaModFix amt="43000"/>
          </a:blip>
          <a:srcRect b="0" l="0" r="0" t="0"/>
          <a:stretch/>
        </p:blipFill>
        <p:spPr>
          <a:xfrm>
            <a:off x="753150" y="1874538"/>
            <a:ext cx="1400950" cy="13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3600"/>
              <a:buNone/>
              <a:defRPr sz="36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bg>
      <p:bgPr>
        <a:solidFill>
          <a:srgbClr val="C1E1F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solidFill>
          <a:srgbClr val="0F66B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.ycharts.com/fund-flows-opt-in" TargetMode="External"/><Relationship Id="rId4" Type="http://schemas.openxmlformats.org/officeDocument/2006/relationships/hyperlink" Target="https://go.ycharts.com/fund-flows-opt-in" TargetMode="External"/><Relationship Id="rId5" Type="http://schemas.openxmlformats.org/officeDocument/2006/relationships/hyperlink" Target="https://go.ycharts.com/fund-flows-report-library" TargetMode="External"/><Relationship Id="rId6" Type="http://schemas.openxmlformats.org/officeDocument/2006/relationships/hyperlink" Target="https://ycharts.com/insights-and-visuals#fund_flow_repo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ctrTitle"/>
          </p:nvPr>
        </p:nvSpPr>
        <p:spPr>
          <a:xfrm>
            <a:off x="3180775" y="1393725"/>
            <a:ext cx="5742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000"/>
              <a:t>May</a:t>
            </a:r>
            <a:r>
              <a:rPr lang="en" sz="5000"/>
              <a:t> 2025:</a:t>
            </a:r>
            <a:br>
              <a:rPr lang="en" sz="5000"/>
            </a:br>
            <a:r>
              <a:rPr lang="en" sz="5000"/>
              <a:t>Fund Flows</a:t>
            </a:r>
            <a:br>
              <a:rPr lang="en" sz="5000"/>
            </a:br>
            <a:r>
              <a:rPr lang="en" sz="5000"/>
              <a:t>Visuals Recap</a:t>
            </a:r>
            <a:endParaRPr sz="5000"/>
          </a:p>
        </p:txBody>
      </p:sp>
      <p:sp>
        <p:nvSpPr>
          <p:cNvPr id="106" name="Google Shape;106;p2"/>
          <p:cNvSpPr txBox="1"/>
          <p:nvPr>
            <p:ph idx="1" type="subTitle"/>
          </p:nvPr>
        </p:nvSpPr>
        <p:spPr>
          <a:xfrm>
            <a:off x="32790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>
                <a:solidFill>
                  <a:srgbClr val="0F66B0"/>
                </a:solidFill>
              </a:rPr>
              <a:t>Published June 2025</a:t>
            </a:r>
            <a:endParaRPr>
              <a:solidFill>
                <a:srgbClr val="0F66B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g10f3a0ae11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233064"/>
            <a:ext cx="5095148" cy="467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30da17a05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838" y="289175"/>
            <a:ext cx="5630224" cy="456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3526ec8451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347610"/>
            <a:ext cx="5095149" cy="4448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f28bb97ed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850" y="152400"/>
            <a:ext cx="51023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3dcadb8f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253dcadb8f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269231"/>
            <a:ext cx="5095148" cy="460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30da17a052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138" y="255200"/>
            <a:ext cx="5603575" cy="46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0da17a052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30da17a052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Other Client Resources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g230da17a052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Subscribe to receive the latest monthly fund flows report</a:t>
            </a:r>
            <a:r>
              <a:rPr lang="en">
                <a:solidFill>
                  <a:schemeClr val="lt1"/>
                </a:solidFill>
              </a:rPr>
              <a:t> sent directly to your inbox here: </a:t>
            </a: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https://go.ycharts.com/fund-flows-opt-in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For previous period fund flows, check out the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Fund Flows Report Library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https://ycharts.com/insights-and-visuals#fund_flow_reports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