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5143500" cx="9144000"/>
  <p:notesSz cx="6858000" cy="9144000"/>
  <p:embeddedFontLst>
    <p:embeddedFont>
      <p:font typeface="Roboto Medium"/>
      <p:regular r:id="rId27"/>
      <p:bold r:id="rId28"/>
      <p:italic r:id="rId29"/>
      <p:boldItalic r:id="rId30"/>
    </p:embeddedFont>
    <p:embeddedFont>
      <p:font typeface="Roboto"/>
      <p:regular r:id="rId31"/>
      <p:bold r:id="rId32"/>
      <p:italic r:id="rId33"/>
      <p:boldItalic r:id="rId34"/>
    </p:embeddedFont>
    <p:embeddedFont>
      <p:font typeface="Roboto Condensed Light"/>
      <p:regular r:id="rId35"/>
      <p:bold r:id="rId36"/>
      <p:italic r:id="rId37"/>
      <p:boldItalic r:id="rId38"/>
    </p:embeddedFont>
    <p:embeddedFont>
      <p:font typeface="Roboto Light"/>
      <p:regular r:id="rId39"/>
      <p:bold r:id="rId40"/>
      <p:italic r:id="rId41"/>
      <p:boldItalic r:id="rId42"/>
    </p:embeddedFont>
    <p:embeddedFont>
      <p:font typeface="Archivo"/>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62">
          <p15:clr>
            <a:srgbClr val="747775"/>
          </p15:clr>
        </p15:guide>
        <p15:guide id="2" pos="2880">
          <p15:clr>
            <a:srgbClr val="747775"/>
          </p15:clr>
        </p15:guide>
        <p15:guide id="3" orient="horz" pos="288">
          <p15:clr>
            <a:srgbClr val="747775"/>
          </p15:clr>
        </p15:guide>
        <p15:guide id="4" orient="horz" pos="384">
          <p15:clr>
            <a:srgbClr val="747775"/>
          </p15:clr>
        </p15:guide>
        <p15:guide id="5" pos="288">
          <p15:clr>
            <a:srgbClr val="747775"/>
          </p15:clr>
        </p15:guide>
        <p15:guide id="6" orient="horz" pos="541">
          <p15:clr>
            <a:srgbClr val="747775"/>
          </p15:clr>
        </p15:guide>
        <p15:guide id="7" orient="horz" pos="576">
          <p15:clr>
            <a:srgbClr val="747775"/>
          </p15:clr>
        </p15:guide>
        <p15:guide id="8" orient="horz" pos="4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5BD75F5-73AC-4DA1-B907-63C6E8573C36}">
  <a:tblStyle styleId="{D5BD75F5-73AC-4DA1-B907-63C6E8573C3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5D30DCA-265E-4DC7-B360-99226BCD066A}"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62" orient="horz"/>
        <p:guide pos="2880"/>
        <p:guide pos="288" orient="horz"/>
        <p:guide pos="384" orient="horz"/>
        <p:guide pos="288"/>
        <p:guide pos="541" orient="horz"/>
        <p:guide pos="576" orient="horz"/>
        <p:guide pos="480"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Light-bold.fntdata"/><Relationship Id="rId20" Type="http://schemas.openxmlformats.org/officeDocument/2006/relationships/slide" Target="slides/slide14.xml"/><Relationship Id="rId42" Type="http://schemas.openxmlformats.org/officeDocument/2006/relationships/font" Target="fonts/RobotoLight-boldItalic.fntdata"/><Relationship Id="rId41" Type="http://schemas.openxmlformats.org/officeDocument/2006/relationships/font" Target="fonts/RobotoLight-italic.fntdata"/><Relationship Id="rId22" Type="http://schemas.openxmlformats.org/officeDocument/2006/relationships/slide" Target="slides/slide16.xml"/><Relationship Id="rId44" Type="http://schemas.openxmlformats.org/officeDocument/2006/relationships/font" Target="fonts/Archivo-bold.fntdata"/><Relationship Id="rId21" Type="http://schemas.openxmlformats.org/officeDocument/2006/relationships/slide" Target="slides/slide15.xml"/><Relationship Id="rId43" Type="http://schemas.openxmlformats.org/officeDocument/2006/relationships/font" Target="fonts/Archivo-regular.fntdata"/><Relationship Id="rId24" Type="http://schemas.openxmlformats.org/officeDocument/2006/relationships/slide" Target="slides/slide18.xml"/><Relationship Id="rId46" Type="http://schemas.openxmlformats.org/officeDocument/2006/relationships/font" Target="fonts/Archivo-boldItalic.fntdata"/><Relationship Id="rId23" Type="http://schemas.openxmlformats.org/officeDocument/2006/relationships/slide" Target="slides/slide17.xml"/><Relationship Id="rId45" Type="http://schemas.openxmlformats.org/officeDocument/2006/relationships/font" Target="fonts/Archiv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Medium-bold.fntdata"/><Relationship Id="rId27" Type="http://schemas.openxmlformats.org/officeDocument/2006/relationships/font" Target="fonts/RobotoMedium-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Roboto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Roboto-regular.fntdata"/><Relationship Id="rId30" Type="http://schemas.openxmlformats.org/officeDocument/2006/relationships/font" Target="fonts/RobotoMedium-boldItalic.fntdata"/><Relationship Id="rId11" Type="http://schemas.openxmlformats.org/officeDocument/2006/relationships/slide" Target="slides/slide5.xml"/><Relationship Id="rId33" Type="http://schemas.openxmlformats.org/officeDocument/2006/relationships/font" Target="fonts/Roboto-italic.fntdata"/><Relationship Id="rId10" Type="http://schemas.openxmlformats.org/officeDocument/2006/relationships/slide" Target="slides/slide4.xml"/><Relationship Id="rId32" Type="http://schemas.openxmlformats.org/officeDocument/2006/relationships/font" Target="fonts/Roboto-bold.fntdata"/><Relationship Id="rId13" Type="http://schemas.openxmlformats.org/officeDocument/2006/relationships/slide" Target="slides/slide7.xml"/><Relationship Id="rId35" Type="http://schemas.openxmlformats.org/officeDocument/2006/relationships/font" Target="fonts/RobotoCondensedLight-regular.fntdata"/><Relationship Id="rId12" Type="http://schemas.openxmlformats.org/officeDocument/2006/relationships/slide" Target="slides/slide6.xml"/><Relationship Id="rId34" Type="http://schemas.openxmlformats.org/officeDocument/2006/relationships/font" Target="fonts/Roboto-boldItalic.fntdata"/><Relationship Id="rId15" Type="http://schemas.openxmlformats.org/officeDocument/2006/relationships/slide" Target="slides/slide9.xml"/><Relationship Id="rId37" Type="http://schemas.openxmlformats.org/officeDocument/2006/relationships/font" Target="fonts/RobotoCondensedLight-italic.fntdata"/><Relationship Id="rId14" Type="http://schemas.openxmlformats.org/officeDocument/2006/relationships/slide" Target="slides/slide8.xml"/><Relationship Id="rId36" Type="http://schemas.openxmlformats.org/officeDocument/2006/relationships/font" Target="fonts/RobotoCondensedLight-bold.fntdata"/><Relationship Id="rId17" Type="http://schemas.openxmlformats.org/officeDocument/2006/relationships/slide" Target="slides/slide11.xml"/><Relationship Id="rId39" Type="http://schemas.openxmlformats.org/officeDocument/2006/relationships/font" Target="fonts/RobotoLight-regular.fntdata"/><Relationship Id="rId16" Type="http://schemas.openxmlformats.org/officeDocument/2006/relationships/slide" Target="slides/slide10.xml"/><Relationship Id="rId38" Type="http://schemas.openxmlformats.org/officeDocument/2006/relationships/font" Target="fonts/RobotoCondensedLight-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 name="Shape 31"/>
        <p:cNvGrpSpPr/>
        <p:nvPr/>
      </p:nvGrpSpPr>
      <p:grpSpPr>
        <a:xfrm>
          <a:off x="0" y="0"/>
          <a:ext cx="0" cy="0"/>
          <a:chOff x="0" y="0"/>
          <a:chExt cx="0" cy="0"/>
        </a:xfrm>
      </p:grpSpPr>
      <p:sp>
        <p:nvSpPr>
          <p:cNvPr id="32" name="Google Shape;32;g31bd56e1fe4_0_3:notes"/>
          <p:cNvSpPr txBox="1"/>
          <p:nvPr>
            <p:ph idx="1" type="body"/>
          </p:nvPr>
        </p:nvSpPr>
        <p:spPr>
          <a:xfrm>
            <a:off x="685800" y="434339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g31bd56e1fe4_0_3:notes"/>
          <p:cNvSpPr/>
          <p:nvPr>
            <p:ph idx="2" type="sldImg"/>
          </p:nvPr>
        </p:nvSpPr>
        <p:spPr>
          <a:xfrm>
            <a:off x="1140403" y="685776"/>
            <a:ext cx="4578000" cy="3428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18810b8fb2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18810b8fb2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1M Returns: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t>Sandisk Corp. (SNDK): -46.6%</a:t>
            </a:r>
            <a:endParaRPr/>
          </a:p>
          <a:p>
            <a:pPr indent="-298450" lvl="0" marL="457200" rtl="0" algn="l">
              <a:lnSpc>
                <a:spcPct val="115000"/>
              </a:lnSpc>
              <a:spcBef>
                <a:spcPts val="0"/>
              </a:spcBef>
              <a:spcAft>
                <a:spcPts val="0"/>
              </a:spcAft>
              <a:buClr>
                <a:schemeClr val="dk1"/>
              </a:buClr>
              <a:buSzPts val="1100"/>
              <a:buChar char="●"/>
            </a:pPr>
            <a:r>
              <a:rPr lang="en"/>
              <a:t>Corning, Inc. (GLW): -45.9%</a:t>
            </a:r>
            <a:endParaRPr/>
          </a:p>
          <a:p>
            <a:pPr indent="-298450" lvl="0" marL="457200" rtl="0" algn="l">
              <a:lnSpc>
                <a:spcPct val="115000"/>
              </a:lnSpc>
              <a:spcBef>
                <a:spcPts val="0"/>
              </a:spcBef>
              <a:spcAft>
                <a:spcPts val="0"/>
              </a:spcAft>
              <a:buClr>
                <a:schemeClr val="dk1"/>
              </a:buClr>
              <a:buSzPts val="1100"/>
              <a:buChar char="●"/>
            </a:pPr>
            <a:r>
              <a:rPr lang="en"/>
              <a:t>KLA Corp. (KLAC): -39.4%</a:t>
            </a:r>
            <a:endParaRPr/>
          </a:p>
          <a:p>
            <a:pPr indent="-298450" lvl="0" marL="457200" rtl="0" algn="l">
              <a:lnSpc>
                <a:spcPct val="115000"/>
              </a:lnSpc>
              <a:spcBef>
                <a:spcPts val="0"/>
              </a:spcBef>
              <a:spcAft>
                <a:spcPts val="0"/>
              </a:spcAft>
              <a:buClr>
                <a:schemeClr val="dk1"/>
              </a:buClr>
              <a:buSzPts val="1100"/>
              <a:buChar char="●"/>
            </a:pPr>
            <a:r>
              <a:rPr lang="en"/>
              <a:t>Marvell Technology, Inc. (MRVL): -37.0%</a:t>
            </a:r>
            <a:endParaRPr/>
          </a:p>
          <a:p>
            <a:pPr indent="-298450" lvl="0" marL="457200" rtl="0" algn="l">
              <a:lnSpc>
                <a:spcPct val="115000"/>
              </a:lnSpc>
              <a:spcBef>
                <a:spcPts val="0"/>
              </a:spcBef>
              <a:spcAft>
                <a:spcPts val="0"/>
              </a:spcAft>
              <a:buClr>
                <a:schemeClr val="dk1"/>
              </a:buClr>
              <a:buSzPts val="1100"/>
              <a:buChar char="●"/>
            </a:pPr>
            <a:r>
              <a:rPr lang="en"/>
              <a:t>Intel Corp. (INTC): -35.4%</a:t>
            </a:r>
            <a:endParaRPr/>
          </a:p>
          <a:p>
            <a:pPr indent="-298450" lvl="0" marL="457200" rtl="0" algn="l">
              <a:lnSpc>
                <a:spcPct val="115000"/>
              </a:lnSpc>
              <a:spcBef>
                <a:spcPts val="0"/>
              </a:spcBef>
              <a:spcAft>
                <a:spcPts val="0"/>
              </a:spcAft>
              <a:buClr>
                <a:schemeClr val="dk1"/>
              </a:buClr>
              <a:buSzPts val="1100"/>
              <a:buChar char="●"/>
            </a:pPr>
            <a:r>
              <a:rPr lang="en"/>
              <a:t>Coherent Corp. (COHR): -33.4%</a:t>
            </a:r>
            <a:endParaRPr/>
          </a:p>
          <a:p>
            <a:pPr indent="-298450" lvl="0" marL="457200" rtl="0" algn="l">
              <a:lnSpc>
                <a:spcPct val="115000"/>
              </a:lnSpc>
              <a:spcBef>
                <a:spcPts val="0"/>
              </a:spcBef>
              <a:spcAft>
                <a:spcPts val="0"/>
              </a:spcAft>
              <a:buClr>
                <a:schemeClr val="dk1"/>
              </a:buClr>
              <a:buSzPts val="1100"/>
              <a:buChar char="●"/>
            </a:pPr>
            <a:r>
              <a:rPr lang="en"/>
              <a:t>Generac Holdings, Inc. (GNRC): -32.7%</a:t>
            </a:r>
            <a:endParaRPr/>
          </a:p>
          <a:p>
            <a:pPr indent="-298450" lvl="0" marL="457200" rtl="0" algn="l">
              <a:lnSpc>
                <a:spcPct val="115000"/>
              </a:lnSpc>
              <a:spcBef>
                <a:spcPts val="0"/>
              </a:spcBef>
              <a:spcAft>
                <a:spcPts val="0"/>
              </a:spcAft>
              <a:buClr>
                <a:schemeClr val="dk1"/>
              </a:buClr>
              <a:buSzPts val="1100"/>
              <a:buChar char="●"/>
            </a:pPr>
            <a:r>
              <a:rPr lang="en"/>
              <a:t>Lam Research Corp. (LRCX): -32.4%</a:t>
            </a:r>
            <a:endParaRPr/>
          </a:p>
          <a:p>
            <a:pPr indent="-298450" lvl="0" marL="457200" rtl="0" algn="l">
              <a:lnSpc>
                <a:spcPct val="115000"/>
              </a:lnSpc>
              <a:spcBef>
                <a:spcPts val="0"/>
              </a:spcBef>
              <a:spcAft>
                <a:spcPts val="0"/>
              </a:spcAft>
              <a:buClr>
                <a:schemeClr val="dk1"/>
              </a:buClr>
              <a:buSzPts val="1100"/>
              <a:buChar char="●"/>
            </a:pPr>
            <a:r>
              <a:rPr lang="en"/>
              <a:t>Flex Ltd. (FLEX): -29.8%</a:t>
            </a:r>
            <a:endParaRPr/>
          </a:p>
          <a:p>
            <a:pPr indent="-298450" lvl="0" marL="457200" rtl="0" algn="l">
              <a:lnSpc>
                <a:spcPct val="115000"/>
              </a:lnSpc>
              <a:spcBef>
                <a:spcPts val="0"/>
              </a:spcBef>
              <a:spcAft>
                <a:spcPts val="0"/>
              </a:spcAft>
              <a:buClr>
                <a:schemeClr val="dk1"/>
              </a:buClr>
              <a:buSzPts val="1100"/>
              <a:buChar char="●"/>
            </a:pPr>
            <a:r>
              <a:rPr lang="en"/>
              <a:t>Applied Materials, Inc. (AMAT): -29.8%</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18810b8fb2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18810b8fb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Oil prices shot higher in July after plummeting in June. The price of Brent crude soared 30.3% in July to $91.82 per barrel, while WTI ended July up 19.4% to finish the month at $84.25. Mortgage rates logged incremental increases in July as inflation reversed course after three consecutive monthly increases.</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18810b8fb2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18810b8fb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The unemployment rate ticked down 0.1 percentage point to 4.2% in June, the lowest level in one year, and the U.S. economy added 57,000 jobs according to the most recent nonfarm payrolls report, well below the Dow Jones consensus forecast of 115,000. The US Labor Force Participation Rate decreased another 0.3 percentage points to 61.50% in June, reaching a five-year low.</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188bd31f8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188bd31f87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a:solidFill>
                  <a:schemeClr val="dk1"/>
                </a:solidFill>
              </a:rPr>
              <a:t>The US inflation rate declined 0.7% MoM to 3.5%, ending a streak of three straight monthly increases and coming off its highest level since May 2023. Core inflation decreased by 0.30% MoM to 2.60%. The CME FedWatch tool indicates a 64.5% chance that the FOMC will raise the Fed Funds Rate by 25 basis points to 3.75–4.00% during its next meeting on September 16th, with market pricing increasingly reflecting the possibility of additional hikes in the back half of 2026.</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188bd31f8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188bd31f8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Existing Home Sales declined -2.4% MoM in June, while the Median Sales Price of Existing Homes reached a new all time high of $440,600, an increase of 2.2%, or $9,400, MoM.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Mortgage rates rose gradually in July, with the 15-year rising to 6.04% and the 30-year reaching 6.66%, both as of July 30th. US New Single-Family Home Sales increased MoM by 1.62% in June.</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dd08f2fc90_0_43:notes"/>
          <p:cNvSpPr txBox="1"/>
          <p:nvPr>
            <p:ph idx="1" type="body"/>
          </p:nvPr>
        </p:nvSpPr>
        <p:spPr>
          <a:xfrm>
            <a:off x="685800" y="4343393"/>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 US ISM Manufacturing PMI rose 2.3 points in July to 55.60, the highest level in four years. The Services PMI moved in the opposite direction by 0.5 points in June to 54.00. The YoY US Producer Price Index remained at an elevated level of 5.5% in June, its highest reading since December 2022, while US Retail and Food Services Sales logged a fifth-straight positive reading of 0.22% MoM in June.</a:t>
            </a:r>
            <a:endParaRPr>
              <a:solidFill>
                <a:schemeClr val="dk1"/>
              </a:solidFill>
            </a:endParaRPr>
          </a:p>
        </p:txBody>
      </p:sp>
      <p:sp>
        <p:nvSpPr>
          <p:cNvPr id="177" name="Google Shape;177;g2dd08f2fc90_0_43:notes"/>
          <p:cNvSpPr/>
          <p:nvPr>
            <p:ph idx="2" type="sldImg"/>
          </p:nvPr>
        </p:nvSpPr>
        <p:spPr>
          <a:xfrm>
            <a:off x="1140403" y="685776"/>
            <a:ext cx="4578000" cy="3428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dd08f2fc9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dd08f2fc9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Oil prices continued to whipsaw in July as escalating Middle East conflict, blocked shipping lanes, and tighter global fuel supplies re-applied pressure on prices. Brent crude surged 30.3% in July after plummeting 22.9% in June to $91.82 per barrel as of July 27th. However, Brent remains 33.6% below the high of $138.21 set in early April. The price of WTI ended July 19.4% higher at $84.25 per barrel and 26.5% its recent high of $114.58 reached in early April. The higher oil prices added pressure at the pump, with the US Retail Gas Price rising by 26 cents to $4.23 per gallon in July.</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18810b8fb2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18810b8fb2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Treasury yields had mixed movements in June as yields on shorter-term treasuries increased while those of longer-term instruments decreased. The 3-month, 6-month, and 1-year rose 18, 23, and 19 basis points, respectively. The 20-year declined 5 basis points, and the 30-year slipped 8 bps. Bond funds were up across the board in June, as the iShares 20+ Year Treasury Bond ETF (TLT) led with a 1.2% gain.</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188bd31f87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188bd31f87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Treasury yields moved higher at the longer end of the curve. The 10-year, 20-year, and the 30-year spiked 31, 35, and 36 basis points, respectively.</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188bd31f8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188bd31f8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Bond funds slipped, with the exception of the shorter-term State Street SPDR Bloomberg 1-3 Month T-Bill ETF (BIL) which rose 0.3% in July. The iShares 20+ Year Treasury Bond ETF (TLT) sank 4.5% in July.</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31bd56e1fe4_0_35:notes"/>
          <p:cNvSpPr txBox="1"/>
          <p:nvPr>
            <p:ph idx="1" type="body"/>
          </p:nvPr>
        </p:nvSpPr>
        <p:spPr>
          <a:xfrm>
            <a:off x="685800" y="4343393"/>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t>→</a:t>
            </a:r>
            <a:r>
              <a:rPr lang="en"/>
              <a:t> Don’t forget to expand and leverage the commentary provided in the speaker notes section for more details on each slide!</a:t>
            </a:r>
            <a:endParaRPr/>
          </a:p>
        </p:txBody>
      </p:sp>
      <p:sp>
        <p:nvSpPr>
          <p:cNvPr id="41" name="Google Shape;41;g31bd56e1fe4_0_35:notes"/>
          <p:cNvSpPr/>
          <p:nvPr>
            <p:ph idx="2" type="sldImg"/>
          </p:nvPr>
        </p:nvSpPr>
        <p:spPr>
          <a:xfrm>
            <a:off x="1140403" y="685776"/>
            <a:ext cx="4578000" cy="3428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1bd56e1fe4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1bd56e1fe4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18810b8fb2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18810b8fb2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18810b8fb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18810b8fb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July was a big month for Q2 earnings, and at the forefront of this earnings season were the quarterly reports from some of the largest public companies.</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Below are the one-month performances of five of the largest companies in July, further illustrating how the slew of big tech earnings reports in the final week of July contributed to performance volatility:</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Amazon (AMZN): +14%</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Apple (AAPL): +6.8% (rose as high as 17.5%)</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Meta Platforms (META): -1.2% (rose as high as 21.0%)</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Microsoft (MSFT): +24.6%</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Tesla (TSLA): -26.0%</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18810b8fb2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18810b8fb2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Markets posted mixed results in July. International Developed Markets rose 2%, while Emerging Markets fell 3% in the opposite direction. The blue-chip Dow Jones Industrial Average logged a 0.4% increase, the S&amp;P 500 was off a slight 0.1%, and the tech-heavy Nasdaq was the largest laggard for the second straight month, slipping 3.2% in July.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Sector performance was split rather evenly for the second consecutive month, with six of the eleven sectors ending the month higher. Energy led with a 12.1% gain, followed by Financials up 6.2% and Health Care rising 2.5%. Technology was the largest laggard in July, slipping 8%.</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18810b8fb2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18810b8fb2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1M Returns: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Developed Markets: 1.97%</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Dow Jones: 0.38%</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S&amp;P 500: -0.06%</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Russell 1000: -0.36%</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Russell 2000: -3.03%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Emerging Markets: -3.03%</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Nasdaq: -3.19%</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18810b8fb2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18810b8fb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1M Returns: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Large-Cap Value 1-Month: 3.87%</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Small-Cap Value 1-Month: 0.02%</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Large-Cap Growth 1-Month: -4.71%</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Small-Cap Growth 1-Month: -5.91%</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18810b8fb2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18810b8fb2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1M Returns: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Energy: 12.13%</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Financials: 6.21%</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Health Care: 2.45%</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Consumer Staples: 2.38%</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Real Estate: 2.36%</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Communication Services: 1.04%</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Materials: -0.79%</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Consumer Discretionary: -1.01%</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Utilities: -2.18%</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Industrials: -2.91%</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Technology: -7.96%</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18810b8fb2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18810b8fb2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1M Returns: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t>Cognizant Technology Solutions Corp. (CTSH): 42.9%</a:t>
            </a:r>
            <a:endParaRPr/>
          </a:p>
          <a:p>
            <a:pPr indent="-298450" lvl="0" marL="457200" rtl="0" algn="l">
              <a:lnSpc>
                <a:spcPct val="115000"/>
              </a:lnSpc>
              <a:spcBef>
                <a:spcPts val="0"/>
              </a:spcBef>
              <a:spcAft>
                <a:spcPts val="0"/>
              </a:spcAft>
              <a:buClr>
                <a:schemeClr val="dk1"/>
              </a:buClr>
              <a:buSzPts val="1100"/>
              <a:buChar char="●"/>
            </a:pPr>
            <a:r>
              <a:rPr lang="en"/>
              <a:t>Accenture Plc (ACN): 33.3%</a:t>
            </a:r>
            <a:endParaRPr/>
          </a:p>
          <a:p>
            <a:pPr indent="-298450" lvl="0" marL="457200" rtl="0" algn="l">
              <a:lnSpc>
                <a:spcPct val="115000"/>
              </a:lnSpc>
              <a:spcBef>
                <a:spcPts val="0"/>
              </a:spcBef>
              <a:spcAft>
                <a:spcPts val="0"/>
              </a:spcAft>
              <a:buClr>
                <a:schemeClr val="dk1"/>
              </a:buClr>
              <a:buSzPts val="1100"/>
              <a:buChar char="●"/>
            </a:pPr>
            <a:r>
              <a:rPr lang="en"/>
              <a:t>PayPal Holdings, Inc. (PYPL): 32.5%</a:t>
            </a:r>
            <a:endParaRPr/>
          </a:p>
          <a:p>
            <a:pPr indent="-298450" lvl="0" marL="457200" rtl="0" algn="l">
              <a:lnSpc>
                <a:spcPct val="115000"/>
              </a:lnSpc>
              <a:spcBef>
                <a:spcPts val="0"/>
              </a:spcBef>
              <a:spcAft>
                <a:spcPts val="0"/>
              </a:spcAft>
              <a:buClr>
                <a:schemeClr val="dk1"/>
              </a:buClr>
              <a:buSzPts val="1100"/>
              <a:buChar char="●"/>
            </a:pPr>
            <a:r>
              <a:rPr lang="en"/>
              <a:t>Workday, Inc. (WDAY): 31.0%</a:t>
            </a:r>
            <a:endParaRPr/>
          </a:p>
          <a:p>
            <a:pPr indent="-298450" lvl="0" marL="457200" rtl="0" algn="l">
              <a:lnSpc>
                <a:spcPct val="115000"/>
              </a:lnSpc>
              <a:spcBef>
                <a:spcPts val="0"/>
              </a:spcBef>
              <a:spcAft>
                <a:spcPts val="0"/>
              </a:spcAft>
              <a:buClr>
                <a:schemeClr val="dk1"/>
              </a:buClr>
              <a:buSzPts val="1100"/>
              <a:buChar char="●"/>
            </a:pPr>
            <a:r>
              <a:rPr lang="en"/>
              <a:t>Willis Towers Watson Plc (WTW): 28.5%</a:t>
            </a:r>
            <a:endParaRPr/>
          </a:p>
          <a:p>
            <a:pPr indent="-298450" lvl="0" marL="457200" rtl="0" algn="l">
              <a:lnSpc>
                <a:spcPct val="115000"/>
              </a:lnSpc>
              <a:spcBef>
                <a:spcPts val="0"/>
              </a:spcBef>
              <a:spcAft>
                <a:spcPts val="0"/>
              </a:spcAft>
              <a:buClr>
                <a:schemeClr val="dk1"/>
              </a:buClr>
              <a:buSzPts val="1100"/>
              <a:buChar char="●"/>
            </a:pPr>
            <a:r>
              <a:rPr lang="en"/>
              <a:t>Cboe Global Markets, Inc. (CBOE): 27.8%</a:t>
            </a:r>
            <a:endParaRPr/>
          </a:p>
          <a:p>
            <a:pPr indent="-298450" lvl="0" marL="457200" rtl="0" algn="l">
              <a:lnSpc>
                <a:spcPct val="115000"/>
              </a:lnSpc>
              <a:spcBef>
                <a:spcPts val="0"/>
              </a:spcBef>
              <a:spcAft>
                <a:spcPts val="0"/>
              </a:spcAft>
              <a:buClr>
                <a:schemeClr val="dk1"/>
              </a:buClr>
              <a:buSzPts val="1100"/>
              <a:buChar char="●"/>
            </a:pPr>
            <a:r>
              <a:rPr lang="en"/>
              <a:t>Phillips 66 (PSX): 25.2%</a:t>
            </a:r>
            <a:endParaRPr/>
          </a:p>
          <a:p>
            <a:pPr indent="-298450" lvl="0" marL="457200" rtl="0" algn="l">
              <a:lnSpc>
                <a:spcPct val="115000"/>
              </a:lnSpc>
              <a:spcBef>
                <a:spcPts val="0"/>
              </a:spcBef>
              <a:spcAft>
                <a:spcPts val="0"/>
              </a:spcAft>
              <a:buClr>
                <a:schemeClr val="dk1"/>
              </a:buClr>
              <a:buSzPts val="1100"/>
              <a:buChar char="●"/>
            </a:pPr>
            <a:r>
              <a:rPr lang="en"/>
              <a:t>Microsoft Corp. (MSFT): 24.6%</a:t>
            </a:r>
            <a:endParaRPr/>
          </a:p>
          <a:p>
            <a:pPr indent="-298450" lvl="0" marL="457200" rtl="0" algn="l">
              <a:lnSpc>
                <a:spcPct val="115000"/>
              </a:lnSpc>
              <a:spcBef>
                <a:spcPts val="0"/>
              </a:spcBef>
              <a:spcAft>
                <a:spcPts val="0"/>
              </a:spcAft>
              <a:buClr>
                <a:schemeClr val="dk1"/>
              </a:buClr>
              <a:buSzPts val="1100"/>
              <a:buChar char="●"/>
            </a:pPr>
            <a:r>
              <a:rPr lang="en"/>
              <a:t>HP, Inc. (HPQ): 24.3%</a:t>
            </a:r>
            <a:endParaRPr/>
          </a:p>
          <a:p>
            <a:pPr indent="-298450" lvl="0" marL="457200" rtl="0" algn="l">
              <a:lnSpc>
                <a:spcPct val="115000"/>
              </a:lnSpc>
              <a:spcBef>
                <a:spcPts val="0"/>
              </a:spcBef>
              <a:spcAft>
                <a:spcPts val="0"/>
              </a:spcAft>
              <a:buClr>
                <a:schemeClr val="dk1"/>
              </a:buClr>
              <a:buSzPts val="1100"/>
              <a:buChar char="●"/>
            </a:pPr>
            <a:r>
              <a:rPr lang="en"/>
              <a:t>DexCom, Inc. (DXCM): 23.9%</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2"/>
          <p:cNvSpPr/>
          <p:nvPr/>
        </p:nvSpPr>
        <p:spPr>
          <a:xfrm>
            <a:off x="0" y="0"/>
            <a:ext cx="8229600" cy="5148580"/>
          </a:xfrm>
          <a:custGeom>
            <a:rect b="b" l="l" r="r" t="t"/>
            <a:pathLst>
              <a:path extrusionOk="0" h="5148580" w="8229600">
                <a:moveTo>
                  <a:pt x="8229600" y="0"/>
                </a:moveTo>
                <a:lnTo>
                  <a:pt x="0" y="0"/>
                </a:lnTo>
                <a:lnTo>
                  <a:pt x="0" y="5148072"/>
                </a:lnTo>
                <a:lnTo>
                  <a:pt x="8229600" y="5148072"/>
                </a:lnTo>
                <a:lnTo>
                  <a:pt x="8229600" y="0"/>
                </a:lnTo>
                <a:close/>
              </a:path>
            </a:pathLst>
          </a:custGeom>
          <a:solidFill>
            <a:srgbClr val="F1F1F1"/>
          </a:solidFill>
          <a:ln>
            <a:noFill/>
          </a:ln>
        </p:spPr>
        <p:txBody>
          <a:bodyPr anchorCtr="0" anchor="t" bIns="0" lIns="0" spcFirstLastPara="1" rIns="0" wrap="square" tIns="0">
            <a:noAutofit/>
          </a:bodyPr>
          <a:lstStyle/>
          <a:p>
            <a:pPr indent="0" lvl="0" marL="12700" rtl="0" algn="ctr">
              <a:spcBef>
                <a:spcPts val="0"/>
              </a:spcBef>
              <a:spcAft>
                <a:spcPts val="0"/>
              </a:spcAft>
              <a:buNone/>
            </a:pPr>
            <a:r>
              <a:rPr lang="en" sz="3100">
                <a:solidFill>
                  <a:srgbClr val="84C1EF"/>
                </a:solidFill>
                <a:latin typeface="Roboto Medium"/>
                <a:ea typeface="Roboto Medium"/>
                <a:cs typeface="Roboto Medium"/>
                <a:sym typeface="Roboto Medium"/>
              </a:rPr>
              <a:t>	</a:t>
            </a:r>
            <a:endParaRPr sz="1800"/>
          </a:p>
        </p:txBody>
      </p:sp>
      <p:pic>
        <p:nvPicPr>
          <p:cNvPr id="12" name="Google Shape;12;p2"/>
          <p:cNvPicPr preferRelativeResize="0"/>
          <p:nvPr/>
        </p:nvPicPr>
        <p:blipFill rotWithShape="1">
          <a:blip r:embed="rId2">
            <a:alphaModFix/>
          </a:blip>
          <a:srcRect b="0" l="0" r="0" t="0"/>
          <a:stretch/>
        </p:blipFill>
        <p:spPr>
          <a:xfrm>
            <a:off x="4121000" y="-6675"/>
            <a:ext cx="5023225" cy="51552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5" name="Google Shape;15;p3"/>
          <p:cNvSpPr/>
          <p:nvPr/>
        </p:nvSpPr>
        <p:spPr>
          <a:xfrm>
            <a:off x="0" y="0"/>
            <a:ext cx="9144000" cy="5148580"/>
          </a:xfrm>
          <a:custGeom>
            <a:rect b="b" l="l" r="r" t="t"/>
            <a:pathLst>
              <a:path extrusionOk="0" h="5148580" w="9144000">
                <a:moveTo>
                  <a:pt x="9144000" y="0"/>
                </a:moveTo>
                <a:lnTo>
                  <a:pt x="0" y="0"/>
                </a:lnTo>
                <a:lnTo>
                  <a:pt x="0" y="5148072"/>
                </a:lnTo>
                <a:lnTo>
                  <a:pt x="9144000" y="5148072"/>
                </a:lnTo>
                <a:lnTo>
                  <a:pt x="9144000" y="0"/>
                </a:lnTo>
                <a:close/>
              </a:path>
            </a:pathLst>
          </a:custGeom>
          <a:solidFill>
            <a:srgbClr val="F1F1F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type="obj">
  <p:cSld name="OBJECT">
    <p:spTree>
      <p:nvGrpSpPr>
        <p:cNvPr id="19" name="Shape 19"/>
        <p:cNvGrpSpPr/>
        <p:nvPr/>
      </p:nvGrpSpPr>
      <p:grpSpPr>
        <a:xfrm>
          <a:off x="0" y="0"/>
          <a:ext cx="0" cy="0"/>
          <a:chOff x="0" y="0"/>
          <a:chExt cx="0" cy="0"/>
        </a:xfrm>
      </p:grpSpPr>
      <p:sp>
        <p:nvSpPr>
          <p:cNvPr id="20" name="Google Shape;20;p5"/>
          <p:cNvSpPr/>
          <p:nvPr/>
        </p:nvSpPr>
        <p:spPr>
          <a:xfrm>
            <a:off x="0" y="0"/>
            <a:ext cx="9144000" cy="5148580"/>
          </a:xfrm>
          <a:custGeom>
            <a:rect b="b" l="l" r="r" t="t"/>
            <a:pathLst>
              <a:path extrusionOk="0" h="5148580" w="9144000">
                <a:moveTo>
                  <a:pt x="9144000" y="0"/>
                </a:moveTo>
                <a:lnTo>
                  <a:pt x="0" y="0"/>
                </a:lnTo>
                <a:lnTo>
                  <a:pt x="0" y="5148072"/>
                </a:lnTo>
                <a:lnTo>
                  <a:pt x="9144000" y="5148072"/>
                </a:lnTo>
                <a:lnTo>
                  <a:pt x="9144000" y="0"/>
                </a:lnTo>
                <a:close/>
              </a:path>
            </a:pathLst>
          </a:custGeom>
          <a:solidFill>
            <a:srgbClr val="F1F1F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6"/>
          <p:cNvSpPr txBox="1"/>
          <p:nvPr>
            <p:ph type="title"/>
          </p:nvPr>
        </p:nvSpPr>
        <p:spPr>
          <a:xfrm>
            <a:off x="3108307" y="849851"/>
            <a:ext cx="2927400" cy="2688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2800"/>
              <a:buNone/>
              <a:defRPr b="0" i="0" sz="1600">
                <a:solidFill>
                  <a:schemeClr val="lt1"/>
                </a:solidFill>
                <a:latin typeface="Roboto Medium"/>
                <a:ea typeface="Roboto Medium"/>
                <a:cs typeface="Roboto Medium"/>
                <a:sym typeface="Roboto Medium"/>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6"/>
          <p:cNvSpPr/>
          <p:nvPr/>
        </p:nvSpPr>
        <p:spPr>
          <a:xfrm>
            <a:off x="0" y="0"/>
            <a:ext cx="8229600" cy="5148580"/>
          </a:xfrm>
          <a:custGeom>
            <a:rect b="b" l="l" r="r" t="t"/>
            <a:pathLst>
              <a:path extrusionOk="0" h="5148580" w="8229600">
                <a:moveTo>
                  <a:pt x="8229600" y="0"/>
                </a:moveTo>
                <a:lnTo>
                  <a:pt x="0" y="0"/>
                </a:lnTo>
                <a:lnTo>
                  <a:pt x="0" y="5148072"/>
                </a:lnTo>
                <a:lnTo>
                  <a:pt x="8229600" y="5148072"/>
                </a:lnTo>
                <a:lnTo>
                  <a:pt x="8229600" y="0"/>
                </a:lnTo>
                <a:close/>
              </a:path>
            </a:pathLst>
          </a:custGeom>
          <a:solidFill>
            <a:srgbClr val="F1F1F1"/>
          </a:solidFill>
          <a:ln>
            <a:noFill/>
          </a:ln>
        </p:spPr>
        <p:txBody>
          <a:bodyPr anchorCtr="0" anchor="t" bIns="0" lIns="0" spcFirstLastPara="1" rIns="0" wrap="square" tIns="0">
            <a:noAutofit/>
          </a:bodyPr>
          <a:lstStyle/>
          <a:p>
            <a:pPr indent="0" lvl="0" marL="12700" rtl="0" algn="ctr">
              <a:spcBef>
                <a:spcPts val="0"/>
              </a:spcBef>
              <a:spcAft>
                <a:spcPts val="0"/>
              </a:spcAft>
              <a:buNone/>
            </a:pPr>
            <a:r>
              <a:rPr lang="en" sz="3100">
                <a:solidFill>
                  <a:srgbClr val="84C1EF"/>
                </a:solidFill>
                <a:latin typeface="Roboto Medium"/>
                <a:ea typeface="Roboto Medium"/>
                <a:cs typeface="Roboto Medium"/>
                <a:sym typeface="Roboto Medium"/>
              </a:rPr>
              <a:t>	</a:t>
            </a:r>
            <a:endParaRPr sz="1800"/>
          </a:p>
        </p:txBody>
      </p:sp>
      <p:pic>
        <p:nvPicPr>
          <p:cNvPr id="24" name="Google Shape;24;p6"/>
          <p:cNvPicPr preferRelativeResize="0"/>
          <p:nvPr/>
        </p:nvPicPr>
        <p:blipFill rotWithShape="1">
          <a:blip r:embed="rId2">
            <a:alphaModFix/>
          </a:blip>
          <a:srcRect b="0" l="0" r="0" t="0"/>
          <a:stretch/>
        </p:blipFill>
        <p:spPr>
          <a:xfrm>
            <a:off x="4121000" y="-6675"/>
            <a:ext cx="5023225" cy="51552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25" name="Shape 25"/>
        <p:cNvGrpSpPr/>
        <p:nvPr/>
      </p:nvGrpSpPr>
      <p:grpSpPr>
        <a:xfrm>
          <a:off x="0" y="0"/>
          <a:ext cx="0" cy="0"/>
          <a:chOff x="0" y="0"/>
          <a:chExt cx="0" cy="0"/>
        </a:xfrm>
      </p:grpSpPr>
      <p:pic>
        <p:nvPicPr>
          <p:cNvPr id="26" name="Google Shape;26;p7"/>
          <p:cNvPicPr preferRelativeResize="0"/>
          <p:nvPr/>
        </p:nvPicPr>
        <p:blipFill>
          <a:blip r:embed="rId2">
            <a:alphaModFix/>
          </a:blip>
          <a:stretch>
            <a:fillRect/>
          </a:stretch>
        </p:blipFill>
        <p:spPr>
          <a:xfrm>
            <a:off x="9" y="0"/>
            <a:ext cx="6654382" cy="5143499"/>
          </a:xfrm>
          <a:prstGeom prst="rect">
            <a:avLst/>
          </a:prstGeom>
          <a:noFill/>
          <a:ln>
            <a:noFill/>
          </a:ln>
        </p:spPr>
      </p:pic>
      <p:sp>
        <p:nvSpPr>
          <p:cNvPr id="27" name="Google Shape;27;p7"/>
          <p:cNvSpPr txBox="1"/>
          <p:nvPr>
            <p:ph type="title"/>
          </p:nvPr>
        </p:nvSpPr>
        <p:spPr>
          <a:xfrm>
            <a:off x="1158775" y="440850"/>
            <a:ext cx="72669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200"/>
              <a:buNone/>
              <a:defRPr b="1" sz="22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7"/>
          <p:cNvSpPr txBox="1"/>
          <p:nvPr>
            <p:ph idx="1" type="body"/>
          </p:nvPr>
        </p:nvSpPr>
        <p:spPr>
          <a:xfrm>
            <a:off x="888900" y="923875"/>
            <a:ext cx="3681000" cy="3192000"/>
          </a:xfrm>
          <a:prstGeom prst="rect">
            <a:avLst/>
          </a:prstGeom>
        </p:spPr>
        <p:txBody>
          <a:bodyPr anchorCtr="0" anchor="t" bIns="91425" lIns="91425" spcFirstLastPara="1" rIns="91425" wrap="square" tIns="91425">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29" name="Google Shape;29;p7"/>
          <p:cNvSpPr txBox="1"/>
          <p:nvPr>
            <p:ph idx="12" type="sldNum"/>
          </p:nvPr>
        </p:nvSpPr>
        <p:spPr>
          <a:xfrm>
            <a:off x="8472458" y="4815617"/>
            <a:ext cx="548700" cy="393600"/>
          </a:xfrm>
          <a:prstGeom prst="rect">
            <a:avLst/>
          </a:prstGeom>
        </p:spPr>
        <p:txBody>
          <a:bodyPr anchorCtr="0" anchor="ctr" bIns="91425" lIns="91425" spcFirstLastPara="1" rIns="91425" wrap="square" tIns="91425">
            <a:normAutofit/>
          </a:bodyPr>
          <a:lstStyle>
            <a:lvl1pPr lvl="0" algn="r">
              <a:buNone/>
              <a:defRPr b="1" sz="1000">
                <a:solidFill>
                  <a:srgbClr val="007FEC"/>
                </a:solidFill>
                <a:latin typeface="Roboto"/>
                <a:ea typeface="Roboto"/>
                <a:cs typeface="Roboto"/>
                <a:sym typeface="Roboto"/>
              </a:defRPr>
            </a:lvl1pPr>
            <a:lvl2pPr lvl="1" algn="r">
              <a:buNone/>
              <a:defRPr b="1" sz="1000">
                <a:solidFill>
                  <a:srgbClr val="007FEC"/>
                </a:solidFill>
                <a:latin typeface="Roboto"/>
                <a:ea typeface="Roboto"/>
                <a:cs typeface="Roboto"/>
                <a:sym typeface="Roboto"/>
              </a:defRPr>
            </a:lvl2pPr>
            <a:lvl3pPr lvl="2" algn="r">
              <a:buNone/>
              <a:defRPr b="1" sz="1000">
                <a:solidFill>
                  <a:srgbClr val="007FEC"/>
                </a:solidFill>
                <a:latin typeface="Roboto"/>
                <a:ea typeface="Roboto"/>
                <a:cs typeface="Roboto"/>
                <a:sym typeface="Roboto"/>
              </a:defRPr>
            </a:lvl3pPr>
            <a:lvl4pPr lvl="3" algn="r">
              <a:buNone/>
              <a:defRPr b="1" sz="1000">
                <a:solidFill>
                  <a:srgbClr val="007FEC"/>
                </a:solidFill>
                <a:latin typeface="Roboto"/>
                <a:ea typeface="Roboto"/>
                <a:cs typeface="Roboto"/>
                <a:sym typeface="Roboto"/>
              </a:defRPr>
            </a:lvl4pPr>
            <a:lvl5pPr lvl="4" algn="r">
              <a:buNone/>
              <a:defRPr b="1" sz="1000">
                <a:solidFill>
                  <a:srgbClr val="007FEC"/>
                </a:solidFill>
                <a:latin typeface="Roboto"/>
                <a:ea typeface="Roboto"/>
                <a:cs typeface="Roboto"/>
                <a:sym typeface="Roboto"/>
              </a:defRPr>
            </a:lvl5pPr>
            <a:lvl6pPr lvl="5" algn="r">
              <a:buNone/>
              <a:defRPr b="1" sz="1000">
                <a:solidFill>
                  <a:srgbClr val="007FEC"/>
                </a:solidFill>
                <a:latin typeface="Roboto"/>
                <a:ea typeface="Roboto"/>
                <a:cs typeface="Roboto"/>
                <a:sym typeface="Roboto"/>
              </a:defRPr>
            </a:lvl6pPr>
            <a:lvl7pPr lvl="6" algn="r">
              <a:buNone/>
              <a:defRPr b="1" sz="1000">
                <a:solidFill>
                  <a:srgbClr val="007FEC"/>
                </a:solidFill>
                <a:latin typeface="Roboto"/>
                <a:ea typeface="Roboto"/>
                <a:cs typeface="Roboto"/>
                <a:sym typeface="Roboto"/>
              </a:defRPr>
            </a:lvl7pPr>
            <a:lvl8pPr lvl="7" algn="r">
              <a:buNone/>
              <a:defRPr b="1" sz="1000">
                <a:solidFill>
                  <a:srgbClr val="007FEC"/>
                </a:solidFill>
                <a:latin typeface="Roboto"/>
                <a:ea typeface="Roboto"/>
                <a:cs typeface="Roboto"/>
                <a:sym typeface="Roboto"/>
              </a:defRPr>
            </a:lvl8pPr>
            <a:lvl9pPr lvl="8" algn="r">
              <a:buNone/>
              <a:defRPr b="1" sz="1000">
                <a:solidFill>
                  <a:srgbClr val="007FEC"/>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7"/>
          <p:cNvSpPr txBox="1"/>
          <p:nvPr>
            <p:ph idx="2" type="body"/>
          </p:nvPr>
        </p:nvSpPr>
        <p:spPr>
          <a:xfrm>
            <a:off x="4896725" y="923875"/>
            <a:ext cx="3681000" cy="3192000"/>
          </a:xfrm>
          <a:prstGeom prst="rect">
            <a:avLst/>
          </a:prstGeom>
        </p:spPr>
        <p:txBody>
          <a:bodyPr anchorCtr="0" anchor="t" bIns="91425" lIns="91425" spcFirstLastPara="1" rIns="91425" wrap="square" tIns="91425">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Tree>
  </p:cSld>
  <p:clrMapOvr>
    <a:masterClrMapping/>
  </p:clrMapOvr>
  <p:extLst>
    <p:ext uri="{DCECCB84-F9BA-43D5-87BE-67443E8EF086}">
      <p15:sldGuideLst>
        <p15:guide id="1" orient="horz" pos="504">
          <p15:clr>
            <a:srgbClr val="FA7B17"/>
          </p15:clr>
        </p15:guide>
      </p15:sldGuideLst>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38.jp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hyperlink" Target="https://tinyurl.com/atu23yau" TargetMode="External"/><Relationship Id="rId5" Type="http://schemas.openxmlformats.org/officeDocument/2006/relationships/image" Target="../media/image26.png"/><Relationship Id="rId6"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1.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tinyurl.com/ypssvxsj" TargetMode="External"/><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2.png"/><Relationship Id="rId7"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tinyurl.com/5h4z9a6e" TargetMode="External"/><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21.png"/><Relationship Id="rId7"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tinyurl.com/ye27j7yh" TargetMode="External"/><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22.png"/><Relationship Id="rId7"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3.png"/><Relationship Id="rId5" Type="http://schemas.openxmlformats.org/officeDocument/2006/relationships/hyperlink" Target="https://tinyurl.com/4xkcwf8u" TargetMode="External"/><Relationship Id="rId6" Type="http://schemas.openxmlformats.org/officeDocument/2006/relationships/image" Target="../media/image26.png"/><Relationship Id="rId7" Type="http://schemas.openxmlformats.org/officeDocument/2006/relationships/image" Target="../media/image2.png"/><Relationship Id="rId8"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3.png"/><Relationship Id="rId4" Type="http://schemas.openxmlformats.org/officeDocument/2006/relationships/hyperlink" Target="https://tinyurl.com/5c48kte6" TargetMode="External"/><Relationship Id="rId5" Type="http://schemas.openxmlformats.org/officeDocument/2006/relationships/image" Target="../media/image26.png"/><Relationship Id="rId6" Type="http://schemas.openxmlformats.org/officeDocument/2006/relationships/image" Target="../media/image3.png"/><Relationship Id="rId7" Type="http://schemas.openxmlformats.org/officeDocument/2006/relationships/image" Target="../media/image2.png"/><Relationship Id="rId8"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1.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1.png"/><Relationship Id="rId4" Type="http://schemas.openxmlformats.org/officeDocument/2006/relationships/hyperlink" Target="https://tinyurl.com/mww3ekyt" TargetMode="External"/><Relationship Id="rId9" Type="http://schemas.openxmlformats.org/officeDocument/2006/relationships/image" Target="../media/image30.png"/><Relationship Id="rId5" Type="http://schemas.openxmlformats.org/officeDocument/2006/relationships/image" Target="../media/image26.png"/><Relationship Id="rId6" Type="http://schemas.openxmlformats.org/officeDocument/2006/relationships/hyperlink" Target="https://tinyurl.com/7ffpef4v" TargetMode="External"/><Relationship Id="rId7" Type="http://schemas.openxmlformats.org/officeDocument/2006/relationships/image" Target="../media/image3.png"/><Relationship Id="rId8"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hyperlink" Target="https://tinyurl.com/2n3ad6ea" TargetMode="External"/><Relationship Id="rId9" Type="http://schemas.openxmlformats.org/officeDocument/2006/relationships/image" Target="../media/image2.png"/><Relationship Id="rId5" Type="http://schemas.openxmlformats.org/officeDocument/2006/relationships/image" Target="../media/image26.png"/><Relationship Id="rId6" Type="http://schemas.openxmlformats.org/officeDocument/2006/relationships/hyperlink" Target="https://tinyurl.com/3ccv3myb" TargetMode="External"/><Relationship Id="rId7" Type="http://schemas.openxmlformats.org/officeDocument/2006/relationships/image" Target="../media/image34.png"/><Relationship Id="rId8" Type="http://schemas.openxmlformats.org/officeDocument/2006/relationships/image" Target="../media/image35.png"/></Relationships>
</file>

<file path=ppt/slides/_rels/slide2.xml.rels><?xml version="1.0" encoding="UTF-8" standalone="yes"?><Relationships xmlns="http://schemas.openxmlformats.org/package/2006/relationships"><Relationship Id="rId11" Type="http://schemas.openxmlformats.org/officeDocument/2006/relationships/hyperlink" Target="https://get.ycharts.com/request-a-demo/?utm_source=Monthly_Market_Wrap&amp;utm_medium=Monthly_Market_Wrap_Deck&amp;utm_campaign=Monthly_Market_Wrap&amp;utm_content=Hubspot_CTA" TargetMode="External"/><Relationship Id="rId10" Type="http://schemas.openxmlformats.org/officeDocument/2006/relationships/hyperlink" Target="https://get.ycharts.com/request-a-demo/?utm_source=Monthly_Market_Wrap&amp;utm_medium=Monthly_Market_Wrap_Deck&amp;utm_campaign=Monthly_Market_Wrap&amp;utm_content=Hubspot_CTA" TargetMode="External"/><Relationship Id="rId13" Type="http://schemas.openxmlformats.org/officeDocument/2006/relationships/hyperlink" Target="https://ycharts.com/start_trial?utm_source=Monthly_Market_Wrap&amp;utm_medium=Monthly_Market_Wrap_Deck&amp;utm_campaign=Monthly_Market_Wrap&amp;utm_content=Hubspot_CTA" TargetMode="External"/><Relationship Id="rId12" Type="http://schemas.openxmlformats.org/officeDocument/2006/relationships/image" Target="../media/image8.png"/><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41.png"/><Relationship Id="rId4" Type="http://schemas.openxmlformats.org/officeDocument/2006/relationships/image" Target="../media/image9.png"/><Relationship Id="rId9" Type="http://schemas.openxmlformats.org/officeDocument/2006/relationships/hyperlink" Target="https://ycharts.com/start_trial?utm_source=Monthly_Market_Wrap&amp;utm_medium=Monthly_Market_Wrap_Deck&amp;utm_campaign=Monthly_Market_Wrap&amp;utm_content=Hubspot_CTA" TargetMode="External"/><Relationship Id="rId1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4.png"/><Relationship Id="rId7" Type="http://schemas.openxmlformats.org/officeDocument/2006/relationships/hyperlink" Target="https://go.ycharts.com/hubfs/Monthly_Market_Wrap_Slide_Deck_July_2026.pdf" TargetMode="External"/><Relationship Id="rId8" Type="http://schemas.openxmlformats.org/officeDocument/2006/relationships/hyperlink" Target="https://go.ycharts.com/hubfs/Monthly_Market_Wrap_Slide_Deck_July_2026.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hyperlink" Target="https://ycharts.com/about/disclosure" TargetMode="External"/><Relationship Id="rId5" Type="http://schemas.openxmlformats.org/officeDocument/2006/relationships/hyperlink" Target="https://ycharts.com/about/disclosur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hyperlink" Target="https://tinyurl.com/yck8phwk" TargetMode="External"/><Relationship Id="rId6" Type="http://schemas.openxmlformats.org/officeDocument/2006/relationships/image" Target="../media/image26.png"/><Relationship Id="rId7"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1.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tinyurl.com/457bsx7s" TargetMode="External"/><Relationship Id="rId4" Type="http://schemas.openxmlformats.org/officeDocument/2006/relationships/image" Target="../media/image26.png"/><Relationship Id="rId9" Type="http://schemas.openxmlformats.org/officeDocument/2006/relationships/image" Target="../media/image2.png"/><Relationship Id="rId5" Type="http://schemas.openxmlformats.org/officeDocument/2006/relationships/hyperlink" Target="https://tinyurl.com/33mmpmsv" TargetMode="External"/><Relationship Id="rId6" Type="http://schemas.openxmlformats.org/officeDocument/2006/relationships/image" Target="../media/image17.png"/><Relationship Id="rId7" Type="http://schemas.openxmlformats.org/officeDocument/2006/relationships/image" Target="../media/image3.png"/><Relationship Id="rId8"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tinyurl.com/2s36v39u" TargetMode="External"/><Relationship Id="rId4" Type="http://schemas.openxmlformats.org/officeDocument/2006/relationships/image" Target="../media/image26.png"/><Relationship Id="rId9" Type="http://schemas.openxmlformats.org/officeDocument/2006/relationships/image" Target="../media/image2.png"/><Relationship Id="rId5" Type="http://schemas.openxmlformats.org/officeDocument/2006/relationships/hyperlink" Target="https://tinyurl.com/2k55d3wr" TargetMode="External"/><Relationship Id="rId6" Type="http://schemas.openxmlformats.org/officeDocument/2006/relationships/image" Target="../media/image16.png"/><Relationship Id="rId7" Type="http://schemas.openxmlformats.org/officeDocument/2006/relationships/image" Target="../media/image3.png"/><Relationship Id="rId8"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tinyurl.com/bdehhu7f" TargetMode="External"/><Relationship Id="rId4" Type="http://schemas.openxmlformats.org/officeDocument/2006/relationships/image" Target="../media/image26.png"/><Relationship Id="rId9" Type="http://schemas.openxmlformats.org/officeDocument/2006/relationships/image" Target="../media/image2.png"/><Relationship Id="rId5" Type="http://schemas.openxmlformats.org/officeDocument/2006/relationships/hyperlink" Target="https://tinyurl.com/yyn2knw2" TargetMode="External"/><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hyperlink" Target="https://tinyurl.com/4h2k2dax" TargetMode="External"/><Relationship Id="rId5" Type="http://schemas.openxmlformats.org/officeDocument/2006/relationships/image" Target="../media/image26.png"/><Relationship Id="rId6"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4" name="Shape 34"/>
        <p:cNvGrpSpPr/>
        <p:nvPr/>
      </p:nvGrpSpPr>
      <p:grpSpPr>
        <a:xfrm>
          <a:off x="0" y="0"/>
          <a:ext cx="0" cy="0"/>
          <a:chOff x="0" y="0"/>
          <a:chExt cx="0" cy="0"/>
        </a:xfrm>
      </p:grpSpPr>
      <p:pic>
        <p:nvPicPr>
          <p:cNvPr id="35" name="Google Shape;35;p8"/>
          <p:cNvPicPr preferRelativeResize="0"/>
          <p:nvPr/>
        </p:nvPicPr>
        <p:blipFill rotWithShape="1">
          <a:blip r:embed="rId3">
            <a:alphaModFix/>
          </a:blip>
          <a:srcRect b="0" l="0" r="0" t="0"/>
          <a:stretch/>
        </p:blipFill>
        <p:spPr>
          <a:xfrm>
            <a:off x="0" y="888"/>
            <a:ext cx="9143997" cy="5141723"/>
          </a:xfrm>
          <a:prstGeom prst="rect">
            <a:avLst/>
          </a:prstGeom>
          <a:noFill/>
          <a:ln>
            <a:noFill/>
          </a:ln>
        </p:spPr>
      </p:pic>
      <p:sp>
        <p:nvSpPr>
          <p:cNvPr id="36" name="Google Shape;36;p8"/>
          <p:cNvSpPr txBox="1"/>
          <p:nvPr/>
        </p:nvSpPr>
        <p:spPr>
          <a:xfrm>
            <a:off x="761800" y="1867463"/>
            <a:ext cx="7104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800">
                <a:solidFill>
                  <a:schemeClr val="lt1"/>
                </a:solidFill>
                <a:latin typeface="Archivo"/>
                <a:ea typeface="Archivo"/>
                <a:cs typeface="Archivo"/>
                <a:sym typeface="Archivo"/>
              </a:rPr>
              <a:t>Monthly Market Wrap</a:t>
            </a:r>
            <a:endParaRPr b="1" sz="3400">
              <a:solidFill>
                <a:schemeClr val="lt1"/>
              </a:solidFill>
              <a:latin typeface="Archivo"/>
              <a:ea typeface="Archivo"/>
              <a:cs typeface="Archivo"/>
              <a:sym typeface="Archivo"/>
            </a:endParaRPr>
          </a:p>
        </p:txBody>
      </p:sp>
      <p:sp>
        <p:nvSpPr>
          <p:cNvPr id="37" name="Google Shape;37;p8"/>
          <p:cNvSpPr txBox="1"/>
          <p:nvPr/>
        </p:nvSpPr>
        <p:spPr>
          <a:xfrm>
            <a:off x="761800" y="2675813"/>
            <a:ext cx="52266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900">
                <a:solidFill>
                  <a:schemeClr val="lt1"/>
                </a:solidFill>
                <a:latin typeface="Archivo"/>
                <a:ea typeface="Archivo"/>
                <a:cs typeface="Archivo"/>
                <a:sym typeface="Archivo"/>
              </a:rPr>
              <a:t>July</a:t>
            </a:r>
            <a:r>
              <a:rPr lang="en" sz="3900">
                <a:solidFill>
                  <a:schemeClr val="lt1"/>
                </a:solidFill>
                <a:latin typeface="Archivo"/>
                <a:ea typeface="Archivo"/>
                <a:cs typeface="Archivo"/>
                <a:sym typeface="Archivo"/>
              </a:rPr>
              <a:t> 2026</a:t>
            </a:r>
            <a:endParaRPr sz="3900">
              <a:solidFill>
                <a:schemeClr val="lt1"/>
              </a:solidFill>
              <a:latin typeface="Archivo"/>
              <a:ea typeface="Archivo"/>
              <a:cs typeface="Archivo"/>
              <a:sym typeface="Archivo"/>
            </a:endParaRPr>
          </a:p>
        </p:txBody>
      </p:sp>
      <p:pic>
        <p:nvPicPr>
          <p:cNvPr id="38" name="Google Shape;38;p8"/>
          <p:cNvPicPr preferRelativeResize="0"/>
          <p:nvPr/>
        </p:nvPicPr>
        <p:blipFill>
          <a:blip r:embed="rId4">
            <a:alphaModFix/>
          </a:blip>
          <a:stretch>
            <a:fillRect/>
          </a:stretch>
        </p:blipFill>
        <p:spPr>
          <a:xfrm>
            <a:off x="761800" y="986662"/>
            <a:ext cx="2285672" cy="461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17"/>
          <p:cNvPicPr preferRelativeResize="0"/>
          <p:nvPr/>
        </p:nvPicPr>
        <p:blipFill rotWithShape="1">
          <a:blip r:embed="rId3">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graphicFrame>
        <p:nvGraphicFramePr>
          <p:cNvPr id="136" name="Google Shape;136;p17"/>
          <p:cNvGraphicFramePr/>
          <p:nvPr/>
        </p:nvGraphicFramePr>
        <p:xfrm>
          <a:off x="444475" y="758088"/>
          <a:ext cx="3000000" cy="3000000"/>
        </p:xfrm>
        <a:graphic>
          <a:graphicData uri="http://schemas.openxmlformats.org/drawingml/2006/table">
            <a:tbl>
              <a:tblPr>
                <a:noFill/>
                <a:tableStyleId>{D5BD75F5-73AC-4DA1-B907-63C6E8573C36}</a:tableStyleId>
              </a:tblPr>
              <a:tblGrid>
                <a:gridCol w="845350"/>
                <a:gridCol w="1851725"/>
                <a:gridCol w="840600"/>
                <a:gridCol w="811425"/>
                <a:gridCol w="2249475"/>
                <a:gridCol w="1791575"/>
              </a:tblGrid>
              <a:tr h="592150">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Ticker</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Name</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July Price Returns</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YTD Price Returns</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Industry</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Sector</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SNDK</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Sandisk Corp.</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-46.6%</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411.8%</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Tech Hardware, Storage &amp; Peripherals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GLW</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Corning,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-45.9%</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57.9%</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Clr>
                          <a:schemeClr val="dk1"/>
                        </a:buClr>
                        <a:buSzPts val="1100"/>
                        <a:buFont typeface="Arial"/>
                        <a:buNone/>
                      </a:pPr>
                      <a:r>
                        <a:rPr lang="en" sz="750">
                          <a:solidFill>
                            <a:schemeClr val="dk1"/>
                          </a:solidFill>
                          <a:latin typeface="Archivo"/>
                          <a:ea typeface="Archivo"/>
                          <a:cs typeface="Archivo"/>
                          <a:sym typeface="Archivo"/>
                        </a:rPr>
                        <a:t>Electronic Equipment, Instruments, Components</a:t>
                      </a:r>
                      <a:endParaRPr sz="75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KLAC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KLA Corp.</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-39.4%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50.5%</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Semiconductors &amp; Semi. Equipment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MRVL</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Marvell Technology,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-37.0%</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120.7%</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Semiconductors &amp; Semi. Equipment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INTC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Intel Corp.</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-35.4%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144.4%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Semiconductors &amp; Semi. Equipment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COHR</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Coherent Corp.</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-33.4%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42.4%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Clr>
                          <a:schemeClr val="dk1"/>
                        </a:buClr>
                        <a:buSzPts val="1100"/>
                        <a:buFont typeface="Arial"/>
                        <a:buNone/>
                      </a:pPr>
                      <a:r>
                        <a:rPr lang="en" sz="750">
                          <a:solidFill>
                            <a:schemeClr val="dk1"/>
                          </a:solidFill>
                          <a:latin typeface="Archivo"/>
                          <a:ea typeface="Archivo"/>
                          <a:cs typeface="Archivo"/>
                          <a:sym typeface="Archivo"/>
                        </a:rPr>
                        <a:t>Electronic Equipment, Instruments, Components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GNRC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Generac Holdings,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-32.7%</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44.5%</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Electrical Equipment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Industrials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LRCX</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Lam Research Corp.</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-32.4%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71.2%</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Semiconductors &amp; Semi. Equipment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FLEX</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Flex Ltd.</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-29.8%</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88.3%</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Clr>
                          <a:schemeClr val="dk1"/>
                        </a:buClr>
                        <a:buSzPts val="1100"/>
                        <a:buFont typeface="Arial"/>
                        <a:buNone/>
                      </a:pPr>
                      <a:r>
                        <a:rPr lang="en" sz="750">
                          <a:solidFill>
                            <a:schemeClr val="dk1"/>
                          </a:solidFill>
                          <a:latin typeface="Archivo"/>
                          <a:ea typeface="Archivo"/>
                          <a:cs typeface="Archivo"/>
                          <a:sym typeface="Archivo"/>
                        </a:rPr>
                        <a:t>Electronic Equipment, Instruments, Components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2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AMAT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Applied Materials,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-29.8%</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97.5%</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Semiconductors &amp; Semi. Equipment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r>
            </a:tbl>
          </a:graphicData>
        </a:graphic>
      </p:graphicFrame>
      <p:pic>
        <p:nvPicPr>
          <p:cNvPr id="137" name="Google Shape;137;p17">
            <a:hlinkClick r:id="rId4"/>
          </p:cNvPr>
          <p:cNvPicPr preferRelativeResize="0"/>
          <p:nvPr/>
        </p:nvPicPr>
        <p:blipFill rotWithShape="1">
          <a:blip r:embed="rId5">
            <a:alphaModFix/>
          </a:blip>
          <a:srcRect b="42856" l="0" r="0" t="43280"/>
          <a:stretch/>
        </p:blipFill>
        <p:spPr>
          <a:xfrm>
            <a:off x="3681649" y="4616075"/>
            <a:ext cx="1915801" cy="265599"/>
          </a:xfrm>
          <a:prstGeom prst="rect">
            <a:avLst/>
          </a:prstGeom>
          <a:noFill/>
          <a:ln>
            <a:noFill/>
          </a:ln>
        </p:spPr>
      </p:pic>
      <p:sp>
        <p:nvSpPr>
          <p:cNvPr id="138" name="Google Shape;138;p17"/>
          <p:cNvSpPr txBox="1"/>
          <p:nvPr/>
        </p:nvSpPr>
        <p:spPr>
          <a:xfrm>
            <a:off x="20375" y="216575"/>
            <a:ext cx="5574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 </a:t>
            </a:r>
            <a:r>
              <a:rPr b="1" lang="en" sz="1800">
                <a:solidFill>
                  <a:srgbClr val="1166B0"/>
                </a:solidFill>
                <a:latin typeface="Archivo"/>
                <a:ea typeface="Archivo"/>
                <a:cs typeface="Archivo"/>
                <a:sym typeface="Archivo"/>
              </a:rPr>
              <a:t>Worst-Performing S&amp;P 500 Stocks of the Month</a:t>
            </a:r>
            <a:endParaRPr b="1" sz="1800">
              <a:solidFill>
                <a:srgbClr val="1166B0"/>
              </a:solidFill>
              <a:latin typeface="Archivo"/>
              <a:ea typeface="Archivo"/>
              <a:cs typeface="Archivo"/>
              <a:sym typeface="Archivo"/>
            </a:endParaRPr>
          </a:p>
        </p:txBody>
      </p:sp>
      <p:pic>
        <p:nvPicPr>
          <p:cNvPr id="139" name="Google Shape;139;p17"/>
          <p:cNvPicPr preferRelativeResize="0"/>
          <p:nvPr/>
        </p:nvPicPr>
        <p:blipFill>
          <a:blip r:embed="rId6">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8"/>
          <p:cNvSpPr txBox="1"/>
          <p:nvPr/>
        </p:nvSpPr>
        <p:spPr>
          <a:xfrm>
            <a:off x="444500" y="1772800"/>
            <a:ext cx="4570200" cy="5670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lang="en" sz="1800">
                <a:latin typeface="Archivo"/>
                <a:ea typeface="Archivo"/>
                <a:cs typeface="Archivo"/>
                <a:sym typeface="Archivo"/>
              </a:rPr>
              <a:t>Select charts and data highlighting the major economic events of the past month</a:t>
            </a:r>
            <a:endParaRPr sz="1800">
              <a:latin typeface="Archivo"/>
              <a:ea typeface="Archivo"/>
              <a:cs typeface="Archivo"/>
              <a:sym typeface="Archivo"/>
            </a:endParaRPr>
          </a:p>
        </p:txBody>
      </p:sp>
      <p:sp>
        <p:nvSpPr>
          <p:cNvPr id="145" name="Google Shape;145;p18"/>
          <p:cNvSpPr txBox="1"/>
          <p:nvPr/>
        </p:nvSpPr>
        <p:spPr>
          <a:xfrm>
            <a:off x="444500" y="1212275"/>
            <a:ext cx="3646200" cy="4131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b="1" lang="en" sz="2600">
                <a:solidFill>
                  <a:srgbClr val="1166B0"/>
                </a:solidFill>
                <a:latin typeface="Archivo"/>
                <a:ea typeface="Archivo"/>
                <a:cs typeface="Archivo"/>
                <a:sym typeface="Archivo"/>
              </a:rPr>
              <a:t>Economic</a:t>
            </a:r>
            <a:r>
              <a:rPr b="1" lang="en" sz="2600">
                <a:solidFill>
                  <a:srgbClr val="1166B0"/>
                </a:solidFill>
                <a:latin typeface="Archivo"/>
                <a:ea typeface="Archivo"/>
                <a:cs typeface="Archivo"/>
                <a:sym typeface="Archivo"/>
              </a:rPr>
              <a:t> Data</a:t>
            </a:r>
            <a:endParaRPr b="1" sz="2600">
              <a:solidFill>
                <a:srgbClr val="1166B0"/>
              </a:solidFill>
              <a:latin typeface="Archivo"/>
              <a:ea typeface="Archivo"/>
              <a:cs typeface="Archivo"/>
              <a:sym typeface="Archivo"/>
            </a:endParaRPr>
          </a:p>
        </p:txBody>
      </p:sp>
      <p:pic>
        <p:nvPicPr>
          <p:cNvPr id="146" name="Google Shape;146;p18"/>
          <p:cNvPicPr preferRelativeResize="0"/>
          <p:nvPr/>
        </p:nvPicPr>
        <p:blipFill rotWithShape="1">
          <a:blip r:embed="rId3">
            <a:alphaModFix/>
          </a:blip>
          <a:srcRect b="0" l="0" r="0" t="0"/>
          <a:stretch/>
        </p:blipFill>
        <p:spPr>
          <a:xfrm>
            <a:off x="6330695" y="16737"/>
            <a:ext cx="2867687" cy="5124983"/>
          </a:xfrm>
          <a:prstGeom prst="rect">
            <a:avLst/>
          </a:prstGeom>
          <a:noFill/>
          <a:ln>
            <a:noFill/>
          </a:ln>
          <a:effectLst>
            <a:outerShdw blurRad="342900" rotWithShape="0" algn="bl" dir="7200000" dist="114300">
              <a:srgbClr val="000000">
                <a:alpha val="10000"/>
              </a:srgbClr>
            </a:outerShdw>
          </a:effectLst>
        </p:spPr>
      </p:pic>
      <p:pic>
        <p:nvPicPr>
          <p:cNvPr id="147" name="Google Shape;147;p18"/>
          <p:cNvPicPr preferRelativeResize="0"/>
          <p:nvPr/>
        </p:nvPicPr>
        <p:blipFill>
          <a:blip r:embed="rId4">
            <a:alphaModFix/>
          </a:blip>
          <a:stretch>
            <a:fillRect/>
          </a:stretch>
        </p:blipFill>
        <p:spPr>
          <a:xfrm>
            <a:off x="8056125" y="4873897"/>
            <a:ext cx="1012524" cy="204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9"/>
          <p:cNvSpPr txBox="1"/>
          <p:nvPr/>
        </p:nvSpPr>
        <p:spPr>
          <a:xfrm>
            <a:off x="42650" y="221075"/>
            <a:ext cx="7137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Employment</a:t>
            </a:r>
            <a:endParaRPr b="1" sz="1800">
              <a:solidFill>
                <a:srgbClr val="1166B0"/>
              </a:solidFill>
              <a:latin typeface="Archivo"/>
              <a:ea typeface="Archivo"/>
              <a:cs typeface="Archivo"/>
              <a:sym typeface="Archivo"/>
            </a:endParaRPr>
          </a:p>
        </p:txBody>
      </p:sp>
      <p:pic>
        <p:nvPicPr>
          <p:cNvPr id="153" name="Google Shape;153;p19">
            <a:hlinkClick r:id="rId3"/>
          </p:cNvPr>
          <p:cNvPicPr preferRelativeResize="0"/>
          <p:nvPr/>
        </p:nvPicPr>
        <p:blipFill rotWithShape="1">
          <a:blip r:embed="rId4">
            <a:alphaModFix/>
          </a:blip>
          <a:srcRect b="42856" l="0" r="0" t="43280"/>
          <a:stretch/>
        </p:blipFill>
        <p:spPr>
          <a:xfrm>
            <a:off x="3614100" y="4802875"/>
            <a:ext cx="1915801" cy="265599"/>
          </a:xfrm>
          <a:prstGeom prst="rect">
            <a:avLst/>
          </a:prstGeom>
          <a:noFill/>
          <a:ln>
            <a:noFill/>
          </a:ln>
        </p:spPr>
      </p:pic>
      <p:pic>
        <p:nvPicPr>
          <p:cNvPr id="154" name="Google Shape;154;p19"/>
          <p:cNvPicPr preferRelativeResize="0"/>
          <p:nvPr/>
        </p:nvPicPr>
        <p:blipFill rotWithShape="1">
          <a:blip r:embed="rId5">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155" name="Google Shape;155;p19"/>
          <p:cNvPicPr preferRelativeResize="0"/>
          <p:nvPr/>
        </p:nvPicPr>
        <p:blipFill>
          <a:blip r:embed="rId6">
            <a:alphaModFix/>
          </a:blip>
          <a:stretch>
            <a:fillRect/>
          </a:stretch>
        </p:blipFill>
        <p:spPr>
          <a:xfrm>
            <a:off x="8087600" y="4881675"/>
            <a:ext cx="1012475" cy="204525"/>
          </a:xfrm>
          <a:prstGeom prst="rect">
            <a:avLst/>
          </a:prstGeom>
          <a:noFill/>
          <a:ln>
            <a:noFill/>
          </a:ln>
        </p:spPr>
      </p:pic>
      <p:pic>
        <p:nvPicPr>
          <p:cNvPr id="156" name="Google Shape;156;p19" title="IUSUR_IUSLFPR_chart.png"/>
          <p:cNvPicPr preferRelativeResize="0"/>
          <p:nvPr/>
        </p:nvPicPr>
        <p:blipFill rotWithShape="1">
          <a:blip r:embed="rId7">
            <a:alphaModFix/>
          </a:blip>
          <a:srcRect b="0" l="0" r="0" t="0"/>
          <a:stretch/>
        </p:blipFill>
        <p:spPr>
          <a:xfrm>
            <a:off x="1761950" y="599862"/>
            <a:ext cx="5620090" cy="4114027"/>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0"/>
          <p:cNvSpPr txBox="1"/>
          <p:nvPr/>
        </p:nvSpPr>
        <p:spPr>
          <a:xfrm>
            <a:off x="41575" y="221075"/>
            <a:ext cx="7152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Inflation vs. Fed Funds Rate</a:t>
            </a:r>
            <a:endParaRPr b="1" sz="1800">
              <a:solidFill>
                <a:srgbClr val="1166B0"/>
              </a:solidFill>
              <a:latin typeface="Archivo"/>
              <a:ea typeface="Archivo"/>
              <a:cs typeface="Archivo"/>
              <a:sym typeface="Archivo"/>
            </a:endParaRPr>
          </a:p>
        </p:txBody>
      </p:sp>
      <p:pic>
        <p:nvPicPr>
          <p:cNvPr id="162" name="Google Shape;162;p20">
            <a:hlinkClick r:id="rId3"/>
          </p:cNvPr>
          <p:cNvPicPr preferRelativeResize="0"/>
          <p:nvPr/>
        </p:nvPicPr>
        <p:blipFill rotWithShape="1">
          <a:blip r:embed="rId4">
            <a:alphaModFix/>
          </a:blip>
          <a:srcRect b="42856" l="0" r="0" t="43280"/>
          <a:stretch/>
        </p:blipFill>
        <p:spPr>
          <a:xfrm>
            <a:off x="3614113" y="4802875"/>
            <a:ext cx="1915801" cy="265599"/>
          </a:xfrm>
          <a:prstGeom prst="rect">
            <a:avLst/>
          </a:prstGeom>
          <a:noFill/>
          <a:ln>
            <a:noFill/>
          </a:ln>
        </p:spPr>
      </p:pic>
      <p:pic>
        <p:nvPicPr>
          <p:cNvPr id="163" name="Google Shape;163;p20"/>
          <p:cNvPicPr preferRelativeResize="0"/>
          <p:nvPr/>
        </p:nvPicPr>
        <p:blipFill rotWithShape="1">
          <a:blip r:embed="rId5">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164" name="Google Shape;164;p20" title="IUSIR_IUSCIR_IUSTFFRUL_IUSCPPI_chart.png"/>
          <p:cNvPicPr preferRelativeResize="0"/>
          <p:nvPr/>
        </p:nvPicPr>
        <p:blipFill rotWithShape="1">
          <a:blip r:embed="rId6">
            <a:alphaModFix/>
          </a:blip>
          <a:srcRect b="0" l="0" r="0" t="0"/>
          <a:stretch/>
        </p:blipFill>
        <p:spPr>
          <a:xfrm>
            <a:off x="1907175" y="607288"/>
            <a:ext cx="5329650" cy="4111883"/>
          </a:xfrm>
          <a:prstGeom prst="rect">
            <a:avLst/>
          </a:prstGeom>
          <a:noFill/>
          <a:ln>
            <a:noFill/>
          </a:ln>
          <a:effectLst>
            <a:outerShdw blurRad="200025" rotWithShape="0" algn="bl" dir="5400000" dist="19050">
              <a:srgbClr val="000000">
                <a:alpha val="10000"/>
              </a:srgbClr>
            </a:outerShdw>
          </a:effectLst>
        </p:spPr>
      </p:pic>
      <p:pic>
        <p:nvPicPr>
          <p:cNvPr id="165" name="Google Shape;165;p20"/>
          <p:cNvPicPr preferRelativeResize="0"/>
          <p:nvPr/>
        </p:nvPicPr>
        <p:blipFill>
          <a:blip r:embed="rId7">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1"/>
          <p:cNvSpPr txBox="1"/>
          <p:nvPr/>
        </p:nvSpPr>
        <p:spPr>
          <a:xfrm>
            <a:off x="7075" y="221075"/>
            <a:ext cx="7152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 </a:t>
            </a:r>
            <a:r>
              <a:rPr b="1" lang="en" sz="1800">
                <a:solidFill>
                  <a:srgbClr val="1166B0"/>
                </a:solidFill>
                <a:latin typeface="Archivo"/>
                <a:ea typeface="Archivo"/>
                <a:cs typeface="Archivo"/>
                <a:sym typeface="Archivo"/>
              </a:rPr>
              <a:t>Housing Prices and Mortgage Rates</a:t>
            </a:r>
            <a:endParaRPr b="1" sz="1800">
              <a:solidFill>
                <a:srgbClr val="1166B0"/>
              </a:solidFill>
              <a:latin typeface="Archivo"/>
              <a:ea typeface="Archivo"/>
              <a:cs typeface="Archivo"/>
              <a:sym typeface="Archivo"/>
            </a:endParaRPr>
          </a:p>
        </p:txBody>
      </p:sp>
      <p:pic>
        <p:nvPicPr>
          <p:cNvPr id="171" name="Google Shape;171;p21">
            <a:hlinkClick r:id="rId3"/>
          </p:cNvPr>
          <p:cNvPicPr preferRelativeResize="0"/>
          <p:nvPr/>
        </p:nvPicPr>
        <p:blipFill rotWithShape="1">
          <a:blip r:embed="rId4">
            <a:alphaModFix/>
          </a:blip>
          <a:srcRect b="42856" l="0" r="0" t="43280"/>
          <a:stretch/>
        </p:blipFill>
        <p:spPr>
          <a:xfrm>
            <a:off x="3614100" y="4802825"/>
            <a:ext cx="1915801" cy="265599"/>
          </a:xfrm>
          <a:prstGeom prst="rect">
            <a:avLst/>
          </a:prstGeom>
          <a:noFill/>
          <a:ln>
            <a:noFill/>
          </a:ln>
        </p:spPr>
      </p:pic>
      <p:pic>
        <p:nvPicPr>
          <p:cNvPr id="172" name="Google Shape;172;p21"/>
          <p:cNvPicPr preferRelativeResize="0"/>
          <p:nvPr/>
        </p:nvPicPr>
        <p:blipFill rotWithShape="1">
          <a:blip r:embed="rId5">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173" name="Google Shape;173;p21" title="IUSEHMSP_IUSMSPNHS_IUS15YMR_IUS30YMR_chart.png"/>
          <p:cNvPicPr preferRelativeResize="0"/>
          <p:nvPr/>
        </p:nvPicPr>
        <p:blipFill rotWithShape="1">
          <a:blip r:embed="rId6">
            <a:alphaModFix/>
          </a:blip>
          <a:srcRect b="0" l="0" r="0" t="0"/>
          <a:stretch/>
        </p:blipFill>
        <p:spPr>
          <a:xfrm>
            <a:off x="2008450" y="609900"/>
            <a:ext cx="5127100" cy="4093902"/>
          </a:xfrm>
          <a:prstGeom prst="rect">
            <a:avLst/>
          </a:prstGeom>
          <a:noFill/>
          <a:ln>
            <a:noFill/>
          </a:ln>
          <a:effectLst>
            <a:outerShdw blurRad="200025" rotWithShape="0" algn="bl" dir="5400000" dist="19050">
              <a:srgbClr val="000000">
                <a:alpha val="10000"/>
              </a:srgbClr>
            </a:outerShdw>
          </a:effectLst>
        </p:spPr>
      </p:pic>
      <p:pic>
        <p:nvPicPr>
          <p:cNvPr id="174" name="Google Shape;174;p21"/>
          <p:cNvPicPr preferRelativeResize="0"/>
          <p:nvPr/>
        </p:nvPicPr>
        <p:blipFill>
          <a:blip r:embed="rId7">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178" name="Shape 178"/>
        <p:cNvGrpSpPr/>
        <p:nvPr/>
      </p:nvGrpSpPr>
      <p:grpSpPr>
        <a:xfrm>
          <a:off x="0" y="0"/>
          <a:ext cx="0" cy="0"/>
          <a:chOff x="0" y="0"/>
          <a:chExt cx="0" cy="0"/>
        </a:xfrm>
      </p:grpSpPr>
      <p:sp>
        <p:nvSpPr>
          <p:cNvPr id="179" name="Google Shape;179;p22"/>
          <p:cNvSpPr/>
          <p:nvPr/>
        </p:nvSpPr>
        <p:spPr>
          <a:xfrm>
            <a:off x="0" y="-11787"/>
            <a:ext cx="9144000" cy="5148580"/>
          </a:xfrm>
          <a:custGeom>
            <a:rect b="b" l="l" r="r" t="t"/>
            <a:pathLst>
              <a:path extrusionOk="0" h="5148580" w="9144000">
                <a:moveTo>
                  <a:pt x="9144000" y="0"/>
                </a:moveTo>
                <a:lnTo>
                  <a:pt x="0" y="0"/>
                </a:lnTo>
                <a:lnTo>
                  <a:pt x="0" y="5148072"/>
                </a:lnTo>
                <a:lnTo>
                  <a:pt x="9144000" y="5148072"/>
                </a:lnTo>
                <a:lnTo>
                  <a:pt x="9144000" y="0"/>
                </a:lnTo>
                <a:close/>
              </a:path>
            </a:pathLst>
          </a:custGeom>
          <a:solidFill>
            <a:srgbClr val="F1F1F1"/>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180" name="Google Shape;180;p22"/>
          <p:cNvPicPr preferRelativeResize="0"/>
          <p:nvPr/>
        </p:nvPicPr>
        <p:blipFill rotWithShape="1">
          <a:blip r:embed="rId4">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sp>
        <p:nvSpPr>
          <p:cNvPr id="181" name="Google Shape;181;p22"/>
          <p:cNvSpPr txBox="1"/>
          <p:nvPr>
            <p:ph idx="4294967295" type="title"/>
          </p:nvPr>
        </p:nvSpPr>
        <p:spPr>
          <a:xfrm>
            <a:off x="7075" y="221075"/>
            <a:ext cx="7863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SzPts val="1100"/>
              <a:buNone/>
            </a:pPr>
            <a:r>
              <a:rPr b="1" lang="en" sz="1800">
                <a:solidFill>
                  <a:srgbClr val="1166B0"/>
                </a:solidFill>
                <a:latin typeface="Archivo"/>
                <a:ea typeface="Archivo"/>
                <a:cs typeface="Archivo"/>
                <a:sym typeface="Archivo"/>
              </a:rPr>
              <a:t> Services and Manufacturing Sectors Signal Further Expansion</a:t>
            </a:r>
            <a:endParaRPr b="1" sz="1800">
              <a:solidFill>
                <a:srgbClr val="1166B0"/>
              </a:solidFill>
              <a:latin typeface="Archivo"/>
              <a:ea typeface="Archivo"/>
              <a:cs typeface="Archivo"/>
              <a:sym typeface="Archivo"/>
            </a:endParaRPr>
          </a:p>
        </p:txBody>
      </p:sp>
      <p:pic>
        <p:nvPicPr>
          <p:cNvPr id="182" name="Google Shape;182;p22">
            <a:hlinkClick r:id="rId5"/>
          </p:cNvPr>
          <p:cNvPicPr preferRelativeResize="0"/>
          <p:nvPr/>
        </p:nvPicPr>
        <p:blipFill rotWithShape="1">
          <a:blip r:embed="rId6">
            <a:alphaModFix/>
          </a:blip>
          <a:srcRect b="42856" l="0" r="0" t="43280"/>
          <a:stretch/>
        </p:blipFill>
        <p:spPr>
          <a:xfrm>
            <a:off x="3614100" y="4807125"/>
            <a:ext cx="1915801" cy="265599"/>
          </a:xfrm>
          <a:prstGeom prst="rect">
            <a:avLst/>
          </a:prstGeom>
          <a:noFill/>
          <a:ln>
            <a:noFill/>
          </a:ln>
        </p:spPr>
      </p:pic>
      <p:pic>
        <p:nvPicPr>
          <p:cNvPr id="183" name="Google Shape;183;p22"/>
          <p:cNvPicPr preferRelativeResize="0"/>
          <p:nvPr/>
        </p:nvPicPr>
        <p:blipFill>
          <a:blip r:embed="rId7">
            <a:alphaModFix/>
          </a:blip>
          <a:stretch>
            <a:fillRect/>
          </a:stretch>
        </p:blipFill>
        <p:spPr>
          <a:xfrm>
            <a:off x="8087600" y="4881675"/>
            <a:ext cx="1012475" cy="204525"/>
          </a:xfrm>
          <a:prstGeom prst="rect">
            <a:avLst/>
          </a:prstGeom>
          <a:noFill/>
          <a:ln>
            <a:noFill/>
          </a:ln>
        </p:spPr>
      </p:pic>
      <p:pic>
        <p:nvPicPr>
          <p:cNvPr id="184" name="Google Shape;184;p22" title="IISMNMI_IUSPMI_chart.png"/>
          <p:cNvPicPr preferRelativeResize="0"/>
          <p:nvPr/>
        </p:nvPicPr>
        <p:blipFill rotWithShape="1">
          <a:blip r:embed="rId8">
            <a:alphaModFix/>
          </a:blip>
          <a:srcRect b="0" l="0" r="0" t="0"/>
          <a:stretch/>
        </p:blipFill>
        <p:spPr>
          <a:xfrm>
            <a:off x="1589640" y="628037"/>
            <a:ext cx="5964710" cy="4061927"/>
          </a:xfrm>
          <a:prstGeom prst="rect">
            <a:avLst/>
          </a:prstGeom>
          <a:noFill/>
          <a:ln>
            <a:noFill/>
          </a:ln>
          <a:effectLst>
            <a:outerShdw blurRad="200025" rotWithShape="0" algn="bl" dir="5400000" dist="19050">
              <a:srgbClr val="000000">
                <a:alpha val="1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8" name="Shape 188"/>
        <p:cNvGrpSpPr/>
        <p:nvPr/>
      </p:nvGrpSpPr>
      <p:grpSpPr>
        <a:xfrm>
          <a:off x="0" y="0"/>
          <a:ext cx="0" cy="0"/>
          <a:chOff x="0" y="0"/>
          <a:chExt cx="0" cy="0"/>
        </a:xfrm>
      </p:grpSpPr>
      <p:sp>
        <p:nvSpPr>
          <p:cNvPr id="189" name="Google Shape;189;p23"/>
          <p:cNvSpPr txBox="1"/>
          <p:nvPr/>
        </p:nvSpPr>
        <p:spPr>
          <a:xfrm>
            <a:off x="7075" y="221075"/>
            <a:ext cx="7152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Oil Prices Spike, Continuing Whipsaw Trend</a:t>
            </a:r>
            <a:endParaRPr b="1" sz="1800">
              <a:solidFill>
                <a:srgbClr val="1166B0"/>
              </a:solidFill>
              <a:latin typeface="Archivo"/>
              <a:ea typeface="Archivo"/>
              <a:cs typeface="Archivo"/>
              <a:sym typeface="Archivo"/>
            </a:endParaRPr>
          </a:p>
        </p:txBody>
      </p:sp>
      <p:pic>
        <p:nvPicPr>
          <p:cNvPr id="190" name="Google Shape;190;p23">
            <a:hlinkClick r:id="rId4"/>
          </p:cNvPr>
          <p:cNvPicPr preferRelativeResize="0"/>
          <p:nvPr/>
        </p:nvPicPr>
        <p:blipFill rotWithShape="1">
          <a:blip r:embed="rId5">
            <a:alphaModFix/>
          </a:blip>
          <a:srcRect b="42856" l="0" r="0" t="43280"/>
          <a:stretch/>
        </p:blipFill>
        <p:spPr>
          <a:xfrm>
            <a:off x="3614100" y="4807125"/>
            <a:ext cx="1915801" cy="265599"/>
          </a:xfrm>
          <a:prstGeom prst="rect">
            <a:avLst/>
          </a:prstGeom>
          <a:noFill/>
          <a:ln>
            <a:noFill/>
          </a:ln>
        </p:spPr>
      </p:pic>
      <p:pic>
        <p:nvPicPr>
          <p:cNvPr id="191" name="Google Shape;191;p23"/>
          <p:cNvPicPr preferRelativeResize="0"/>
          <p:nvPr/>
        </p:nvPicPr>
        <p:blipFill rotWithShape="1">
          <a:blip r:embed="rId6">
            <a:alphaModFix/>
          </a:blip>
          <a:srcRect b="0" l="0" r="0" t="0"/>
          <a:stretch/>
        </p:blipFill>
        <p:spPr>
          <a:xfrm>
            <a:off x="6276320" y="9262"/>
            <a:ext cx="2867687" cy="5124983"/>
          </a:xfrm>
          <a:prstGeom prst="rect">
            <a:avLst/>
          </a:prstGeom>
          <a:noFill/>
          <a:ln>
            <a:noFill/>
          </a:ln>
          <a:effectLst>
            <a:outerShdw blurRad="342900" rotWithShape="0" algn="bl" dir="7200000" dist="114300">
              <a:srgbClr val="000000">
                <a:alpha val="10000"/>
              </a:srgbClr>
            </a:outerShdw>
          </a:effectLst>
        </p:spPr>
      </p:pic>
      <p:pic>
        <p:nvPicPr>
          <p:cNvPr id="192" name="Google Shape;192;p23"/>
          <p:cNvPicPr preferRelativeResize="0"/>
          <p:nvPr/>
        </p:nvPicPr>
        <p:blipFill>
          <a:blip r:embed="rId7">
            <a:alphaModFix/>
          </a:blip>
          <a:stretch>
            <a:fillRect/>
          </a:stretch>
        </p:blipFill>
        <p:spPr>
          <a:xfrm>
            <a:off x="8087600" y="4881675"/>
            <a:ext cx="1012475" cy="204525"/>
          </a:xfrm>
          <a:prstGeom prst="rect">
            <a:avLst/>
          </a:prstGeom>
          <a:noFill/>
          <a:ln>
            <a:noFill/>
          </a:ln>
        </p:spPr>
      </p:pic>
      <p:pic>
        <p:nvPicPr>
          <p:cNvPr id="193" name="Google Shape;193;p23" title="Wrap Deck 5.png"/>
          <p:cNvPicPr preferRelativeResize="0"/>
          <p:nvPr/>
        </p:nvPicPr>
        <p:blipFill>
          <a:blip r:embed="rId8">
            <a:alphaModFix/>
          </a:blip>
          <a:stretch>
            <a:fillRect/>
          </a:stretch>
        </p:blipFill>
        <p:spPr>
          <a:xfrm>
            <a:off x="1918096" y="663275"/>
            <a:ext cx="5307815" cy="399145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24"/>
          <p:cNvSpPr txBox="1"/>
          <p:nvPr/>
        </p:nvSpPr>
        <p:spPr>
          <a:xfrm>
            <a:off x="444500" y="1774850"/>
            <a:ext cx="4570200" cy="5670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SzPts val="1100"/>
              <a:buNone/>
            </a:pPr>
            <a:r>
              <a:rPr lang="en" sz="1800">
                <a:latin typeface="Archivo"/>
                <a:ea typeface="Archivo"/>
                <a:cs typeface="Archivo"/>
                <a:sym typeface="Archivo"/>
              </a:rPr>
              <a:t>Featuring the US Treasury Yield Curve, plus performance of select bond ETFs</a:t>
            </a:r>
            <a:endParaRPr sz="1800">
              <a:latin typeface="Archivo"/>
              <a:ea typeface="Archivo"/>
              <a:cs typeface="Archivo"/>
              <a:sym typeface="Archivo"/>
            </a:endParaRPr>
          </a:p>
        </p:txBody>
      </p:sp>
      <p:sp>
        <p:nvSpPr>
          <p:cNvPr id="199" name="Google Shape;199;p24"/>
          <p:cNvSpPr txBox="1"/>
          <p:nvPr/>
        </p:nvSpPr>
        <p:spPr>
          <a:xfrm>
            <a:off x="422950" y="1212275"/>
            <a:ext cx="5561700" cy="413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None/>
            </a:pPr>
            <a:r>
              <a:rPr b="1" lang="en" sz="2600">
                <a:solidFill>
                  <a:srgbClr val="1166B0"/>
                </a:solidFill>
                <a:latin typeface="Archivo"/>
                <a:ea typeface="Archivo"/>
                <a:cs typeface="Archivo"/>
                <a:sym typeface="Archivo"/>
              </a:rPr>
              <a:t>Fixed Income</a:t>
            </a:r>
            <a:endParaRPr b="1" sz="2600">
              <a:solidFill>
                <a:srgbClr val="1166B0"/>
              </a:solidFill>
              <a:latin typeface="Archivo"/>
              <a:ea typeface="Archivo"/>
              <a:cs typeface="Archivo"/>
              <a:sym typeface="Archivo"/>
            </a:endParaRPr>
          </a:p>
        </p:txBody>
      </p:sp>
      <p:pic>
        <p:nvPicPr>
          <p:cNvPr id="200" name="Google Shape;200;p24"/>
          <p:cNvPicPr preferRelativeResize="0"/>
          <p:nvPr/>
        </p:nvPicPr>
        <p:blipFill rotWithShape="1">
          <a:blip r:embed="rId3">
            <a:alphaModFix/>
          </a:blip>
          <a:srcRect b="0" l="0" r="0" t="0"/>
          <a:stretch/>
        </p:blipFill>
        <p:spPr>
          <a:xfrm>
            <a:off x="6330695" y="16737"/>
            <a:ext cx="2867687" cy="5124983"/>
          </a:xfrm>
          <a:prstGeom prst="rect">
            <a:avLst/>
          </a:prstGeom>
          <a:noFill/>
          <a:ln>
            <a:noFill/>
          </a:ln>
          <a:effectLst>
            <a:outerShdw blurRad="342900" rotWithShape="0" algn="bl" dir="7200000" dist="114300">
              <a:srgbClr val="000000">
                <a:alpha val="10000"/>
              </a:srgbClr>
            </a:outerShdw>
          </a:effectLst>
        </p:spPr>
      </p:pic>
      <p:pic>
        <p:nvPicPr>
          <p:cNvPr id="201" name="Google Shape;201;p24"/>
          <p:cNvPicPr preferRelativeResize="0"/>
          <p:nvPr/>
        </p:nvPicPr>
        <p:blipFill>
          <a:blip r:embed="rId4">
            <a:alphaModFix/>
          </a:blip>
          <a:stretch>
            <a:fillRect/>
          </a:stretch>
        </p:blipFill>
        <p:spPr>
          <a:xfrm>
            <a:off x="8056125" y="4873897"/>
            <a:ext cx="1012524" cy="204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5" name="Shape 205"/>
        <p:cNvGrpSpPr/>
        <p:nvPr/>
      </p:nvGrpSpPr>
      <p:grpSpPr>
        <a:xfrm>
          <a:off x="0" y="0"/>
          <a:ext cx="0" cy="0"/>
          <a:chOff x="0" y="0"/>
          <a:chExt cx="0" cy="0"/>
        </a:xfrm>
      </p:grpSpPr>
      <p:pic>
        <p:nvPicPr>
          <p:cNvPr id="206" name="Google Shape;206;p25">
            <a:hlinkClick r:id="rId4"/>
          </p:cNvPr>
          <p:cNvPicPr preferRelativeResize="0"/>
          <p:nvPr/>
        </p:nvPicPr>
        <p:blipFill rotWithShape="1">
          <a:blip r:embed="rId5">
            <a:alphaModFix/>
          </a:blip>
          <a:srcRect b="42856" l="0" r="0" t="43280"/>
          <a:stretch/>
        </p:blipFill>
        <p:spPr>
          <a:xfrm>
            <a:off x="5369000" y="4652699"/>
            <a:ext cx="1915801" cy="265599"/>
          </a:xfrm>
          <a:prstGeom prst="rect">
            <a:avLst/>
          </a:prstGeom>
          <a:noFill/>
          <a:ln>
            <a:noFill/>
          </a:ln>
        </p:spPr>
      </p:pic>
      <p:sp>
        <p:nvSpPr>
          <p:cNvPr id="207" name="Google Shape;207;p25"/>
          <p:cNvSpPr txBox="1"/>
          <p:nvPr/>
        </p:nvSpPr>
        <p:spPr>
          <a:xfrm>
            <a:off x="417050" y="221075"/>
            <a:ext cx="6742800" cy="2898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b="1" lang="en" sz="1800">
                <a:solidFill>
                  <a:srgbClr val="1166B0"/>
                </a:solidFill>
                <a:latin typeface="Archivo"/>
                <a:ea typeface="Archivo"/>
                <a:cs typeface="Archivo"/>
                <a:sym typeface="Archivo"/>
              </a:rPr>
              <a:t>US Treasury Yield </a:t>
            </a:r>
            <a:r>
              <a:rPr b="1" lang="en" sz="1800">
                <a:solidFill>
                  <a:srgbClr val="1166B0"/>
                </a:solidFill>
                <a:latin typeface="Archivo"/>
                <a:ea typeface="Archivo"/>
                <a:cs typeface="Archivo"/>
                <a:sym typeface="Archivo"/>
              </a:rPr>
              <a:t>Curve</a:t>
            </a:r>
            <a:endParaRPr b="1">
              <a:solidFill>
                <a:srgbClr val="1166B0"/>
              </a:solidFill>
              <a:latin typeface="Archivo"/>
              <a:ea typeface="Archivo"/>
              <a:cs typeface="Archivo"/>
              <a:sym typeface="Archivo"/>
            </a:endParaRPr>
          </a:p>
        </p:txBody>
      </p:sp>
      <p:graphicFrame>
        <p:nvGraphicFramePr>
          <p:cNvPr id="208" name="Google Shape;208;p25"/>
          <p:cNvGraphicFramePr/>
          <p:nvPr/>
        </p:nvGraphicFramePr>
        <p:xfrm>
          <a:off x="417038" y="600313"/>
          <a:ext cx="3000000" cy="3000000"/>
        </p:xfrm>
        <a:graphic>
          <a:graphicData uri="http://schemas.openxmlformats.org/drawingml/2006/table">
            <a:tbl>
              <a:tblPr>
                <a:noFill/>
                <a:tableStyleId>{A5D30DCA-265E-4DC7-B360-99226BCD066A}</a:tableStyleId>
              </a:tblPr>
              <a:tblGrid>
                <a:gridCol w="1018700"/>
                <a:gridCol w="985750"/>
                <a:gridCol w="1018700"/>
              </a:tblGrid>
              <a:tr h="429250">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Duration</a:t>
                      </a:r>
                      <a:endParaRPr sz="1200">
                        <a:solidFill>
                          <a:srgbClr val="FFFFFF"/>
                        </a:solidFill>
                        <a:latin typeface="Archivo"/>
                        <a:ea typeface="Archivo"/>
                        <a:cs typeface="Archivo"/>
                        <a:sym typeface="Archivo"/>
                      </a:endParaRPr>
                    </a:p>
                  </a:txBody>
                  <a:tcPr marT="91425" marB="91425" marR="91425" marL="91425" anchor="ctr">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Rate</a:t>
                      </a:r>
                      <a:endParaRPr sz="1200">
                        <a:solidFill>
                          <a:srgbClr val="FFFFFF"/>
                        </a:solidFill>
                        <a:latin typeface="Archivo"/>
                        <a:ea typeface="Archivo"/>
                        <a:cs typeface="Archivo"/>
                        <a:sym typeface="Archivo"/>
                      </a:endParaRPr>
                    </a:p>
                  </a:txBody>
                  <a:tcPr marT="91425" marB="91425" marR="91425" marL="91425" anchor="ctr">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c>
                  <a:txBody>
                    <a:bodyPr/>
                    <a:lstStyle/>
                    <a:p>
                      <a:pPr indent="0" lvl="0" marL="0" rtl="0" algn="ctr">
                        <a:spcBef>
                          <a:spcPts val="0"/>
                        </a:spcBef>
                        <a:spcAft>
                          <a:spcPts val="0"/>
                        </a:spcAft>
                        <a:buNone/>
                      </a:pPr>
                      <a:r>
                        <a:rPr b="1" lang="en" sz="1200">
                          <a:solidFill>
                            <a:srgbClr val="FFFFFF"/>
                          </a:solidFill>
                          <a:latin typeface="Archivo"/>
                          <a:ea typeface="Archivo"/>
                          <a:cs typeface="Archivo"/>
                          <a:sym typeface="Archivo"/>
                        </a:rPr>
                        <a:t>MoM Δ</a:t>
                      </a:r>
                      <a:endParaRPr sz="1200">
                        <a:solidFill>
                          <a:srgbClr val="FFFFFF"/>
                        </a:solidFill>
                        <a:latin typeface="Archivo"/>
                        <a:ea typeface="Archivo"/>
                        <a:cs typeface="Archivo"/>
                        <a:sym typeface="Archivo"/>
                      </a:endParaRPr>
                    </a:p>
                  </a:txBody>
                  <a:tcPr marT="91425" marB="91425" marR="91425" marL="91425" anchor="ctr">
                    <a:lnL cap="flat" cmpd="sng" w="9525">
                      <a:solidFill>
                        <a:srgbClr val="0082E8"/>
                      </a:solidFill>
                      <a:prstDash val="solid"/>
                      <a:round/>
                      <a:headEnd len="sm" w="sm" type="none"/>
                      <a:tailEnd len="sm" w="sm" type="none"/>
                    </a:lnL>
                    <a:lnR cap="flat" cmpd="sng" w="9525">
                      <a:solidFill>
                        <a:srgbClr val="0082E8"/>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0082E8"/>
                      </a:solidFill>
                      <a:prstDash val="solid"/>
                      <a:round/>
                      <a:headEnd len="sm" w="sm" type="none"/>
                      <a:tailEnd len="sm" w="sm" type="none"/>
                    </a:lnB>
                    <a:solidFill>
                      <a:srgbClr val="0082E8"/>
                    </a:solidFill>
                  </a:tcPr>
                </a:tc>
              </a:tr>
              <a:tr h="350750">
                <a:tc>
                  <a:txBody>
                    <a:bodyPr/>
                    <a:lstStyle/>
                    <a:p>
                      <a:pPr indent="0" lvl="0" marL="0" rtl="0" algn="ctr">
                        <a:spcBef>
                          <a:spcPts val="0"/>
                        </a:spcBef>
                        <a:spcAft>
                          <a:spcPts val="0"/>
                        </a:spcAft>
                        <a:buNone/>
                      </a:pPr>
                      <a:r>
                        <a:rPr lang="en" sz="1000">
                          <a:latin typeface="Archivo"/>
                          <a:ea typeface="Archivo"/>
                          <a:cs typeface="Archivo"/>
                          <a:sym typeface="Archivo"/>
                        </a:rPr>
                        <a:t>1-Month</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3.78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a:t>
                      </a:r>
                      <a:r>
                        <a:rPr lang="en" sz="1000">
                          <a:solidFill>
                            <a:schemeClr val="dk1"/>
                          </a:solidFill>
                          <a:latin typeface="Archivo"/>
                          <a:ea typeface="Archivo"/>
                          <a:cs typeface="Archivo"/>
                          <a:sym typeface="Archivo"/>
                        </a:rPr>
                        <a:t> 8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0082E8"/>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0750">
                <a:tc>
                  <a:txBody>
                    <a:bodyPr/>
                    <a:lstStyle/>
                    <a:p>
                      <a:pPr indent="0" lvl="0" marL="0" rtl="0" algn="ctr">
                        <a:spcBef>
                          <a:spcPts val="0"/>
                        </a:spcBef>
                        <a:spcAft>
                          <a:spcPts val="0"/>
                        </a:spcAft>
                        <a:buNone/>
                      </a:pPr>
                      <a:r>
                        <a:rPr lang="en" sz="1000">
                          <a:latin typeface="Archivo"/>
                          <a:ea typeface="Archivo"/>
                          <a:cs typeface="Archivo"/>
                          <a:sym typeface="Archivo"/>
                        </a:rPr>
                        <a:t>3-Month</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3</a:t>
                      </a:r>
                      <a:r>
                        <a:rPr lang="en" sz="1000">
                          <a:latin typeface="Archivo"/>
                          <a:ea typeface="Archivo"/>
                          <a:cs typeface="Archivo"/>
                          <a:sym typeface="Archivo"/>
                        </a:rPr>
                        <a:t>.83%</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4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50750">
                <a:tc>
                  <a:txBody>
                    <a:bodyPr/>
                    <a:lstStyle/>
                    <a:p>
                      <a:pPr indent="0" lvl="0" marL="0" rtl="0" algn="ctr">
                        <a:spcBef>
                          <a:spcPts val="0"/>
                        </a:spcBef>
                        <a:spcAft>
                          <a:spcPts val="0"/>
                        </a:spcAft>
                        <a:buNone/>
                      </a:pPr>
                      <a:r>
                        <a:rPr lang="en" sz="1000">
                          <a:latin typeface="Archivo"/>
                          <a:ea typeface="Archivo"/>
                          <a:cs typeface="Archivo"/>
                          <a:sym typeface="Archivo"/>
                        </a:rPr>
                        <a:t>6-Month</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3.98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FF0000"/>
                          </a:solidFill>
                          <a:latin typeface="Archivo"/>
                          <a:ea typeface="Archivo"/>
                          <a:cs typeface="Archivo"/>
                          <a:sym typeface="Archivo"/>
                        </a:rPr>
                        <a:t>▼ </a:t>
                      </a:r>
                      <a:r>
                        <a:rPr lang="en" sz="1000">
                          <a:solidFill>
                            <a:schemeClr val="dk1"/>
                          </a:solidFill>
                          <a:latin typeface="Archivo"/>
                          <a:ea typeface="Archivo"/>
                          <a:cs typeface="Archivo"/>
                          <a:sym typeface="Archivo"/>
                        </a:rPr>
                        <a:t>3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0750">
                <a:tc>
                  <a:txBody>
                    <a:bodyPr/>
                    <a:lstStyle/>
                    <a:p>
                      <a:pPr indent="0" lvl="0" marL="0" rtl="0" algn="ctr">
                        <a:spcBef>
                          <a:spcPts val="0"/>
                        </a:spcBef>
                        <a:spcAft>
                          <a:spcPts val="0"/>
                        </a:spcAft>
                        <a:buNone/>
                      </a:pPr>
                      <a:r>
                        <a:rPr lang="en" sz="1000">
                          <a:latin typeface="Archivo"/>
                          <a:ea typeface="Archivo"/>
                          <a:cs typeface="Archivo"/>
                          <a:sym typeface="Archivo"/>
                        </a:rPr>
                        <a:t>1-Year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4.08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 </a:t>
                      </a:r>
                      <a:r>
                        <a:rPr lang="en" sz="1000">
                          <a:solidFill>
                            <a:schemeClr val="dk1"/>
                          </a:solidFill>
                          <a:latin typeface="Archivo"/>
                          <a:ea typeface="Archivo"/>
                          <a:cs typeface="Archivo"/>
                          <a:sym typeface="Archivo"/>
                        </a:rPr>
                        <a:t>10 bps </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50750">
                <a:tc>
                  <a:txBody>
                    <a:bodyPr/>
                    <a:lstStyle/>
                    <a:p>
                      <a:pPr indent="0" lvl="0" marL="0" rtl="0" algn="ctr">
                        <a:spcBef>
                          <a:spcPts val="0"/>
                        </a:spcBef>
                        <a:spcAft>
                          <a:spcPts val="0"/>
                        </a:spcAft>
                        <a:buNone/>
                      </a:pPr>
                      <a:r>
                        <a:rPr lang="en" sz="1000">
                          <a:solidFill>
                            <a:srgbClr val="000000"/>
                          </a:solidFill>
                          <a:latin typeface="Archivo"/>
                          <a:ea typeface="Archivo"/>
                          <a:cs typeface="Archivo"/>
                          <a:sym typeface="Archivo"/>
                        </a:rPr>
                        <a:t>2-Year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4.28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 </a:t>
                      </a:r>
                      <a:r>
                        <a:rPr lang="en" sz="1000">
                          <a:solidFill>
                            <a:schemeClr val="dk1"/>
                          </a:solidFill>
                          <a:latin typeface="Archivo"/>
                          <a:ea typeface="Archivo"/>
                          <a:cs typeface="Archivo"/>
                          <a:sym typeface="Archivo"/>
                        </a:rPr>
                        <a:t>14 bps</a:t>
                      </a:r>
                      <a:endParaRPr sz="1000">
                        <a:solidFill>
                          <a:schemeClr val="dk1"/>
                        </a:solidFill>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07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3-Year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4.34</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a:t>
                      </a:r>
                      <a:r>
                        <a:rPr lang="en" sz="1000">
                          <a:solidFill>
                            <a:schemeClr val="dk1"/>
                          </a:solidFill>
                          <a:latin typeface="Archivo"/>
                          <a:ea typeface="Archivo"/>
                          <a:cs typeface="Archivo"/>
                          <a:sym typeface="Archivo"/>
                        </a:rPr>
                        <a:t> 19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507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5-Year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4.45</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a:t>
                      </a:r>
                      <a:r>
                        <a:rPr lang="en" sz="1000">
                          <a:solidFill>
                            <a:schemeClr val="dk1"/>
                          </a:solidFill>
                          <a:latin typeface="Archivo"/>
                          <a:ea typeface="Archivo"/>
                          <a:cs typeface="Archivo"/>
                          <a:sym typeface="Archivo"/>
                        </a:rPr>
                        <a:t> 26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07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10-Year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4.75</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a:t>
                      </a:r>
                      <a:r>
                        <a:rPr lang="en" sz="1000">
                          <a:solidFill>
                            <a:schemeClr val="dk1"/>
                          </a:solidFill>
                          <a:latin typeface="Archivo"/>
                          <a:ea typeface="Archivo"/>
                          <a:cs typeface="Archivo"/>
                          <a:sym typeface="Archivo"/>
                        </a:rPr>
                        <a:t> 31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EEF4FA"/>
                    </a:solidFill>
                  </a:tcPr>
                </a:tc>
              </a:tr>
              <a:tr h="3507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20-Year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000">
                          <a:latin typeface="Archivo"/>
                          <a:ea typeface="Archivo"/>
                          <a:cs typeface="Archivo"/>
                          <a:sym typeface="Archivo"/>
                        </a:rPr>
                        <a:t>5.28</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a:t>
                      </a:r>
                      <a:r>
                        <a:rPr lang="en" sz="1000">
                          <a:solidFill>
                            <a:schemeClr val="dk1"/>
                          </a:solidFill>
                          <a:latin typeface="Archivo"/>
                          <a:ea typeface="Archivo"/>
                          <a:cs typeface="Archivo"/>
                          <a:sym typeface="Archivo"/>
                        </a:rPr>
                        <a:t> 35 bps</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alpha val="0"/>
                        </a:srgbClr>
                      </a:solidFill>
                      <a:prstDash val="solid"/>
                      <a:round/>
                      <a:headEnd len="sm" w="sm" type="none"/>
                      <a:tailEnd len="sm" w="sm" type="none"/>
                    </a:lnB>
                    <a:solidFill>
                      <a:srgbClr val="FFFFFF"/>
                    </a:solidFill>
                  </a:tcPr>
                </a:tc>
              </a:tr>
              <a:tr h="350750">
                <a:tc>
                  <a:txBody>
                    <a:bodyPr/>
                    <a:lstStyle/>
                    <a:p>
                      <a:pPr indent="0" lvl="0" marL="0" rtl="0" algn="ctr">
                        <a:spcBef>
                          <a:spcPts val="0"/>
                        </a:spcBef>
                        <a:spcAft>
                          <a:spcPts val="0"/>
                        </a:spcAft>
                        <a:buClr>
                          <a:srgbClr val="000000"/>
                        </a:buClr>
                        <a:buSzPts val="1100"/>
                        <a:buFont typeface="Arial"/>
                        <a:buNone/>
                      </a:pPr>
                      <a:r>
                        <a:rPr lang="en" sz="1000">
                          <a:solidFill>
                            <a:srgbClr val="000000"/>
                          </a:solidFill>
                          <a:latin typeface="Archivo"/>
                          <a:ea typeface="Archivo"/>
                          <a:cs typeface="Archivo"/>
                          <a:sym typeface="Archivo"/>
                        </a:rPr>
                        <a:t>30-Year</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None/>
                      </a:pPr>
                      <a:r>
                        <a:rPr lang="en" sz="1000">
                          <a:latin typeface="Archivo"/>
                          <a:ea typeface="Archivo"/>
                          <a:cs typeface="Archivo"/>
                          <a:sym typeface="Archivo"/>
                        </a:rPr>
                        <a:t>5.27</a:t>
                      </a:r>
                      <a:r>
                        <a:rPr lang="en" sz="1000">
                          <a:latin typeface="Archivo"/>
                          <a:ea typeface="Archivo"/>
                          <a:cs typeface="Archivo"/>
                          <a:sym typeface="Archivo"/>
                        </a:rPr>
                        <a:t>%</a:t>
                      </a:r>
                      <a:endParaRPr sz="1000">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solidFill>
                      <a:prstDash val="solid"/>
                      <a:round/>
                      <a:headEnd len="sm" w="sm" type="none"/>
                      <a:tailEnd len="sm" w="sm" type="none"/>
                    </a:lnB>
                    <a:solidFill>
                      <a:srgbClr val="EEF4FA"/>
                    </a:solidFill>
                  </a:tcPr>
                </a:tc>
                <a:tc>
                  <a:txBody>
                    <a:bodyPr/>
                    <a:lstStyle/>
                    <a:p>
                      <a:pPr indent="0" lvl="0" marL="0" rtl="0" algn="ctr">
                        <a:spcBef>
                          <a:spcPts val="0"/>
                        </a:spcBef>
                        <a:spcAft>
                          <a:spcPts val="0"/>
                        </a:spcAft>
                        <a:buClr>
                          <a:schemeClr val="dk1"/>
                        </a:buClr>
                        <a:buSzPts val="1100"/>
                        <a:buFont typeface="Arial"/>
                        <a:buNone/>
                      </a:pPr>
                      <a:r>
                        <a:rPr lang="en" sz="1000">
                          <a:solidFill>
                            <a:srgbClr val="19CF19"/>
                          </a:solidFill>
                          <a:latin typeface="Archivo"/>
                          <a:ea typeface="Archivo"/>
                          <a:cs typeface="Archivo"/>
                          <a:sym typeface="Archivo"/>
                        </a:rPr>
                        <a:t>▲</a:t>
                      </a:r>
                      <a:r>
                        <a:rPr lang="en" sz="1000">
                          <a:solidFill>
                            <a:schemeClr val="dk1"/>
                          </a:solidFill>
                          <a:latin typeface="Archivo"/>
                          <a:ea typeface="Archivo"/>
                          <a:cs typeface="Archivo"/>
                          <a:sym typeface="Archivo"/>
                        </a:rPr>
                        <a:t> 36 bps</a:t>
                      </a:r>
                      <a:endParaRPr sz="1000">
                        <a:solidFill>
                          <a:schemeClr val="dk1"/>
                        </a:solidFill>
                        <a:latin typeface="Archivo"/>
                        <a:ea typeface="Archivo"/>
                        <a:cs typeface="Archivo"/>
                        <a:sym typeface="Archiv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alpha val="0"/>
                        </a:srgbClr>
                      </a:solidFill>
                      <a:prstDash val="solid"/>
                      <a:round/>
                      <a:headEnd len="sm" w="sm" type="none"/>
                      <a:tailEnd len="sm" w="sm" type="none"/>
                    </a:lnT>
                    <a:lnB cap="flat" cmpd="sng" w="9525">
                      <a:solidFill>
                        <a:srgbClr val="CCCCCC"/>
                      </a:solidFill>
                      <a:prstDash val="solid"/>
                      <a:round/>
                      <a:headEnd len="sm" w="sm" type="none"/>
                      <a:tailEnd len="sm" w="sm" type="none"/>
                    </a:lnB>
                    <a:solidFill>
                      <a:srgbClr val="EEF4FA"/>
                    </a:solidFill>
                  </a:tcPr>
                </a:tc>
              </a:tr>
            </a:tbl>
          </a:graphicData>
        </a:graphic>
      </p:graphicFrame>
      <p:pic>
        <p:nvPicPr>
          <p:cNvPr id="209" name="Google Shape;209;p25">
            <a:hlinkClick r:id="rId6"/>
          </p:cNvPr>
          <p:cNvPicPr preferRelativeResize="0"/>
          <p:nvPr/>
        </p:nvPicPr>
        <p:blipFill rotWithShape="1">
          <a:blip r:embed="rId5">
            <a:alphaModFix/>
          </a:blip>
          <a:srcRect b="42856" l="0" r="0" t="43280"/>
          <a:stretch/>
        </p:blipFill>
        <p:spPr>
          <a:xfrm>
            <a:off x="901675" y="4652700"/>
            <a:ext cx="1915801" cy="265599"/>
          </a:xfrm>
          <a:prstGeom prst="rect">
            <a:avLst/>
          </a:prstGeom>
          <a:noFill/>
          <a:ln>
            <a:noFill/>
          </a:ln>
        </p:spPr>
      </p:pic>
      <p:pic>
        <p:nvPicPr>
          <p:cNvPr id="210" name="Google Shape;210;p25"/>
          <p:cNvPicPr preferRelativeResize="0"/>
          <p:nvPr/>
        </p:nvPicPr>
        <p:blipFill rotWithShape="1">
          <a:blip r:embed="rId7">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211" name="Google Shape;211;p25"/>
          <p:cNvPicPr preferRelativeResize="0"/>
          <p:nvPr/>
        </p:nvPicPr>
        <p:blipFill>
          <a:blip r:embed="rId8">
            <a:alphaModFix/>
          </a:blip>
          <a:stretch>
            <a:fillRect/>
          </a:stretch>
        </p:blipFill>
        <p:spPr>
          <a:xfrm>
            <a:off x="8087600" y="4881675"/>
            <a:ext cx="1012475" cy="204525"/>
          </a:xfrm>
          <a:prstGeom prst="rect">
            <a:avLst/>
          </a:prstGeom>
          <a:noFill/>
          <a:ln>
            <a:noFill/>
          </a:ln>
        </p:spPr>
      </p:pic>
      <p:pic>
        <p:nvPicPr>
          <p:cNvPr id="212" name="Google Shape;212;p25" title="US Treasury Yield Curve July 2026.png"/>
          <p:cNvPicPr preferRelativeResize="0"/>
          <p:nvPr/>
        </p:nvPicPr>
        <p:blipFill rotWithShape="1">
          <a:blip r:embed="rId9">
            <a:alphaModFix/>
          </a:blip>
          <a:srcRect b="0" l="0" r="0" t="0"/>
          <a:stretch/>
        </p:blipFill>
        <p:spPr>
          <a:xfrm>
            <a:off x="4098813" y="568595"/>
            <a:ext cx="4443250" cy="3987817"/>
          </a:xfrm>
          <a:prstGeom prst="rect">
            <a:avLst/>
          </a:prstGeom>
          <a:noFill/>
          <a:ln>
            <a:noFill/>
          </a:ln>
          <a:effectLst>
            <a:outerShdw blurRad="200025" rotWithShape="0" algn="bl" dir="5400000" dist="114300">
              <a:srgbClr val="000000">
                <a:alpha val="1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pic>
        <p:nvPicPr>
          <p:cNvPr id="217" name="Google Shape;217;p26"/>
          <p:cNvPicPr preferRelativeResize="0"/>
          <p:nvPr/>
        </p:nvPicPr>
        <p:blipFill rotWithShape="1">
          <a:blip r:embed="rId3">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sp>
        <p:nvSpPr>
          <p:cNvPr id="218" name="Google Shape;218;p26"/>
          <p:cNvSpPr txBox="1"/>
          <p:nvPr/>
        </p:nvSpPr>
        <p:spPr>
          <a:xfrm>
            <a:off x="30925" y="217250"/>
            <a:ext cx="5574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Bond Fund Performance</a:t>
            </a:r>
            <a:endParaRPr b="1" sz="1800">
              <a:solidFill>
                <a:srgbClr val="1166B0"/>
              </a:solidFill>
              <a:latin typeface="Archivo"/>
              <a:ea typeface="Archivo"/>
              <a:cs typeface="Archivo"/>
              <a:sym typeface="Archivo"/>
            </a:endParaRPr>
          </a:p>
        </p:txBody>
      </p:sp>
      <p:sp>
        <p:nvSpPr>
          <p:cNvPr id="219" name="Google Shape;219;p26"/>
          <p:cNvSpPr txBox="1"/>
          <p:nvPr/>
        </p:nvSpPr>
        <p:spPr>
          <a:xfrm>
            <a:off x="351125" y="530850"/>
            <a:ext cx="4004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July</a:t>
            </a:r>
            <a:r>
              <a:rPr b="1" lang="en" sz="1200">
                <a:solidFill>
                  <a:srgbClr val="000000"/>
                </a:solidFill>
                <a:latin typeface="Archivo"/>
                <a:ea typeface="Archivo"/>
                <a:cs typeface="Archivo"/>
                <a:sym typeface="Archivo"/>
              </a:rPr>
              <a:t> 202</a:t>
            </a:r>
            <a:r>
              <a:rPr b="1" lang="en" sz="1200">
                <a:latin typeface="Archivo"/>
                <a:ea typeface="Archivo"/>
                <a:cs typeface="Archivo"/>
                <a:sym typeface="Archivo"/>
              </a:rPr>
              <a:t>6</a:t>
            </a:r>
            <a:r>
              <a:rPr b="1" lang="en" sz="1200">
                <a:solidFill>
                  <a:srgbClr val="000000"/>
                </a:solidFill>
                <a:latin typeface="Archivo"/>
                <a:ea typeface="Archivo"/>
                <a:cs typeface="Archivo"/>
                <a:sym typeface="Archivo"/>
              </a:rPr>
              <a:t>:</a:t>
            </a:r>
            <a:br>
              <a:rPr lang="en" sz="1200">
                <a:latin typeface="Archivo"/>
                <a:ea typeface="Archivo"/>
                <a:cs typeface="Archivo"/>
                <a:sym typeface="Archivo"/>
              </a:rPr>
            </a:br>
            <a:r>
              <a:rPr lang="en" sz="1200">
                <a:solidFill>
                  <a:schemeClr val="dk1"/>
                </a:solidFill>
                <a:latin typeface="Archivo"/>
                <a:ea typeface="Archivo"/>
                <a:cs typeface="Archivo"/>
                <a:sym typeface="Archivo"/>
              </a:rPr>
              <a:t>Short-term BIL up 0.3%, all other bond funds negative</a:t>
            </a:r>
            <a:endParaRPr sz="1200">
              <a:latin typeface="Archivo"/>
              <a:ea typeface="Archivo"/>
              <a:cs typeface="Archivo"/>
              <a:sym typeface="Archivo"/>
            </a:endParaRPr>
          </a:p>
        </p:txBody>
      </p:sp>
      <p:sp>
        <p:nvSpPr>
          <p:cNvPr id="220" name="Google Shape;220;p26"/>
          <p:cNvSpPr txBox="1"/>
          <p:nvPr/>
        </p:nvSpPr>
        <p:spPr>
          <a:xfrm>
            <a:off x="4707138" y="538500"/>
            <a:ext cx="4004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latin typeface="Archivo"/>
                <a:ea typeface="Archivo"/>
                <a:cs typeface="Archivo"/>
                <a:sym typeface="Archivo"/>
              </a:rPr>
              <a:t>Trailing Twelve Months (TTM):</a:t>
            </a:r>
            <a:br>
              <a:rPr lang="en" sz="1200">
                <a:latin typeface="Archivo"/>
                <a:ea typeface="Archivo"/>
                <a:cs typeface="Archivo"/>
                <a:sym typeface="Archivo"/>
              </a:rPr>
            </a:br>
            <a:r>
              <a:rPr lang="en" sz="1200">
                <a:solidFill>
                  <a:schemeClr val="dk1"/>
                </a:solidFill>
                <a:latin typeface="Archivo"/>
                <a:ea typeface="Archivo"/>
                <a:cs typeface="Archivo"/>
                <a:sym typeface="Archivo"/>
              </a:rPr>
              <a:t>High Yield Corporate up 4.8%, TLT down 1.1%</a:t>
            </a:r>
            <a:endParaRPr sz="1200">
              <a:latin typeface="Archivo"/>
              <a:ea typeface="Archivo"/>
              <a:cs typeface="Archivo"/>
              <a:sym typeface="Archivo"/>
            </a:endParaRPr>
          </a:p>
        </p:txBody>
      </p:sp>
      <p:pic>
        <p:nvPicPr>
          <p:cNvPr id="221" name="Google Shape;221;p26">
            <a:hlinkClick r:id="rId4"/>
          </p:cNvPr>
          <p:cNvPicPr preferRelativeResize="0"/>
          <p:nvPr/>
        </p:nvPicPr>
        <p:blipFill rotWithShape="1">
          <a:blip r:embed="rId5">
            <a:alphaModFix/>
          </a:blip>
          <a:srcRect b="42856" l="0" r="0" t="43280"/>
          <a:stretch/>
        </p:blipFill>
        <p:spPr>
          <a:xfrm>
            <a:off x="1334325" y="4790050"/>
            <a:ext cx="1915801" cy="265599"/>
          </a:xfrm>
          <a:prstGeom prst="rect">
            <a:avLst/>
          </a:prstGeom>
          <a:noFill/>
          <a:ln>
            <a:noFill/>
          </a:ln>
        </p:spPr>
      </p:pic>
      <p:pic>
        <p:nvPicPr>
          <p:cNvPr id="222" name="Google Shape;222;p26">
            <a:hlinkClick r:id="rId6"/>
          </p:cNvPr>
          <p:cNvPicPr preferRelativeResize="0"/>
          <p:nvPr/>
        </p:nvPicPr>
        <p:blipFill rotWithShape="1">
          <a:blip r:embed="rId5">
            <a:alphaModFix/>
          </a:blip>
          <a:srcRect b="42856" l="0" r="0" t="43280"/>
          <a:stretch/>
        </p:blipFill>
        <p:spPr>
          <a:xfrm>
            <a:off x="5751301" y="4782450"/>
            <a:ext cx="1915801" cy="265599"/>
          </a:xfrm>
          <a:prstGeom prst="rect">
            <a:avLst/>
          </a:prstGeom>
          <a:noFill/>
          <a:ln>
            <a:noFill/>
          </a:ln>
        </p:spPr>
      </p:pic>
      <p:pic>
        <p:nvPicPr>
          <p:cNvPr id="223" name="Google Shape;223;p26" title="Bond Fund Performance July 2026.png"/>
          <p:cNvPicPr preferRelativeResize="0"/>
          <p:nvPr/>
        </p:nvPicPr>
        <p:blipFill rotWithShape="1">
          <a:blip r:embed="rId7">
            <a:alphaModFix/>
          </a:blip>
          <a:srcRect b="0" l="0" r="0" t="0"/>
          <a:stretch/>
        </p:blipFill>
        <p:spPr>
          <a:xfrm>
            <a:off x="440916" y="1189701"/>
            <a:ext cx="3824515" cy="3495602"/>
          </a:xfrm>
          <a:prstGeom prst="rect">
            <a:avLst/>
          </a:prstGeom>
          <a:noFill/>
          <a:ln>
            <a:noFill/>
          </a:ln>
          <a:effectLst>
            <a:outerShdw blurRad="200025" rotWithShape="0" algn="bl" dir="5400000" dist="19050">
              <a:srgbClr val="000000">
                <a:alpha val="10000"/>
              </a:srgbClr>
            </a:outerShdw>
          </a:effectLst>
        </p:spPr>
      </p:pic>
      <p:pic>
        <p:nvPicPr>
          <p:cNvPr id="224" name="Google Shape;224;p26" title="HYG_BIL_BSV_AGG_LQD_TLT_I10YTCMR_I1YTCMR_chart.png"/>
          <p:cNvPicPr preferRelativeResize="0"/>
          <p:nvPr/>
        </p:nvPicPr>
        <p:blipFill rotWithShape="1">
          <a:blip r:embed="rId8">
            <a:alphaModFix/>
          </a:blip>
          <a:srcRect b="0" l="0" r="0" t="0"/>
          <a:stretch/>
        </p:blipFill>
        <p:spPr>
          <a:xfrm>
            <a:off x="4796939" y="1189701"/>
            <a:ext cx="3824525" cy="3495639"/>
          </a:xfrm>
          <a:prstGeom prst="rect">
            <a:avLst/>
          </a:prstGeom>
          <a:noFill/>
          <a:ln>
            <a:noFill/>
          </a:ln>
          <a:effectLst>
            <a:outerShdw blurRad="200025" rotWithShape="0" algn="bl" dir="5400000" dist="19050">
              <a:srgbClr val="000000">
                <a:alpha val="10000"/>
              </a:srgbClr>
            </a:outerShdw>
          </a:effectLst>
        </p:spPr>
      </p:pic>
      <p:pic>
        <p:nvPicPr>
          <p:cNvPr id="225" name="Google Shape;225;p26"/>
          <p:cNvPicPr preferRelativeResize="0"/>
          <p:nvPr/>
        </p:nvPicPr>
        <p:blipFill>
          <a:blip r:embed="rId9">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 name="Shape 42"/>
        <p:cNvGrpSpPr/>
        <p:nvPr/>
      </p:nvGrpSpPr>
      <p:grpSpPr>
        <a:xfrm>
          <a:off x="0" y="0"/>
          <a:ext cx="0" cy="0"/>
          <a:chOff x="0" y="0"/>
          <a:chExt cx="0" cy="0"/>
        </a:xfrm>
      </p:grpSpPr>
      <p:sp>
        <p:nvSpPr>
          <p:cNvPr id="43" name="Google Shape;43;p9"/>
          <p:cNvSpPr/>
          <p:nvPr/>
        </p:nvSpPr>
        <p:spPr>
          <a:xfrm>
            <a:off x="0" y="0"/>
            <a:ext cx="8229600" cy="5148580"/>
          </a:xfrm>
          <a:custGeom>
            <a:rect b="b" l="l" r="r" t="t"/>
            <a:pathLst>
              <a:path extrusionOk="0" h="5148580" w="8229600">
                <a:moveTo>
                  <a:pt x="8229600" y="0"/>
                </a:moveTo>
                <a:lnTo>
                  <a:pt x="0" y="0"/>
                </a:lnTo>
                <a:lnTo>
                  <a:pt x="0" y="5148072"/>
                </a:lnTo>
                <a:lnTo>
                  <a:pt x="8229600" y="5148072"/>
                </a:lnTo>
                <a:lnTo>
                  <a:pt x="8229600" y="0"/>
                </a:lnTo>
                <a:close/>
              </a:path>
            </a:pathLst>
          </a:custGeom>
          <a:solidFill>
            <a:srgbClr val="F1F1F1"/>
          </a:solidFill>
          <a:ln>
            <a:noFill/>
          </a:ln>
        </p:spPr>
        <p:txBody>
          <a:bodyPr anchorCtr="0" anchor="t" bIns="0" lIns="0" spcFirstLastPara="1" rIns="0" wrap="square" tIns="0">
            <a:noAutofit/>
          </a:bodyPr>
          <a:lstStyle/>
          <a:p>
            <a:pPr indent="0" lvl="0" marL="12700" rtl="0" algn="ctr">
              <a:spcBef>
                <a:spcPts val="0"/>
              </a:spcBef>
              <a:spcAft>
                <a:spcPts val="0"/>
              </a:spcAft>
              <a:buNone/>
            </a:pPr>
            <a:r>
              <a:rPr lang="en" sz="3100">
                <a:solidFill>
                  <a:srgbClr val="84C1EF"/>
                </a:solidFill>
                <a:latin typeface="Roboto Medium"/>
                <a:ea typeface="Roboto Medium"/>
                <a:cs typeface="Roboto Medium"/>
                <a:sym typeface="Roboto Medium"/>
              </a:rPr>
              <a:t>	</a:t>
            </a:r>
            <a:endParaRPr sz="1800"/>
          </a:p>
        </p:txBody>
      </p:sp>
      <p:sp>
        <p:nvSpPr>
          <p:cNvPr id="44" name="Google Shape;44;p9"/>
          <p:cNvSpPr/>
          <p:nvPr/>
        </p:nvSpPr>
        <p:spPr>
          <a:xfrm>
            <a:off x="5061050" y="0"/>
            <a:ext cx="4083000" cy="5143500"/>
          </a:xfrm>
          <a:prstGeom prst="rect">
            <a:avLst/>
          </a:prstGeom>
          <a:solidFill>
            <a:srgbClr val="1166B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pic>
        <p:nvPicPr>
          <p:cNvPr id="45" name="Google Shape;45;p9"/>
          <p:cNvPicPr preferRelativeResize="0"/>
          <p:nvPr/>
        </p:nvPicPr>
        <p:blipFill rotWithShape="1">
          <a:blip r:embed="rId3">
            <a:alphaModFix/>
          </a:blip>
          <a:srcRect b="0" l="0" r="0" t="0"/>
          <a:stretch/>
        </p:blipFill>
        <p:spPr>
          <a:xfrm>
            <a:off x="6330695" y="16737"/>
            <a:ext cx="2867687" cy="5124983"/>
          </a:xfrm>
          <a:prstGeom prst="rect">
            <a:avLst/>
          </a:prstGeom>
          <a:noFill/>
          <a:ln>
            <a:noFill/>
          </a:ln>
          <a:effectLst>
            <a:outerShdw blurRad="342900" rotWithShape="0" algn="bl" dir="7200000" dist="114300">
              <a:srgbClr val="000000">
                <a:alpha val="10000"/>
              </a:srgbClr>
            </a:outerShdw>
          </a:effectLst>
        </p:spPr>
      </p:pic>
      <p:pic>
        <p:nvPicPr>
          <p:cNvPr id="46" name="Google Shape;46;p9"/>
          <p:cNvPicPr preferRelativeResize="0"/>
          <p:nvPr/>
        </p:nvPicPr>
        <p:blipFill>
          <a:blip r:embed="rId4">
            <a:alphaModFix/>
          </a:blip>
          <a:stretch>
            <a:fillRect/>
          </a:stretch>
        </p:blipFill>
        <p:spPr>
          <a:xfrm>
            <a:off x="8056125" y="4873897"/>
            <a:ext cx="1012524" cy="204525"/>
          </a:xfrm>
          <a:prstGeom prst="rect">
            <a:avLst/>
          </a:prstGeom>
          <a:noFill/>
          <a:ln>
            <a:noFill/>
          </a:ln>
        </p:spPr>
      </p:pic>
      <p:pic>
        <p:nvPicPr>
          <p:cNvPr id="47" name="Google Shape;47;p9"/>
          <p:cNvPicPr preferRelativeResize="0"/>
          <p:nvPr/>
        </p:nvPicPr>
        <p:blipFill rotWithShape="1">
          <a:blip r:embed="rId5">
            <a:alphaModFix/>
          </a:blip>
          <a:srcRect b="0" l="0" r="45112" t="0"/>
          <a:stretch/>
        </p:blipFill>
        <p:spPr>
          <a:xfrm>
            <a:off x="5847625" y="560400"/>
            <a:ext cx="3296375" cy="3702650"/>
          </a:xfrm>
          <a:prstGeom prst="rect">
            <a:avLst/>
          </a:prstGeom>
          <a:noFill/>
          <a:ln>
            <a:noFill/>
          </a:ln>
          <a:effectLst>
            <a:outerShdw blurRad="142875" rotWithShape="0" algn="bl" dir="7800000" dist="209550">
              <a:srgbClr val="000000">
                <a:alpha val="10000"/>
              </a:srgbClr>
            </a:outerShdw>
          </a:effectLst>
        </p:spPr>
      </p:pic>
      <p:sp>
        <p:nvSpPr>
          <p:cNvPr id="48" name="Google Shape;48;p9"/>
          <p:cNvSpPr/>
          <p:nvPr/>
        </p:nvSpPr>
        <p:spPr>
          <a:xfrm>
            <a:off x="5887500" y="4002100"/>
            <a:ext cx="672600" cy="226800"/>
          </a:xfrm>
          <a:prstGeom prst="rect">
            <a:avLst/>
          </a:prstGeom>
          <a:noFill/>
          <a:ln cap="flat" cmpd="sng" w="19050">
            <a:solidFill>
              <a:srgbClr val="9ACC5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
        <p:nvSpPr>
          <p:cNvPr id="49" name="Google Shape;49;p9"/>
          <p:cNvSpPr txBox="1"/>
          <p:nvPr/>
        </p:nvSpPr>
        <p:spPr>
          <a:xfrm>
            <a:off x="5558350" y="4386625"/>
            <a:ext cx="3105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lt1"/>
                </a:solidFill>
                <a:latin typeface="Archivo"/>
                <a:ea typeface="Archivo"/>
                <a:cs typeface="Archivo"/>
                <a:sym typeface="Archivo"/>
              </a:rPr>
              <a:t>YCharts clients: </a:t>
            </a:r>
            <a:r>
              <a:rPr lang="en">
                <a:solidFill>
                  <a:schemeClr val="lt1"/>
                </a:solidFill>
                <a:latin typeface="Archivo"/>
                <a:ea typeface="Archivo"/>
                <a:cs typeface="Archivo"/>
                <a:sym typeface="Archivo"/>
              </a:rPr>
              <a:t>have your </a:t>
            </a:r>
            <a:br>
              <a:rPr lang="en">
                <a:solidFill>
                  <a:schemeClr val="lt1"/>
                </a:solidFill>
                <a:latin typeface="Archivo"/>
                <a:ea typeface="Archivo"/>
                <a:cs typeface="Archivo"/>
                <a:sym typeface="Archivo"/>
              </a:rPr>
            </a:br>
            <a:r>
              <a:rPr lang="en">
                <a:solidFill>
                  <a:schemeClr val="lt1"/>
                </a:solidFill>
                <a:latin typeface="Archivo"/>
                <a:ea typeface="Archivo"/>
                <a:cs typeface="Archivo"/>
                <a:sym typeface="Archivo"/>
              </a:rPr>
              <a:t>firm logo added to all charts!</a:t>
            </a:r>
            <a:endParaRPr sz="1000">
              <a:latin typeface="Archivo"/>
              <a:ea typeface="Archivo"/>
              <a:cs typeface="Archivo"/>
              <a:sym typeface="Archivo"/>
            </a:endParaRPr>
          </a:p>
        </p:txBody>
      </p:sp>
      <p:pic>
        <p:nvPicPr>
          <p:cNvPr id="50" name="Google Shape;50;p9"/>
          <p:cNvPicPr preferRelativeResize="0"/>
          <p:nvPr/>
        </p:nvPicPr>
        <p:blipFill>
          <a:blip r:embed="rId6">
            <a:alphaModFix/>
          </a:blip>
          <a:stretch>
            <a:fillRect/>
          </a:stretch>
        </p:blipFill>
        <p:spPr>
          <a:xfrm rot="-894329">
            <a:off x="5235850" y="4044425"/>
            <a:ext cx="672601" cy="672601"/>
          </a:xfrm>
          <a:prstGeom prst="rect">
            <a:avLst/>
          </a:prstGeom>
          <a:noFill/>
          <a:ln>
            <a:noFill/>
          </a:ln>
          <a:effectLst>
            <a:outerShdw blurRad="57150" rotWithShape="0" algn="bl" dir="4920000" dist="85725">
              <a:srgbClr val="000000">
                <a:alpha val="10000"/>
              </a:srgbClr>
            </a:outerShdw>
          </a:effectLst>
        </p:spPr>
      </p:pic>
      <p:sp>
        <p:nvSpPr>
          <p:cNvPr id="51" name="Google Shape;51;p9"/>
          <p:cNvSpPr txBox="1"/>
          <p:nvPr/>
        </p:nvSpPr>
        <p:spPr>
          <a:xfrm>
            <a:off x="461575" y="1098400"/>
            <a:ext cx="3909900" cy="21678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Clr>
                <a:srgbClr val="000000"/>
              </a:buClr>
              <a:buSzPts val="1100"/>
              <a:buFont typeface="Arial"/>
              <a:buNone/>
            </a:pPr>
            <a:r>
              <a:rPr lang="en">
                <a:latin typeface="Archivo"/>
                <a:ea typeface="Archivo"/>
                <a:cs typeface="Archivo"/>
                <a:sym typeface="Archivo"/>
              </a:rPr>
              <a:t>Use these visuals about important investing concepts in your own presentations; share with clients, prospects, colleagues, or followers online! </a:t>
            </a:r>
            <a:r>
              <a:rPr lang="en">
                <a:solidFill>
                  <a:srgbClr val="000000"/>
                </a:solidFill>
                <a:latin typeface="Archivo"/>
                <a:ea typeface="Archivo"/>
                <a:cs typeface="Archivo"/>
                <a:sym typeface="Archivo"/>
              </a:rPr>
              <a:t>Looking for a </a:t>
            </a:r>
            <a:r>
              <a:rPr lang="en">
                <a:latin typeface="Archivo"/>
                <a:ea typeface="Archivo"/>
                <a:cs typeface="Archivo"/>
                <a:sym typeface="Archivo"/>
              </a:rPr>
              <a:t>PDF</a:t>
            </a:r>
            <a:r>
              <a:rPr lang="en">
                <a:solidFill>
                  <a:srgbClr val="000000"/>
                </a:solidFill>
                <a:latin typeface="Archivo"/>
                <a:ea typeface="Archivo"/>
                <a:cs typeface="Archivo"/>
                <a:sym typeface="Archivo"/>
              </a:rPr>
              <a:t> version of this deck? </a:t>
            </a:r>
            <a:r>
              <a:rPr b="1" lang="en">
                <a:solidFill>
                  <a:srgbClr val="4285F4"/>
                </a:solidFill>
                <a:uFill>
                  <a:noFill/>
                </a:uFill>
                <a:latin typeface="Archivo"/>
                <a:ea typeface="Archivo"/>
                <a:cs typeface="Archivo"/>
                <a:sym typeface="Archivo"/>
                <a:hlinkClick r:id="rId7">
                  <a:extLst>
                    <a:ext uri="{A12FA001-AC4F-418D-AE19-62706E023703}">
                      <ahyp:hlinkClr val="tx"/>
                    </a:ext>
                  </a:extLst>
                </a:hlinkClick>
              </a:rPr>
              <a:t>Download</a:t>
            </a:r>
            <a:r>
              <a:rPr b="1" lang="en">
                <a:solidFill>
                  <a:srgbClr val="4285F4"/>
                </a:solidFill>
                <a:uFill>
                  <a:noFill/>
                </a:uFill>
                <a:latin typeface="Archivo"/>
                <a:ea typeface="Archivo"/>
                <a:cs typeface="Archivo"/>
                <a:sym typeface="Archivo"/>
                <a:hlinkClick r:id="rId8">
                  <a:extLst>
                    <a:ext uri="{A12FA001-AC4F-418D-AE19-62706E023703}">
                      <ahyp:hlinkClr val="tx"/>
                    </a:ext>
                  </a:extLst>
                </a:hlinkClick>
              </a:rPr>
              <a:t> it here</a:t>
            </a:r>
            <a:r>
              <a:rPr b="1" lang="en">
                <a:solidFill>
                  <a:srgbClr val="4285F4"/>
                </a:solidFill>
                <a:latin typeface="Archivo"/>
                <a:ea typeface="Archivo"/>
                <a:cs typeface="Archivo"/>
                <a:sym typeface="Archivo"/>
              </a:rPr>
              <a:t>.</a:t>
            </a:r>
            <a:br>
              <a:rPr lang="en">
                <a:solidFill>
                  <a:srgbClr val="4285F4"/>
                </a:solidFill>
                <a:latin typeface="Archivo"/>
                <a:ea typeface="Archivo"/>
                <a:cs typeface="Archivo"/>
                <a:sym typeface="Archivo"/>
              </a:rPr>
            </a:br>
            <a:br>
              <a:rPr lang="en">
                <a:latin typeface="Archivo"/>
                <a:ea typeface="Archivo"/>
                <a:cs typeface="Archivo"/>
                <a:sym typeface="Archivo"/>
              </a:rPr>
            </a:br>
            <a:r>
              <a:rPr i="1" lang="en">
                <a:latin typeface="Archivo"/>
                <a:ea typeface="Archivo"/>
                <a:cs typeface="Archivo"/>
                <a:sym typeface="Archivo"/>
              </a:rPr>
              <a:t>If you’ve uploaded a logo to YCharts, all visuals in YCharts will appear with that logo.</a:t>
            </a:r>
            <a:br>
              <a:rPr lang="en">
                <a:solidFill>
                  <a:srgbClr val="000000"/>
                </a:solidFill>
                <a:latin typeface="Archivo"/>
                <a:ea typeface="Archivo"/>
                <a:cs typeface="Archivo"/>
                <a:sym typeface="Archivo"/>
              </a:rPr>
            </a:br>
            <a:endParaRPr>
              <a:solidFill>
                <a:srgbClr val="000000"/>
              </a:solidFill>
              <a:latin typeface="Archivo"/>
              <a:ea typeface="Archivo"/>
              <a:cs typeface="Archivo"/>
              <a:sym typeface="Archivo"/>
            </a:endParaRPr>
          </a:p>
          <a:p>
            <a:pPr indent="0" lvl="0" marL="0" rtl="0" algn="l">
              <a:spcBef>
                <a:spcPts val="0"/>
              </a:spcBef>
              <a:spcAft>
                <a:spcPts val="0"/>
              </a:spcAft>
              <a:buSzPts val="1100"/>
              <a:buNone/>
            </a:pPr>
            <a:r>
              <a:rPr b="1" lang="en">
                <a:latin typeface="Archivo"/>
                <a:ea typeface="Archivo"/>
                <a:cs typeface="Archivo"/>
                <a:sym typeface="Archivo"/>
              </a:rPr>
              <a:t>Not yet a YCharts user?</a:t>
            </a:r>
            <a:r>
              <a:rPr b="1" lang="en">
                <a:latin typeface="Archivo"/>
                <a:ea typeface="Archivo"/>
                <a:cs typeface="Archivo"/>
                <a:sym typeface="Archivo"/>
              </a:rPr>
              <a:t> Get started today:</a:t>
            </a:r>
            <a:endParaRPr b="1">
              <a:solidFill>
                <a:srgbClr val="0082E8"/>
              </a:solidFill>
              <a:latin typeface="Archivo"/>
              <a:ea typeface="Archivo"/>
              <a:cs typeface="Archivo"/>
              <a:sym typeface="Archivo"/>
            </a:endParaRPr>
          </a:p>
        </p:txBody>
      </p:sp>
      <p:sp>
        <p:nvSpPr>
          <p:cNvPr id="52" name="Google Shape;52;p9"/>
          <p:cNvSpPr txBox="1"/>
          <p:nvPr/>
        </p:nvSpPr>
        <p:spPr>
          <a:xfrm>
            <a:off x="418950" y="573300"/>
            <a:ext cx="4642200" cy="3822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None/>
            </a:pPr>
            <a:r>
              <a:rPr b="1" lang="en" sz="2400">
                <a:solidFill>
                  <a:srgbClr val="000000"/>
                </a:solidFill>
                <a:latin typeface="Archivo"/>
                <a:ea typeface="Archivo"/>
                <a:cs typeface="Archivo"/>
                <a:sym typeface="Archivo"/>
              </a:rPr>
              <a:t>About this deck:</a:t>
            </a:r>
            <a:endParaRPr b="1" sz="2400">
              <a:solidFill>
                <a:srgbClr val="000000"/>
              </a:solidFill>
              <a:latin typeface="Archivo"/>
              <a:ea typeface="Archivo"/>
              <a:cs typeface="Archivo"/>
              <a:sym typeface="Archivo"/>
            </a:endParaRPr>
          </a:p>
        </p:txBody>
      </p:sp>
      <p:sp>
        <p:nvSpPr>
          <p:cNvPr id="53" name="Google Shape;53;p9"/>
          <p:cNvSpPr txBox="1"/>
          <p:nvPr/>
        </p:nvSpPr>
        <p:spPr>
          <a:xfrm>
            <a:off x="451300" y="3365150"/>
            <a:ext cx="3384600" cy="94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82E8"/>
                </a:solidFill>
                <a:latin typeface="Archivo"/>
                <a:ea typeface="Archivo"/>
                <a:cs typeface="Archivo"/>
                <a:sym typeface="Archivo"/>
              </a:rPr>
              <a:t>        </a:t>
            </a:r>
            <a:r>
              <a:rPr b="1" lang="en">
                <a:solidFill>
                  <a:srgbClr val="0082E8"/>
                </a:solidFill>
                <a:uFill>
                  <a:noFill/>
                </a:uFill>
                <a:latin typeface="Archivo"/>
                <a:ea typeface="Archivo"/>
                <a:cs typeface="Archivo"/>
                <a:sym typeface="Archivo"/>
                <a:hlinkClick r:id="rId9">
                  <a:extLst>
                    <a:ext uri="{A12FA001-AC4F-418D-AE19-62706E023703}">
                      <ahyp:hlinkClr val="tx"/>
                    </a:ext>
                  </a:extLst>
                </a:hlinkClick>
              </a:rPr>
              <a:t>Start a Free Trial</a:t>
            </a:r>
            <a:br>
              <a:rPr b="1" lang="en">
                <a:solidFill>
                  <a:srgbClr val="0082E8"/>
                </a:solidFill>
                <a:latin typeface="Archivo"/>
                <a:ea typeface="Archivo"/>
                <a:cs typeface="Archivo"/>
                <a:sym typeface="Archivo"/>
              </a:rPr>
            </a:br>
            <a:br>
              <a:rPr b="1" lang="en">
                <a:solidFill>
                  <a:srgbClr val="0082E8"/>
                </a:solidFill>
                <a:latin typeface="Archivo"/>
                <a:ea typeface="Archivo"/>
                <a:cs typeface="Archivo"/>
                <a:sym typeface="Archivo"/>
              </a:rPr>
            </a:br>
            <a:r>
              <a:rPr b="1" lang="en">
                <a:solidFill>
                  <a:srgbClr val="0082E8"/>
                </a:solidFill>
                <a:latin typeface="Archivo"/>
                <a:ea typeface="Archivo"/>
                <a:cs typeface="Archivo"/>
                <a:sym typeface="Archivo"/>
              </a:rPr>
              <a:t>        </a:t>
            </a:r>
            <a:r>
              <a:rPr b="1" lang="en">
                <a:solidFill>
                  <a:srgbClr val="0082E8"/>
                </a:solidFill>
                <a:uFill>
                  <a:noFill/>
                </a:uFill>
                <a:latin typeface="Archivo"/>
                <a:ea typeface="Archivo"/>
                <a:cs typeface="Archivo"/>
                <a:sym typeface="Archivo"/>
                <a:hlinkClick r:id="rId10">
                  <a:extLst>
                    <a:ext uri="{A12FA001-AC4F-418D-AE19-62706E023703}">
                      <ahyp:hlinkClr val="tx"/>
                    </a:ext>
                  </a:extLst>
                </a:hlinkClick>
              </a:rPr>
              <a:t>Book a Demo</a:t>
            </a:r>
            <a:endParaRPr b="1">
              <a:solidFill>
                <a:srgbClr val="0082E8"/>
              </a:solidFill>
              <a:latin typeface="Archivo"/>
              <a:ea typeface="Archivo"/>
              <a:cs typeface="Archivo"/>
              <a:sym typeface="Archivo"/>
            </a:endParaRPr>
          </a:p>
        </p:txBody>
      </p:sp>
      <p:pic>
        <p:nvPicPr>
          <p:cNvPr id="54" name="Google Shape;54;p9">
            <a:hlinkClick r:id="rId11"/>
          </p:cNvPr>
          <p:cNvPicPr preferRelativeResize="0"/>
          <p:nvPr/>
        </p:nvPicPr>
        <p:blipFill>
          <a:blip r:embed="rId12">
            <a:alphaModFix/>
          </a:blip>
          <a:stretch>
            <a:fillRect/>
          </a:stretch>
        </p:blipFill>
        <p:spPr>
          <a:xfrm>
            <a:off x="460686" y="3876498"/>
            <a:ext cx="239037" cy="222565"/>
          </a:xfrm>
          <a:prstGeom prst="rect">
            <a:avLst/>
          </a:prstGeom>
          <a:noFill/>
          <a:ln>
            <a:noFill/>
          </a:ln>
        </p:spPr>
      </p:pic>
      <p:pic>
        <p:nvPicPr>
          <p:cNvPr id="55" name="Google Shape;55;p9">
            <a:hlinkClick r:id="rId13"/>
          </p:cNvPr>
          <p:cNvPicPr preferRelativeResize="0"/>
          <p:nvPr/>
        </p:nvPicPr>
        <p:blipFill>
          <a:blip r:embed="rId14">
            <a:alphaModFix/>
          </a:blip>
          <a:stretch>
            <a:fillRect/>
          </a:stretch>
        </p:blipFill>
        <p:spPr>
          <a:xfrm>
            <a:off x="451300" y="3477963"/>
            <a:ext cx="248425" cy="186763"/>
          </a:xfrm>
          <a:prstGeom prst="rect">
            <a:avLst/>
          </a:prstGeom>
          <a:noFill/>
          <a:ln>
            <a:noFill/>
          </a:ln>
        </p:spPr>
      </p:pic>
      <p:sp>
        <p:nvSpPr>
          <p:cNvPr id="56" name="Google Shape;56;p9"/>
          <p:cNvSpPr txBox="1"/>
          <p:nvPr/>
        </p:nvSpPr>
        <p:spPr>
          <a:xfrm>
            <a:off x="365650" y="4602013"/>
            <a:ext cx="296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a:solidFill>
                  <a:srgbClr val="9E9E9E"/>
                </a:solidFill>
                <a:latin typeface="Archivo"/>
                <a:ea typeface="Archivo"/>
                <a:cs typeface="Archivo"/>
                <a:sym typeface="Archivo"/>
              </a:rPr>
              <a:t>Released August 4, 202</a:t>
            </a:r>
            <a:r>
              <a:rPr i="1" lang="en">
                <a:solidFill>
                  <a:srgbClr val="9E9E9E"/>
                </a:solidFill>
                <a:latin typeface="Archivo"/>
                <a:ea typeface="Archivo"/>
                <a:cs typeface="Archivo"/>
                <a:sym typeface="Archivo"/>
              </a:rPr>
              <a:t>6</a:t>
            </a:r>
            <a:endParaRPr i="1">
              <a:solidFill>
                <a:srgbClr val="9E9E9E"/>
              </a:solidFill>
              <a:latin typeface="Archivo"/>
              <a:ea typeface="Archivo"/>
              <a:cs typeface="Archivo"/>
              <a:sym typeface="Archiv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7"/>
          <p:cNvSpPr txBox="1"/>
          <p:nvPr>
            <p:ph type="title"/>
          </p:nvPr>
        </p:nvSpPr>
        <p:spPr>
          <a:xfrm>
            <a:off x="1158775" y="440850"/>
            <a:ext cx="72669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p:txBody>
      </p:sp>
      <p:sp>
        <p:nvSpPr>
          <p:cNvPr id="231" name="Google Shape;231;p27"/>
          <p:cNvSpPr txBox="1"/>
          <p:nvPr>
            <p:ph idx="1" type="body"/>
          </p:nvPr>
        </p:nvSpPr>
        <p:spPr>
          <a:xfrm>
            <a:off x="888900" y="923875"/>
            <a:ext cx="3681000" cy="3192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32" name="Google Shape;232;p27"/>
          <p:cNvSpPr txBox="1"/>
          <p:nvPr>
            <p:ph idx="2" type="body"/>
          </p:nvPr>
        </p:nvSpPr>
        <p:spPr>
          <a:xfrm>
            <a:off x="4896725" y="923875"/>
            <a:ext cx="3681000" cy="3192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33" name="Google Shape;233;p27"/>
          <p:cNvPicPr preferRelativeResize="0"/>
          <p:nvPr/>
        </p:nvPicPr>
        <p:blipFill rotWithShape="1">
          <a:blip r:embed="rId3">
            <a:alphaModFix/>
          </a:blip>
          <a:srcRect b="0" l="0" r="4607" t="0"/>
          <a:stretch/>
        </p:blipFill>
        <p:spPr>
          <a:xfrm>
            <a:off x="0" y="-245625"/>
            <a:ext cx="9144001" cy="5389125"/>
          </a:xfrm>
          <a:prstGeom prst="rect">
            <a:avLst/>
          </a:prstGeom>
          <a:noFill/>
          <a:ln>
            <a:noFill/>
          </a:ln>
        </p:spPr>
      </p:pic>
      <p:sp>
        <p:nvSpPr>
          <p:cNvPr id="234" name="Google Shape;234;p27"/>
          <p:cNvSpPr txBox="1"/>
          <p:nvPr/>
        </p:nvSpPr>
        <p:spPr>
          <a:xfrm>
            <a:off x="0" y="3356700"/>
            <a:ext cx="9144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lt1"/>
                </a:solidFill>
                <a:latin typeface="Archivo"/>
                <a:ea typeface="Archivo"/>
                <a:cs typeface="Archivo"/>
                <a:sym typeface="Archivo"/>
              </a:rPr>
              <a:t>For more information or to start a </a:t>
            </a:r>
            <a:r>
              <a:rPr b="1" lang="en" sz="1800">
                <a:solidFill>
                  <a:schemeClr val="lt1"/>
                </a:solidFill>
                <a:latin typeface="Archivo"/>
                <a:ea typeface="Archivo"/>
                <a:cs typeface="Archivo"/>
                <a:sym typeface="Archivo"/>
              </a:rPr>
              <a:t>free trial</a:t>
            </a:r>
            <a:r>
              <a:rPr lang="en" sz="1800">
                <a:solidFill>
                  <a:schemeClr val="lt1"/>
                </a:solidFill>
                <a:latin typeface="Archivo"/>
                <a:ea typeface="Archivo"/>
                <a:cs typeface="Archivo"/>
                <a:sym typeface="Archivo"/>
              </a:rPr>
              <a:t>, </a:t>
            </a:r>
            <a:br>
              <a:rPr lang="en" sz="1800">
                <a:solidFill>
                  <a:schemeClr val="lt1"/>
                </a:solidFill>
                <a:latin typeface="Archivo"/>
                <a:ea typeface="Archivo"/>
                <a:cs typeface="Archivo"/>
                <a:sym typeface="Archivo"/>
              </a:rPr>
            </a:br>
            <a:r>
              <a:rPr lang="en" sz="1800">
                <a:solidFill>
                  <a:schemeClr val="lt1"/>
                </a:solidFill>
                <a:latin typeface="Archivo"/>
                <a:ea typeface="Archivo"/>
                <a:cs typeface="Archivo"/>
                <a:sym typeface="Archivo"/>
              </a:rPr>
              <a:t>please visit </a:t>
            </a:r>
            <a:r>
              <a:rPr b="1" lang="en" sz="1800">
                <a:solidFill>
                  <a:schemeClr val="lt1"/>
                </a:solidFill>
                <a:latin typeface="Archivo"/>
                <a:ea typeface="Archivo"/>
                <a:cs typeface="Archivo"/>
                <a:sym typeface="Archivo"/>
              </a:rPr>
              <a:t>www.ycharts.com</a:t>
            </a:r>
            <a:endParaRPr b="1" sz="1800">
              <a:solidFill>
                <a:schemeClr val="lt1"/>
              </a:solidFill>
              <a:latin typeface="Archivo"/>
              <a:ea typeface="Archivo"/>
              <a:cs typeface="Archivo"/>
              <a:sym typeface="Archivo"/>
            </a:endParaRPr>
          </a:p>
        </p:txBody>
      </p:sp>
      <p:sp>
        <p:nvSpPr>
          <p:cNvPr id="235" name="Google Shape;235;p27"/>
          <p:cNvSpPr txBox="1"/>
          <p:nvPr>
            <p:ph type="title"/>
          </p:nvPr>
        </p:nvSpPr>
        <p:spPr>
          <a:xfrm>
            <a:off x="439350" y="4188175"/>
            <a:ext cx="8417700" cy="102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0" lang="en" sz="900">
                <a:solidFill>
                  <a:srgbClr val="FFFFFF"/>
                </a:solidFill>
                <a:latin typeface="Roboto Condensed Light"/>
                <a:ea typeface="Roboto Condensed Light"/>
                <a:cs typeface="Roboto Condensed Light"/>
                <a:sym typeface="Roboto Condensed Light"/>
              </a:rPr>
              <a:t>YCharts is not registered with the U.S. Securities and Exchange Commission (or with the securities regulatory authority or body of any state or any other jurisdiction) as an investment adviser, broker-dealer or in any other capacity, and does not purport to provide investment advice or make investment recommendations by or through the Content found on the Site or otherwise. The Site and the Content are provided for the sole purpose of enabling you to conduct investment research. Other uses of the Site and the Content are expressly prohibited.  Full disclosure:</a:t>
            </a:r>
            <a:r>
              <a:rPr b="0" lang="en" sz="900">
                <a:solidFill>
                  <a:srgbClr val="FFFFFF"/>
                </a:solidFill>
                <a:uFill>
                  <a:noFill/>
                </a:uFill>
                <a:latin typeface="Roboto Condensed Light"/>
                <a:ea typeface="Roboto Condensed Light"/>
                <a:cs typeface="Roboto Condensed Light"/>
                <a:sym typeface="Roboto Condensed Light"/>
                <a:hlinkClick r:id="rId4">
                  <a:extLst>
                    <a:ext uri="{A12FA001-AC4F-418D-AE19-62706E023703}">
                      <ahyp:hlinkClr val="tx"/>
                    </a:ext>
                  </a:extLst>
                </a:hlinkClick>
              </a:rPr>
              <a:t> </a:t>
            </a:r>
            <a:r>
              <a:rPr b="0" lang="en" sz="900" u="sng">
                <a:solidFill>
                  <a:schemeClr val="hlink"/>
                </a:solidFill>
                <a:latin typeface="Roboto Condensed Light"/>
                <a:ea typeface="Roboto Condensed Light"/>
                <a:cs typeface="Roboto Condensed Light"/>
                <a:sym typeface="Roboto Condensed Light"/>
                <a:hlinkClick r:id="rId5"/>
              </a:rPr>
              <a:t>https://ycharts.com/about/disclosure</a:t>
            </a:r>
            <a:endParaRPr b="0" sz="900" u="sng">
              <a:solidFill>
                <a:schemeClr val="hlink"/>
              </a:solidFill>
              <a:latin typeface="Roboto Condensed Light"/>
              <a:ea typeface="Roboto Condensed Light"/>
              <a:cs typeface="Roboto Condensed Light"/>
              <a:sym typeface="Roboto Condensed Light"/>
            </a:endParaRPr>
          </a:p>
          <a:p>
            <a:pPr indent="0" lvl="0" marL="0" rtl="0" algn="ctr">
              <a:lnSpc>
                <a:spcPct val="100000"/>
              </a:lnSpc>
              <a:spcBef>
                <a:spcPts val="1600"/>
              </a:spcBef>
              <a:spcAft>
                <a:spcPts val="0"/>
              </a:spcAft>
              <a:buSzPts val="3111"/>
              <a:buNone/>
            </a:pPr>
            <a:r>
              <a:t/>
            </a:r>
            <a:endParaRPr b="0" sz="2300">
              <a:solidFill>
                <a:schemeClr val="lt1"/>
              </a:solidFill>
              <a:latin typeface="Roboto Light"/>
              <a:ea typeface="Roboto Light"/>
              <a:cs typeface="Roboto Light"/>
              <a:sym typeface="Roboto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0"/>
          <p:cNvPicPr preferRelativeResize="0"/>
          <p:nvPr/>
        </p:nvPicPr>
        <p:blipFill>
          <a:blip r:embed="rId3">
            <a:alphaModFix/>
          </a:blip>
          <a:stretch>
            <a:fillRect/>
          </a:stretch>
        </p:blipFill>
        <p:spPr>
          <a:xfrm>
            <a:off x="370175" y="600701"/>
            <a:ext cx="5670500" cy="4145231"/>
          </a:xfrm>
          <a:prstGeom prst="rect">
            <a:avLst/>
          </a:prstGeom>
          <a:noFill/>
          <a:ln>
            <a:noFill/>
          </a:ln>
        </p:spPr>
      </p:pic>
      <p:sp>
        <p:nvSpPr>
          <p:cNvPr id="62" name="Google Shape;62;p10"/>
          <p:cNvSpPr txBox="1"/>
          <p:nvPr/>
        </p:nvSpPr>
        <p:spPr>
          <a:xfrm>
            <a:off x="7075" y="221075"/>
            <a:ext cx="5574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Asset Class Performance</a:t>
            </a:r>
            <a:endParaRPr b="1" sz="1800">
              <a:solidFill>
                <a:srgbClr val="1166B0"/>
              </a:solidFill>
              <a:latin typeface="Archivo"/>
              <a:ea typeface="Archivo"/>
              <a:cs typeface="Archivo"/>
              <a:sym typeface="Archivo"/>
            </a:endParaRPr>
          </a:p>
        </p:txBody>
      </p:sp>
      <p:pic>
        <p:nvPicPr>
          <p:cNvPr id="63" name="Google Shape;63;p10"/>
          <p:cNvPicPr preferRelativeResize="0"/>
          <p:nvPr/>
        </p:nvPicPr>
        <p:blipFill rotWithShape="1">
          <a:blip r:embed="rId4">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64" name="Google Shape;64;p10"/>
          <p:cNvPicPr preferRelativeResize="0"/>
          <p:nvPr/>
        </p:nvPicPr>
        <p:blipFill>
          <a:blip r:embed="rId5">
            <a:alphaModFix/>
          </a:blip>
          <a:stretch>
            <a:fillRect/>
          </a:stretch>
        </p:blipFill>
        <p:spPr>
          <a:xfrm>
            <a:off x="6290300" y="656415"/>
            <a:ext cx="2509513" cy="4079725"/>
          </a:xfrm>
          <a:prstGeom prst="rect">
            <a:avLst/>
          </a:prstGeom>
          <a:noFill/>
          <a:ln>
            <a:noFill/>
          </a:ln>
          <a:effectLst>
            <a:outerShdw blurRad="200025" rotWithShape="0" algn="bl" dir="5400000" dist="19050">
              <a:srgbClr val="000000">
                <a:alpha val="10000"/>
              </a:srgbClr>
            </a:outerShdw>
          </a:effectLst>
        </p:spPr>
      </p:pic>
      <p:pic>
        <p:nvPicPr>
          <p:cNvPr id="65" name="Google Shape;65;p10"/>
          <p:cNvPicPr preferRelativeResize="0"/>
          <p:nvPr/>
        </p:nvPicPr>
        <p:blipFill>
          <a:blip r:embed="rId6">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pic>
        <p:nvPicPr>
          <p:cNvPr id="70" name="Google Shape;70;p11"/>
          <p:cNvPicPr preferRelativeResize="0"/>
          <p:nvPr/>
        </p:nvPicPr>
        <p:blipFill rotWithShape="1">
          <a:blip r:embed="rId3">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71" name="Google Shape;71;p11"/>
          <p:cNvPicPr preferRelativeResize="0"/>
          <p:nvPr/>
        </p:nvPicPr>
        <p:blipFill>
          <a:blip r:embed="rId4">
            <a:alphaModFix/>
          </a:blip>
          <a:stretch>
            <a:fillRect/>
          </a:stretch>
        </p:blipFill>
        <p:spPr>
          <a:xfrm>
            <a:off x="8087600" y="4881675"/>
            <a:ext cx="1012475" cy="204525"/>
          </a:xfrm>
          <a:prstGeom prst="rect">
            <a:avLst/>
          </a:prstGeom>
          <a:noFill/>
          <a:ln>
            <a:noFill/>
          </a:ln>
        </p:spPr>
      </p:pic>
      <p:pic>
        <p:nvPicPr>
          <p:cNvPr id="72" name="Google Shape;72;p11">
            <a:hlinkClick r:id="rId5"/>
          </p:cNvPr>
          <p:cNvPicPr preferRelativeResize="0"/>
          <p:nvPr/>
        </p:nvPicPr>
        <p:blipFill rotWithShape="1">
          <a:blip r:embed="rId6">
            <a:alphaModFix/>
          </a:blip>
          <a:srcRect b="42856" l="0" r="0" t="43280"/>
          <a:stretch/>
        </p:blipFill>
        <p:spPr>
          <a:xfrm>
            <a:off x="3614100" y="4665225"/>
            <a:ext cx="1915801" cy="265599"/>
          </a:xfrm>
          <a:prstGeom prst="rect">
            <a:avLst/>
          </a:prstGeom>
          <a:noFill/>
          <a:ln>
            <a:noFill/>
          </a:ln>
        </p:spPr>
      </p:pic>
      <p:sp>
        <p:nvSpPr>
          <p:cNvPr id="73" name="Google Shape;73;p11"/>
          <p:cNvSpPr txBox="1"/>
          <p:nvPr/>
        </p:nvSpPr>
        <p:spPr>
          <a:xfrm>
            <a:off x="457200" y="285350"/>
            <a:ext cx="5174700" cy="2898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b="1" lang="en" sz="1800">
                <a:solidFill>
                  <a:srgbClr val="1166B0"/>
                </a:solidFill>
                <a:latin typeface="Archivo"/>
                <a:ea typeface="Archivo"/>
                <a:cs typeface="Archivo"/>
                <a:sym typeface="Archivo"/>
              </a:rPr>
              <a:t>Off the YCharts! Big Tech’s Volatile July 2026</a:t>
            </a:r>
            <a:endParaRPr b="1" sz="1800">
              <a:solidFill>
                <a:srgbClr val="1166B0"/>
              </a:solidFill>
              <a:latin typeface="Archivo"/>
              <a:ea typeface="Archivo"/>
              <a:cs typeface="Archivo"/>
              <a:sym typeface="Archivo"/>
            </a:endParaRPr>
          </a:p>
        </p:txBody>
      </p:sp>
      <p:pic>
        <p:nvPicPr>
          <p:cNvPr id="74" name="Google Shape;74;p11" title="Off the YCharts July 2026.png"/>
          <p:cNvPicPr preferRelativeResize="0"/>
          <p:nvPr/>
        </p:nvPicPr>
        <p:blipFill>
          <a:blip r:embed="rId7">
            <a:alphaModFix/>
          </a:blip>
          <a:stretch>
            <a:fillRect/>
          </a:stretch>
        </p:blipFill>
        <p:spPr>
          <a:xfrm>
            <a:off x="2503563" y="727550"/>
            <a:ext cx="4136890" cy="378527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2"/>
          <p:cNvSpPr txBox="1"/>
          <p:nvPr/>
        </p:nvSpPr>
        <p:spPr>
          <a:xfrm>
            <a:off x="444500" y="1782650"/>
            <a:ext cx="4570200" cy="8439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lang="en" sz="1800">
                <a:latin typeface="Archivo"/>
                <a:ea typeface="Archivo"/>
                <a:cs typeface="Archivo"/>
                <a:sym typeface="Archivo"/>
              </a:rPr>
              <a:t>Charts and tables highlighting the performance of stock market indices, sectors, and individual securities</a:t>
            </a:r>
            <a:endParaRPr sz="1800">
              <a:latin typeface="Archivo"/>
              <a:ea typeface="Archivo"/>
              <a:cs typeface="Archivo"/>
              <a:sym typeface="Archivo"/>
            </a:endParaRPr>
          </a:p>
        </p:txBody>
      </p:sp>
      <p:sp>
        <p:nvSpPr>
          <p:cNvPr id="80" name="Google Shape;80;p12"/>
          <p:cNvSpPr txBox="1"/>
          <p:nvPr/>
        </p:nvSpPr>
        <p:spPr>
          <a:xfrm>
            <a:off x="410000" y="1215650"/>
            <a:ext cx="5574900" cy="413100"/>
          </a:xfrm>
          <a:prstGeom prst="rect">
            <a:avLst/>
          </a:prstGeom>
          <a:noFill/>
          <a:ln>
            <a:noFill/>
          </a:ln>
        </p:spPr>
        <p:txBody>
          <a:bodyPr anchorCtr="0" anchor="t" bIns="0" lIns="0" spcFirstLastPara="1" rIns="0" wrap="square" tIns="12700">
            <a:spAutoFit/>
          </a:bodyPr>
          <a:lstStyle/>
          <a:p>
            <a:pPr indent="0" lvl="0" marL="12700" rtl="0" algn="l">
              <a:spcBef>
                <a:spcPts val="0"/>
              </a:spcBef>
              <a:spcAft>
                <a:spcPts val="0"/>
              </a:spcAft>
              <a:buNone/>
            </a:pPr>
            <a:r>
              <a:rPr b="1" lang="en" sz="2600">
                <a:solidFill>
                  <a:srgbClr val="1166B0"/>
                </a:solidFill>
                <a:latin typeface="Archivo"/>
                <a:ea typeface="Archivo"/>
                <a:cs typeface="Archivo"/>
                <a:sym typeface="Archivo"/>
              </a:rPr>
              <a:t>Equity Performance</a:t>
            </a:r>
            <a:endParaRPr b="1" sz="2600">
              <a:solidFill>
                <a:srgbClr val="1166B0"/>
              </a:solidFill>
              <a:latin typeface="Archivo"/>
              <a:ea typeface="Archivo"/>
              <a:cs typeface="Archivo"/>
              <a:sym typeface="Archivo"/>
            </a:endParaRPr>
          </a:p>
        </p:txBody>
      </p:sp>
      <p:pic>
        <p:nvPicPr>
          <p:cNvPr id="81" name="Google Shape;81;p12"/>
          <p:cNvPicPr preferRelativeResize="0"/>
          <p:nvPr/>
        </p:nvPicPr>
        <p:blipFill rotWithShape="1">
          <a:blip r:embed="rId3">
            <a:alphaModFix/>
          </a:blip>
          <a:srcRect b="0" l="0" r="0" t="0"/>
          <a:stretch/>
        </p:blipFill>
        <p:spPr>
          <a:xfrm>
            <a:off x="6330695" y="16737"/>
            <a:ext cx="2867687" cy="5124983"/>
          </a:xfrm>
          <a:prstGeom prst="rect">
            <a:avLst/>
          </a:prstGeom>
          <a:noFill/>
          <a:ln>
            <a:noFill/>
          </a:ln>
          <a:effectLst>
            <a:outerShdw blurRad="342900" rotWithShape="0" algn="bl" dir="7200000" dist="114300">
              <a:srgbClr val="000000">
                <a:alpha val="10000"/>
              </a:srgbClr>
            </a:outerShdw>
          </a:effectLst>
        </p:spPr>
      </p:pic>
      <p:pic>
        <p:nvPicPr>
          <p:cNvPr id="82" name="Google Shape;82;p12"/>
          <p:cNvPicPr preferRelativeResize="0"/>
          <p:nvPr/>
        </p:nvPicPr>
        <p:blipFill>
          <a:blip r:embed="rId4">
            <a:alphaModFix/>
          </a:blip>
          <a:stretch>
            <a:fillRect/>
          </a:stretch>
        </p:blipFill>
        <p:spPr>
          <a:xfrm>
            <a:off x="8056125" y="4873897"/>
            <a:ext cx="1012524" cy="204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3"/>
          <p:cNvSpPr txBox="1"/>
          <p:nvPr/>
        </p:nvSpPr>
        <p:spPr>
          <a:xfrm>
            <a:off x="432050" y="229400"/>
            <a:ext cx="5174700" cy="2898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b="1" lang="en" sz="1800">
                <a:solidFill>
                  <a:srgbClr val="1166B0"/>
                </a:solidFill>
                <a:latin typeface="Archivo"/>
                <a:ea typeface="Archivo"/>
                <a:cs typeface="Archivo"/>
                <a:sym typeface="Archivo"/>
              </a:rPr>
              <a:t>Key Stock Market Index Performance</a:t>
            </a:r>
            <a:endParaRPr b="1" sz="1800">
              <a:solidFill>
                <a:srgbClr val="1166B0"/>
              </a:solidFill>
              <a:latin typeface="Archivo"/>
              <a:ea typeface="Archivo"/>
              <a:cs typeface="Archivo"/>
              <a:sym typeface="Archivo"/>
            </a:endParaRPr>
          </a:p>
        </p:txBody>
      </p:sp>
      <p:sp>
        <p:nvSpPr>
          <p:cNvPr id="88" name="Google Shape;88;p13"/>
          <p:cNvSpPr txBox="1"/>
          <p:nvPr/>
        </p:nvSpPr>
        <p:spPr>
          <a:xfrm>
            <a:off x="337950" y="644700"/>
            <a:ext cx="4209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July</a:t>
            </a:r>
            <a:r>
              <a:rPr b="1" lang="en" sz="1200">
                <a:latin typeface="Archivo"/>
                <a:ea typeface="Archivo"/>
                <a:cs typeface="Archivo"/>
                <a:sym typeface="Archivo"/>
              </a:rPr>
              <a:t> 2026:</a:t>
            </a:r>
            <a:endParaRPr b="1" sz="1200">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EAFE Leads with 2% gain; Russell 2K, Nasdaq down 3%</a:t>
            </a:r>
            <a:endParaRPr sz="1200">
              <a:latin typeface="Archivo"/>
              <a:ea typeface="Archivo"/>
              <a:cs typeface="Archivo"/>
              <a:sym typeface="Archivo"/>
            </a:endParaRPr>
          </a:p>
        </p:txBody>
      </p:sp>
      <p:sp>
        <p:nvSpPr>
          <p:cNvPr id="89" name="Google Shape;89;p13"/>
          <p:cNvSpPr txBox="1"/>
          <p:nvPr/>
        </p:nvSpPr>
        <p:spPr>
          <a:xfrm>
            <a:off x="4694875" y="644700"/>
            <a:ext cx="4209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latin typeface="Archivo"/>
                <a:ea typeface="Archivo"/>
                <a:cs typeface="Archivo"/>
                <a:sym typeface="Archivo"/>
              </a:rPr>
              <a:t>Trailing Twelve Months (TTM):</a:t>
            </a:r>
            <a:endParaRPr b="1" sz="1200">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Emerging Markets lead with 37.1% gain, Dow up 20.9% </a:t>
            </a:r>
            <a:endParaRPr sz="1200">
              <a:latin typeface="Archivo"/>
              <a:ea typeface="Archivo"/>
              <a:cs typeface="Archivo"/>
              <a:sym typeface="Archivo"/>
            </a:endParaRPr>
          </a:p>
        </p:txBody>
      </p:sp>
      <p:pic>
        <p:nvPicPr>
          <p:cNvPr id="90" name="Google Shape;90;p13">
            <a:hlinkClick r:id="rId3"/>
          </p:cNvPr>
          <p:cNvPicPr preferRelativeResize="0"/>
          <p:nvPr/>
        </p:nvPicPr>
        <p:blipFill rotWithShape="1">
          <a:blip r:embed="rId4">
            <a:alphaModFix/>
          </a:blip>
          <a:srcRect b="42856" l="0" r="0" t="43280"/>
          <a:stretch/>
        </p:blipFill>
        <p:spPr>
          <a:xfrm>
            <a:off x="1484850" y="4697525"/>
            <a:ext cx="1915801" cy="265599"/>
          </a:xfrm>
          <a:prstGeom prst="rect">
            <a:avLst/>
          </a:prstGeom>
          <a:noFill/>
          <a:ln>
            <a:noFill/>
          </a:ln>
        </p:spPr>
      </p:pic>
      <p:pic>
        <p:nvPicPr>
          <p:cNvPr id="91" name="Google Shape;91;p13">
            <a:hlinkClick r:id="rId5"/>
          </p:cNvPr>
          <p:cNvPicPr preferRelativeResize="0"/>
          <p:nvPr/>
        </p:nvPicPr>
        <p:blipFill rotWithShape="1">
          <a:blip r:embed="rId4">
            <a:alphaModFix/>
          </a:blip>
          <a:srcRect b="42856" l="0" r="0" t="43280"/>
          <a:stretch/>
        </p:blipFill>
        <p:spPr>
          <a:xfrm>
            <a:off x="5841762" y="4697525"/>
            <a:ext cx="1915801" cy="265599"/>
          </a:xfrm>
          <a:prstGeom prst="rect">
            <a:avLst/>
          </a:prstGeom>
          <a:noFill/>
          <a:ln>
            <a:noFill/>
          </a:ln>
        </p:spPr>
      </p:pic>
      <p:pic>
        <p:nvPicPr>
          <p:cNvPr id="92" name="Google Shape;92;p13" title="US Wrap Indexes July 2026.png"/>
          <p:cNvPicPr preferRelativeResize="0"/>
          <p:nvPr/>
        </p:nvPicPr>
        <p:blipFill rotWithShape="1">
          <a:blip r:embed="rId6">
            <a:alphaModFix/>
          </a:blip>
          <a:srcRect b="0" l="0" r="0" t="0"/>
          <a:stretch/>
        </p:blipFill>
        <p:spPr>
          <a:xfrm>
            <a:off x="431924" y="1206373"/>
            <a:ext cx="4021660" cy="3370151"/>
          </a:xfrm>
          <a:prstGeom prst="rect">
            <a:avLst/>
          </a:prstGeom>
          <a:noFill/>
          <a:ln>
            <a:noFill/>
          </a:ln>
          <a:effectLst>
            <a:outerShdw blurRad="200025" rotWithShape="0" algn="bl" dir="5400000" dist="19050">
              <a:srgbClr val="000000">
                <a:alpha val="10000"/>
              </a:srgbClr>
            </a:outerShdw>
          </a:effectLst>
        </p:spPr>
      </p:pic>
      <p:pic>
        <p:nvPicPr>
          <p:cNvPr id="93" name="Google Shape;93;p13"/>
          <p:cNvPicPr preferRelativeResize="0"/>
          <p:nvPr/>
        </p:nvPicPr>
        <p:blipFill rotWithShape="1">
          <a:blip r:embed="rId7">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94" name="Google Shape;94;p13" title="Deck US Wrap Indexes TTM July 2026.png"/>
          <p:cNvPicPr preferRelativeResize="0"/>
          <p:nvPr/>
        </p:nvPicPr>
        <p:blipFill rotWithShape="1">
          <a:blip r:embed="rId8">
            <a:alphaModFix/>
          </a:blip>
          <a:srcRect b="0" l="0" r="0" t="0"/>
          <a:stretch/>
        </p:blipFill>
        <p:spPr>
          <a:xfrm>
            <a:off x="4788848" y="1206373"/>
            <a:ext cx="4021650" cy="3370122"/>
          </a:xfrm>
          <a:prstGeom prst="rect">
            <a:avLst/>
          </a:prstGeom>
          <a:noFill/>
          <a:ln>
            <a:noFill/>
          </a:ln>
          <a:effectLst>
            <a:outerShdw blurRad="200025" rotWithShape="0" algn="bl" dir="5400000" dist="19050">
              <a:srgbClr val="000000">
                <a:alpha val="10000"/>
              </a:srgbClr>
            </a:outerShdw>
          </a:effectLst>
        </p:spPr>
      </p:pic>
      <p:pic>
        <p:nvPicPr>
          <p:cNvPr id="95" name="Google Shape;95;p13"/>
          <p:cNvPicPr preferRelativeResize="0"/>
          <p:nvPr/>
        </p:nvPicPr>
        <p:blipFill>
          <a:blip r:embed="rId9">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nvSpPr>
        <p:spPr>
          <a:xfrm>
            <a:off x="41700" y="221075"/>
            <a:ext cx="5574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Value vs. Growth Performance</a:t>
            </a:r>
            <a:endParaRPr b="1" sz="1800">
              <a:solidFill>
                <a:srgbClr val="1166B0"/>
              </a:solidFill>
              <a:latin typeface="Archivo"/>
              <a:ea typeface="Archivo"/>
              <a:cs typeface="Archivo"/>
              <a:sym typeface="Archivo"/>
            </a:endParaRPr>
          </a:p>
        </p:txBody>
      </p:sp>
      <p:sp>
        <p:nvSpPr>
          <p:cNvPr id="101" name="Google Shape;101;p14"/>
          <p:cNvSpPr txBox="1"/>
          <p:nvPr/>
        </p:nvSpPr>
        <p:spPr>
          <a:xfrm>
            <a:off x="357975" y="640275"/>
            <a:ext cx="42507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July</a:t>
            </a:r>
            <a:r>
              <a:rPr b="1" lang="en" sz="1200">
                <a:solidFill>
                  <a:schemeClr val="dk1"/>
                </a:solidFill>
                <a:latin typeface="Archivo"/>
                <a:ea typeface="Archivo"/>
                <a:cs typeface="Archivo"/>
                <a:sym typeface="Archivo"/>
              </a:rPr>
              <a:t> 2026:</a:t>
            </a:r>
            <a:endParaRPr b="1" sz="1200">
              <a:solidFill>
                <a:schemeClr val="dk1"/>
              </a:solidFill>
              <a:latin typeface="Archivo"/>
              <a:ea typeface="Archivo"/>
              <a:cs typeface="Archivo"/>
              <a:sym typeface="Archivo"/>
            </a:endParaRPr>
          </a:p>
          <a:p>
            <a:pPr indent="0" lvl="0" marL="0" rtl="0" algn="l">
              <a:spcBef>
                <a:spcPts val="0"/>
              </a:spcBef>
              <a:spcAft>
                <a:spcPts val="0"/>
              </a:spcAft>
              <a:buNone/>
            </a:pPr>
            <a:r>
              <a:rPr lang="en" sz="1200">
                <a:latin typeface="Archivo"/>
                <a:ea typeface="Archivo"/>
                <a:cs typeface="Archivo"/>
                <a:sym typeface="Archivo"/>
              </a:rPr>
              <a:t>Large</a:t>
            </a:r>
            <a:r>
              <a:rPr lang="en" sz="1200">
                <a:latin typeface="Archivo"/>
                <a:ea typeface="Archivo"/>
                <a:cs typeface="Archivo"/>
                <a:sym typeface="Archivo"/>
              </a:rPr>
              <a:t>-cap Value leads with 3.9% gain, Large-Cap Growth and Small-Cap Growth slump 4.7% and 5.9% respectively</a:t>
            </a:r>
            <a:endParaRPr sz="1200">
              <a:latin typeface="Archivo"/>
              <a:ea typeface="Archivo"/>
              <a:cs typeface="Archivo"/>
              <a:sym typeface="Archivo"/>
            </a:endParaRPr>
          </a:p>
        </p:txBody>
      </p:sp>
      <p:sp>
        <p:nvSpPr>
          <p:cNvPr id="102" name="Google Shape;102;p14"/>
          <p:cNvSpPr txBox="1"/>
          <p:nvPr/>
        </p:nvSpPr>
        <p:spPr>
          <a:xfrm>
            <a:off x="4707425" y="640275"/>
            <a:ext cx="42966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latin typeface="Archivo"/>
                <a:ea typeface="Archivo"/>
                <a:cs typeface="Archivo"/>
                <a:sym typeface="Archivo"/>
              </a:rPr>
              <a:t>Trailing Twelve Months (TTM):</a:t>
            </a:r>
            <a:endParaRPr b="1" sz="1200">
              <a:latin typeface="Archivo"/>
              <a:ea typeface="Archivo"/>
              <a:cs typeface="Archivo"/>
              <a:sym typeface="Archivo"/>
            </a:endParaRPr>
          </a:p>
          <a:p>
            <a:pPr indent="0" lvl="0" marL="0" rtl="0" algn="l">
              <a:spcBef>
                <a:spcPts val="0"/>
              </a:spcBef>
              <a:spcAft>
                <a:spcPts val="0"/>
              </a:spcAft>
              <a:buClr>
                <a:srgbClr val="000000"/>
              </a:buClr>
              <a:buSzPts val="1100"/>
              <a:buFont typeface="Arial"/>
              <a:buNone/>
            </a:pPr>
            <a:r>
              <a:rPr lang="en" sz="1200">
                <a:latin typeface="Archivo"/>
                <a:ea typeface="Archivo"/>
                <a:cs typeface="Archivo"/>
                <a:sym typeface="Archivo"/>
              </a:rPr>
              <a:t>Small-cap Value leads up 40.3%, Large-cap Growth’s gain of 7.9% is a relative lag</a:t>
            </a:r>
            <a:endParaRPr sz="1200">
              <a:latin typeface="Archivo"/>
              <a:ea typeface="Archivo"/>
              <a:cs typeface="Archivo"/>
              <a:sym typeface="Archivo"/>
            </a:endParaRPr>
          </a:p>
        </p:txBody>
      </p:sp>
      <p:pic>
        <p:nvPicPr>
          <p:cNvPr id="103" name="Google Shape;103;p14">
            <a:hlinkClick r:id="rId3"/>
          </p:cNvPr>
          <p:cNvPicPr preferRelativeResize="0"/>
          <p:nvPr/>
        </p:nvPicPr>
        <p:blipFill rotWithShape="1">
          <a:blip r:embed="rId4">
            <a:alphaModFix/>
          </a:blip>
          <a:srcRect b="42856" l="0" r="0" t="43280"/>
          <a:stretch/>
        </p:blipFill>
        <p:spPr>
          <a:xfrm>
            <a:off x="1525424" y="4621325"/>
            <a:ext cx="1915801" cy="265599"/>
          </a:xfrm>
          <a:prstGeom prst="rect">
            <a:avLst/>
          </a:prstGeom>
          <a:noFill/>
          <a:ln>
            <a:noFill/>
          </a:ln>
        </p:spPr>
      </p:pic>
      <p:pic>
        <p:nvPicPr>
          <p:cNvPr id="104" name="Google Shape;104;p14">
            <a:hlinkClick r:id="rId5"/>
          </p:cNvPr>
          <p:cNvPicPr preferRelativeResize="0"/>
          <p:nvPr/>
        </p:nvPicPr>
        <p:blipFill rotWithShape="1">
          <a:blip r:embed="rId4">
            <a:alphaModFix/>
          </a:blip>
          <a:srcRect b="42856" l="0" r="0" t="43280"/>
          <a:stretch/>
        </p:blipFill>
        <p:spPr>
          <a:xfrm>
            <a:off x="5872637" y="4621325"/>
            <a:ext cx="1915801" cy="265599"/>
          </a:xfrm>
          <a:prstGeom prst="rect">
            <a:avLst/>
          </a:prstGeom>
          <a:noFill/>
          <a:ln>
            <a:noFill/>
          </a:ln>
        </p:spPr>
      </p:pic>
      <p:pic>
        <p:nvPicPr>
          <p:cNvPr id="105" name="Google Shape;105;p14" title="US Wrap Value vs. Growth July 2026.png"/>
          <p:cNvPicPr preferRelativeResize="0"/>
          <p:nvPr/>
        </p:nvPicPr>
        <p:blipFill rotWithShape="1">
          <a:blip r:embed="rId6">
            <a:alphaModFix/>
          </a:blip>
          <a:srcRect b="0" l="0" r="0" t="0"/>
          <a:stretch/>
        </p:blipFill>
        <p:spPr>
          <a:xfrm>
            <a:off x="453364" y="1399475"/>
            <a:ext cx="4059918" cy="3099075"/>
          </a:xfrm>
          <a:prstGeom prst="rect">
            <a:avLst/>
          </a:prstGeom>
          <a:noFill/>
          <a:ln>
            <a:noFill/>
          </a:ln>
          <a:effectLst>
            <a:outerShdw blurRad="200025" rotWithShape="0" algn="bl" dir="5400000" dist="19050">
              <a:srgbClr val="000000">
                <a:alpha val="10000"/>
              </a:srgbClr>
            </a:outerShdw>
          </a:effectLst>
        </p:spPr>
      </p:pic>
      <p:pic>
        <p:nvPicPr>
          <p:cNvPr id="106" name="Google Shape;106;p14"/>
          <p:cNvPicPr preferRelativeResize="0"/>
          <p:nvPr/>
        </p:nvPicPr>
        <p:blipFill rotWithShape="1">
          <a:blip r:embed="rId7">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107" name="Google Shape;107;p14" title="Deck US Wrap Value vs. Growth TTM July 2026.png"/>
          <p:cNvPicPr preferRelativeResize="0"/>
          <p:nvPr/>
        </p:nvPicPr>
        <p:blipFill rotWithShape="1">
          <a:blip r:embed="rId8">
            <a:alphaModFix/>
          </a:blip>
          <a:srcRect b="0" l="0" r="0" t="0"/>
          <a:stretch/>
        </p:blipFill>
        <p:spPr>
          <a:xfrm>
            <a:off x="4800589" y="1399475"/>
            <a:ext cx="4059912" cy="3099075"/>
          </a:xfrm>
          <a:prstGeom prst="rect">
            <a:avLst/>
          </a:prstGeom>
          <a:noFill/>
          <a:ln>
            <a:noFill/>
          </a:ln>
          <a:effectLst>
            <a:outerShdw blurRad="200025" rotWithShape="0" algn="bl" dir="5400000" dist="19050">
              <a:srgbClr val="000000">
                <a:alpha val="10000"/>
              </a:srgbClr>
            </a:outerShdw>
          </a:effectLst>
        </p:spPr>
      </p:pic>
      <p:pic>
        <p:nvPicPr>
          <p:cNvPr id="108" name="Google Shape;108;p14"/>
          <p:cNvPicPr preferRelativeResize="0"/>
          <p:nvPr/>
        </p:nvPicPr>
        <p:blipFill>
          <a:blip r:embed="rId9">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5"/>
          <p:cNvSpPr txBox="1"/>
          <p:nvPr/>
        </p:nvSpPr>
        <p:spPr>
          <a:xfrm>
            <a:off x="20375" y="216575"/>
            <a:ext cx="5574900" cy="2898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b="1" lang="en" sz="1800">
                <a:solidFill>
                  <a:srgbClr val="1166B0"/>
                </a:solidFill>
                <a:latin typeface="Archivo"/>
                <a:ea typeface="Archivo"/>
                <a:cs typeface="Archivo"/>
                <a:sym typeface="Archivo"/>
              </a:rPr>
              <a:t>         </a:t>
            </a:r>
            <a:r>
              <a:rPr b="1" lang="en" sz="1800">
                <a:solidFill>
                  <a:srgbClr val="1166B0"/>
                </a:solidFill>
                <a:latin typeface="Archivo"/>
                <a:ea typeface="Archivo"/>
                <a:cs typeface="Archivo"/>
                <a:sym typeface="Archivo"/>
              </a:rPr>
              <a:t>Domestic Sector Performance</a:t>
            </a:r>
            <a:endParaRPr b="1" sz="1800">
              <a:solidFill>
                <a:srgbClr val="1166B0"/>
              </a:solidFill>
              <a:latin typeface="Archivo"/>
              <a:ea typeface="Archivo"/>
              <a:cs typeface="Archivo"/>
              <a:sym typeface="Archivo"/>
            </a:endParaRPr>
          </a:p>
        </p:txBody>
      </p:sp>
      <p:sp>
        <p:nvSpPr>
          <p:cNvPr id="114" name="Google Shape;114;p15"/>
          <p:cNvSpPr txBox="1"/>
          <p:nvPr/>
        </p:nvSpPr>
        <p:spPr>
          <a:xfrm>
            <a:off x="337013" y="621500"/>
            <a:ext cx="4004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chemeClr val="dk1"/>
                </a:solidFill>
                <a:latin typeface="Archivo"/>
                <a:ea typeface="Archivo"/>
                <a:cs typeface="Archivo"/>
                <a:sym typeface="Archivo"/>
              </a:rPr>
              <a:t>July</a:t>
            </a:r>
            <a:r>
              <a:rPr b="1" lang="en" sz="1200">
                <a:solidFill>
                  <a:schemeClr val="dk1"/>
                </a:solidFill>
                <a:latin typeface="Archivo"/>
                <a:ea typeface="Archivo"/>
                <a:cs typeface="Archivo"/>
                <a:sym typeface="Archivo"/>
              </a:rPr>
              <a:t> 2026:</a:t>
            </a:r>
            <a:br>
              <a:rPr lang="en" sz="1200">
                <a:latin typeface="Archivo"/>
                <a:ea typeface="Archivo"/>
                <a:cs typeface="Archivo"/>
                <a:sym typeface="Archivo"/>
              </a:rPr>
            </a:br>
            <a:r>
              <a:rPr lang="en" sz="1200">
                <a:latin typeface="Archivo"/>
                <a:ea typeface="Archivo"/>
                <a:cs typeface="Archivo"/>
                <a:sym typeface="Archivo"/>
              </a:rPr>
              <a:t>Energy soars 12.1%, Tech lags with 8% decline</a:t>
            </a:r>
            <a:endParaRPr sz="1200">
              <a:latin typeface="Archivo"/>
              <a:ea typeface="Archivo"/>
              <a:cs typeface="Archivo"/>
              <a:sym typeface="Archivo"/>
            </a:endParaRPr>
          </a:p>
        </p:txBody>
      </p:sp>
      <p:sp>
        <p:nvSpPr>
          <p:cNvPr id="115" name="Google Shape;115;p15"/>
          <p:cNvSpPr txBox="1"/>
          <p:nvPr/>
        </p:nvSpPr>
        <p:spPr>
          <a:xfrm>
            <a:off x="4701350" y="621500"/>
            <a:ext cx="4044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latin typeface="Archivo"/>
                <a:ea typeface="Archivo"/>
                <a:cs typeface="Archivo"/>
                <a:sym typeface="Archivo"/>
              </a:rPr>
              <a:t>Trailing Twelve Months (TTM):</a:t>
            </a:r>
            <a:br>
              <a:rPr lang="en" sz="1200">
                <a:latin typeface="Archivo"/>
                <a:ea typeface="Archivo"/>
                <a:cs typeface="Archivo"/>
                <a:sym typeface="Archivo"/>
              </a:rPr>
            </a:br>
            <a:r>
              <a:rPr lang="en" sz="1200">
                <a:latin typeface="Archivo"/>
                <a:ea typeface="Archivo"/>
                <a:cs typeface="Archivo"/>
                <a:sym typeface="Archivo"/>
              </a:rPr>
              <a:t>All eleven sectors higher, Energy leads with 40.8% gain</a:t>
            </a:r>
            <a:endParaRPr sz="1200">
              <a:latin typeface="Archivo"/>
              <a:ea typeface="Archivo"/>
              <a:cs typeface="Archivo"/>
              <a:sym typeface="Archivo"/>
            </a:endParaRPr>
          </a:p>
        </p:txBody>
      </p:sp>
      <p:pic>
        <p:nvPicPr>
          <p:cNvPr id="116" name="Google Shape;116;p15">
            <a:hlinkClick r:id="rId3"/>
          </p:cNvPr>
          <p:cNvPicPr preferRelativeResize="0"/>
          <p:nvPr/>
        </p:nvPicPr>
        <p:blipFill rotWithShape="1">
          <a:blip r:embed="rId4">
            <a:alphaModFix/>
          </a:blip>
          <a:srcRect b="42856" l="0" r="0" t="43280"/>
          <a:stretch/>
        </p:blipFill>
        <p:spPr>
          <a:xfrm>
            <a:off x="1403247" y="4773725"/>
            <a:ext cx="1915801" cy="265599"/>
          </a:xfrm>
          <a:prstGeom prst="rect">
            <a:avLst/>
          </a:prstGeom>
          <a:noFill/>
          <a:ln>
            <a:noFill/>
          </a:ln>
        </p:spPr>
      </p:pic>
      <p:pic>
        <p:nvPicPr>
          <p:cNvPr id="117" name="Google Shape;117;p15">
            <a:hlinkClick r:id="rId5"/>
          </p:cNvPr>
          <p:cNvPicPr preferRelativeResize="0"/>
          <p:nvPr/>
        </p:nvPicPr>
        <p:blipFill rotWithShape="1">
          <a:blip r:embed="rId4">
            <a:alphaModFix/>
          </a:blip>
          <a:srcRect b="42856" l="0" r="0" t="43280"/>
          <a:stretch/>
        </p:blipFill>
        <p:spPr>
          <a:xfrm>
            <a:off x="5759371" y="4773725"/>
            <a:ext cx="1915801" cy="265599"/>
          </a:xfrm>
          <a:prstGeom prst="rect">
            <a:avLst/>
          </a:prstGeom>
          <a:noFill/>
          <a:ln>
            <a:noFill/>
          </a:ln>
        </p:spPr>
      </p:pic>
      <p:pic>
        <p:nvPicPr>
          <p:cNvPr id="118" name="Google Shape;118;p15" title="US Wrap Sectors July 2026.png"/>
          <p:cNvPicPr preferRelativeResize="0"/>
          <p:nvPr/>
        </p:nvPicPr>
        <p:blipFill rotWithShape="1">
          <a:blip r:embed="rId6">
            <a:alphaModFix/>
          </a:blip>
          <a:srcRect b="0" l="0" r="0" t="0"/>
          <a:stretch/>
        </p:blipFill>
        <p:spPr>
          <a:xfrm>
            <a:off x="444463" y="1175600"/>
            <a:ext cx="3833325" cy="3515150"/>
          </a:xfrm>
          <a:prstGeom prst="rect">
            <a:avLst/>
          </a:prstGeom>
          <a:noFill/>
          <a:ln>
            <a:noFill/>
          </a:ln>
          <a:effectLst>
            <a:outerShdw blurRad="200025" rotWithShape="0" algn="bl" dir="5400000" dist="19050">
              <a:srgbClr val="000000">
                <a:alpha val="10000"/>
              </a:srgbClr>
            </a:outerShdw>
          </a:effectLst>
        </p:spPr>
      </p:pic>
      <p:pic>
        <p:nvPicPr>
          <p:cNvPr id="119" name="Google Shape;119;p15"/>
          <p:cNvPicPr preferRelativeResize="0"/>
          <p:nvPr/>
        </p:nvPicPr>
        <p:blipFill rotWithShape="1">
          <a:blip r:embed="rId7">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pic>
        <p:nvPicPr>
          <p:cNvPr id="120" name="Google Shape;120;p15" title="Deck US Wrap Sectors TTM July 2026.png"/>
          <p:cNvPicPr preferRelativeResize="0"/>
          <p:nvPr/>
        </p:nvPicPr>
        <p:blipFill rotWithShape="1">
          <a:blip r:embed="rId8">
            <a:alphaModFix/>
          </a:blip>
          <a:srcRect b="0" l="0" r="0" t="0"/>
          <a:stretch/>
        </p:blipFill>
        <p:spPr>
          <a:xfrm>
            <a:off x="4800588" y="1172275"/>
            <a:ext cx="3833325" cy="3515150"/>
          </a:xfrm>
          <a:prstGeom prst="rect">
            <a:avLst/>
          </a:prstGeom>
          <a:noFill/>
          <a:ln>
            <a:noFill/>
          </a:ln>
          <a:effectLst>
            <a:outerShdw blurRad="200025" rotWithShape="0" algn="bl" dir="5400000" dist="19050">
              <a:srgbClr val="000000">
                <a:alpha val="10000"/>
              </a:srgbClr>
            </a:outerShdw>
          </a:effectLst>
        </p:spPr>
      </p:pic>
      <p:pic>
        <p:nvPicPr>
          <p:cNvPr id="121" name="Google Shape;121;p15"/>
          <p:cNvPicPr preferRelativeResize="0"/>
          <p:nvPr/>
        </p:nvPicPr>
        <p:blipFill>
          <a:blip r:embed="rId9">
            <a:alphaModFix/>
          </a:blip>
          <a:stretch>
            <a:fillRect/>
          </a:stretch>
        </p:blipFill>
        <p:spPr>
          <a:xfrm>
            <a:off x="8087600" y="4881675"/>
            <a:ext cx="1012475" cy="204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16"/>
          <p:cNvPicPr preferRelativeResize="0"/>
          <p:nvPr/>
        </p:nvPicPr>
        <p:blipFill rotWithShape="1">
          <a:blip r:embed="rId3">
            <a:alphaModFix/>
          </a:blip>
          <a:srcRect b="0" l="0" r="0" t="0"/>
          <a:stretch/>
        </p:blipFill>
        <p:spPr>
          <a:xfrm>
            <a:off x="6276320" y="12"/>
            <a:ext cx="2867687" cy="5124983"/>
          </a:xfrm>
          <a:prstGeom prst="rect">
            <a:avLst/>
          </a:prstGeom>
          <a:noFill/>
          <a:ln>
            <a:noFill/>
          </a:ln>
          <a:effectLst>
            <a:outerShdw blurRad="342900" rotWithShape="0" algn="bl" dir="7200000" dist="114300">
              <a:srgbClr val="000000">
                <a:alpha val="10000"/>
              </a:srgbClr>
            </a:outerShdw>
          </a:effectLst>
        </p:spPr>
      </p:pic>
      <p:graphicFrame>
        <p:nvGraphicFramePr>
          <p:cNvPr id="127" name="Google Shape;127;p16"/>
          <p:cNvGraphicFramePr/>
          <p:nvPr/>
        </p:nvGraphicFramePr>
        <p:xfrm>
          <a:off x="444475" y="758088"/>
          <a:ext cx="3000000" cy="3000000"/>
        </p:xfrm>
        <a:graphic>
          <a:graphicData uri="http://schemas.openxmlformats.org/drawingml/2006/table">
            <a:tbl>
              <a:tblPr>
                <a:noFill/>
                <a:tableStyleId>{D5BD75F5-73AC-4DA1-B907-63C6E8573C36}</a:tableStyleId>
              </a:tblPr>
              <a:tblGrid>
                <a:gridCol w="779450"/>
                <a:gridCol w="1920500"/>
                <a:gridCol w="832725"/>
                <a:gridCol w="809975"/>
                <a:gridCol w="2351750"/>
                <a:gridCol w="1695750"/>
              </a:tblGrid>
              <a:tr h="589875">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Ticker</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Name</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July Price Returns</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YTD Price Returns</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Industry</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c>
                  <a:txBody>
                    <a:bodyPr/>
                    <a:lstStyle/>
                    <a:p>
                      <a:pPr indent="0" lvl="0" marL="0" rtl="0" algn="ctr">
                        <a:lnSpc>
                          <a:spcPct val="115000"/>
                        </a:lnSpc>
                        <a:spcBef>
                          <a:spcPts val="0"/>
                        </a:spcBef>
                        <a:spcAft>
                          <a:spcPts val="0"/>
                        </a:spcAft>
                        <a:buNone/>
                      </a:pPr>
                      <a:r>
                        <a:rPr b="1" lang="en" sz="1100">
                          <a:solidFill>
                            <a:srgbClr val="FFFFFF"/>
                          </a:solidFill>
                          <a:latin typeface="Archivo"/>
                          <a:ea typeface="Archivo"/>
                          <a:cs typeface="Archivo"/>
                          <a:sym typeface="Archivo"/>
                        </a:rPr>
                        <a:t>Sector</a:t>
                      </a:r>
                      <a:endParaRPr b="1" sz="1100">
                        <a:solidFill>
                          <a:srgbClr val="FFFFFF"/>
                        </a:solidFill>
                        <a:latin typeface="Archivo"/>
                        <a:ea typeface="Archivo"/>
                        <a:cs typeface="Archivo"/>
                        <a:sym typeface="Archivo"/>
                      </a:endParaRPr>
                    </a:p>
                  </a:txBody>
                  <a:tcPr marT="19050" marB="19050" marR="28575" marL="28575" anchor="ctr">
                    <a:lnB cap="flat" cmpd="sng" w="10575">
                      <a:solidFill>
                        <a:srgbClr val="D2D2D2"/>
                      </a:solidFill>
                      <a:prstDash val="solid"/>
                      <a:round/>
                      <a:headEnd len="sm" w="sm" type="none"/>
                      <a:tailEnd len="sm" w="sm" type="none"/>
                    </a:lnB>
                    <a:solidFill>
                      <a:srgbClr val="4285F4"/>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CTSH</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Cognizant Technology Solutions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42.9%</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-33.3%</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IT Services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T cap="flat" cmpd="sng" w="10575">
                      <a:solidFill>
                        <a:srgbClr val="D2D2D2"/>
                      </a:solidFill>
                      <a:prstDash val="solid"/>
                      <a:round/>
                      <a:headEnd len="sm" w="sm" type="none"/>
                      <a:tailEnd len="sm" w="sm" type="none"/>
                    </a:lnT>
                    <a:solidFill>
                      <a:srgbClr val="FFFFFF"/>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ACN</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Accenture Plc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33.3%</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-38.2%</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IT Services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PYPL</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PayPal Holdings,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32.5%</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-2.0%</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Financial Services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Financials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WDAY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Workday,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31.0%</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-25.4%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Software</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WTW</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Willis Towers Watson Plc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28.5%</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2.2%</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Insurance</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Financials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CBOE</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Cboe Global Markets,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27.8%</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23.6%</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Capital Markets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Financials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PSX</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Phillips 66</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25.2%</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64.0%</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Oil, Gas &amp; Consumable Fuels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Energy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MSFT</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Microsoft Corp.</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24.6%</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ctr">
                        <a:lnSpc>
                          <a:spcPct val="115000"/>
                        </a:lnSpc>
                        <a:spcBef>
                          <a:spcPts val="0"/>
                        </a:spcBef>
                        <a:spcAft>
                          <a:spcPts val="0"/>
                        </a:spcAft>
                        <a:buNone/>
                      </a:pPr>
                      <a:r>
                        <a:rPr lang="en" sz="1000">
                          <a:solidFill>
                            <a:srgbClr val="FF0000"/>
                          </a:solidFill>
                          <a:latin typeface="Archivo"/>
                          <a:ea typeface="Archivo"/>
                          <a:cs typeface="Archivo"/>
                          <a:sym typeface="Archivo"/>
                        </a:rPr>
                        <a:t>▼ </a:t>
                      </a:r>
                      <a:r>
                        <a:rPr lang="en" sz="1000">
                          <a:latin typeface="Archivo"/>
                          <a:ea typeface="Archivo"/>
                          <a:cs typeface="Archivo"/>
                          <a:sym typeface="Archivo"/>
                        </a:rPr>
                        <a:t>-3.9%</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Software</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EEF4FA"/>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HPQ</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HP,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24.3%</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22.4%</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Tech Hardware, Storage &amp; Peripherals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Information Technology</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solidFill>
                      <a:srgbClr val="FFFFFF"/>
                    </a:solidFill>
                  </a:tcPr>
                </a:tc>
              </a:tr>
              <a:tr h="305875">
                <a:tc>
                  <a:txBody>
                    <a:bodyPr/>
                    <a:lstStyle/>
                    <a:p>
                      <a:pPr indent="0" lvl="0" marL="0" rtl="0" algn="ctr">
                        <a:lnSpc>
                          <a:spcPct val="115000"/>
                        </a:lnSpc>
                        <a:spcBef>
                          <a:spcPts val="0"/>
                        </a:spcBef>
                        <a:spcAft>
                          <a:spcPts val="0"/>
                        </a:spcAft>
                        <a:buNone/>
                      </a:pPr>
                      <a:r>
                        <a:rPr lang="en" sz="1000">
                          <a:latin typeface="Archivo"/>
                          <a:ea typeface="Archivo"/>
                          <a:cs typeface="Archivo"/>
                          <a:sym typeface="Archivo"/>
                        </a:rPr>
                        <a:t>DXCM</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DexCom, Inc.</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23.9%</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ctr">
                        <a:lnSpc>
                          <a:spcPct val="115000"/>
                        </a:lnSpc>
                        <a:spcBef>
                          <a:spcPts val="0"/>
                        </a:spcBef>
                        <a:spcAft>
                          <a:spcPts val="0"/>
                        </a:spcAft>
                        <a:buNone/>
                      </a:pPr>
                      <a:r>
                        <a:rPr lang="en" sz="1000">
                          <a:solidFill>
                            <a:srgbClr val="19CF19"/>
                          </a:solidFill>
                          <a:latin typeface="Archivo"/>
                          <a:ea typeface="Archivo"/>
                          <a:cs typeface="Archivo"/>
                          <a:sym typeface="Archivo"/>
                        </a:rPr>
                        <a:t>▲ </a:t>
                      </a:r>
                      <a:r>
                        <a:rPr lang="en" sz="1000">
                          <a:latin typeface="Archivo"/>
                          <a:ea typeface="Archivo"/>
                          <a:cs typeface="Archivo"/>
                          <a:sym typeface="Archivo"/>
                        </a:rPr>
                        <a:t>25.7%</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Health Care Equipment &amp; Supplies</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c>
                  <a:txBody>
                    <a:bodyPr/>
                    <a:lstStyle/>
                    <a:p>
                      <a:pPr indent="0" lvl="0" marL="0" rtl="0" algn="l">
                        <a:lnSpc>
                          <a:spcPct val="115000"/>
                        </a:lnSpc>
                        <a:spcBef>
                          <a:spcPts val="0"/>
                        </a:spcBef>
                        <a:spcAft>
                          <a:spcPts val="0"/>
                        </a:spcAft>
                        <a:buNone/>
                      </a:pPr>
                      <a:r>
                        <a:rPr lang="en" sz="1000">
                          <a:latin typeface="Archivo"/>
                          <a:ea typeface="Archivo"/>
                          <a:cs typeface="Archivo"/>
                          <a:sym typeface="Archivo"/>
                        </a:rPr>
                        <a:t>Health Care</a:t>
                      </a:r>
                      <a:endParaRPr sz="1000">
                        <a:latin typeface="Archivo"/>
                        <a:ea typeface="Archivo"/>
                        <a:cs typeface="Archivo"/>
                        <a:sym typeface="Archivo"/>
                      </a:endParaRPr>
                    </a:p>
                  </a:txBody>
                  <a:tcPr marT="19050" marB="19050" marR="28575" marL="28575" anchor="ctr">
                    <a:lnL cap="flat" cmpd="sng" w="10575">
                      <a:solidFill>
                        <a:srgbClr val="D2D2D2"/>
                      </a:solidFill>
                      <a:prstDash val="solid"/>
                      <a:round/>
                      <a:headEnd len="sm" w="sm" type="none"/>
                      <a:tailEnd len="sm" w="sm" type="none"/>
                    </a:lnL>
                    <a:lnR cap="flat" cmpd="sng" w="10575">
                      <a:solidFill>
                        <a:srgbClr val="D2D2D2"/>
                      </a:solidFill>
                      <a:prstDash val="solid"/>
                      <a:round/>
                      <a:headEnd len="sm" w="sm" type="none"/>
                      <a:tailEnd len="sm" w="sm" type="none"/>
                    </a:lnR>
                    <a:lnB cap="flat" cmpd="sng" w="10575">
                      <a:solidFill>
                        <a:srgbClr val="D2D2D2"/>
                      </a:solidFill>
                      <a:prstDash val="solid"/>
                      <a:round/>
                      <a:headEnd len="sm" w="sm" type="none"/>
                      <a:tailEnd len="sm" w="sm" type="none"/>
                    </a:lnB>
                    <a:solidFill>
                      <a:srgbClr val="EEF4FA"/>
                    </a:solidFill>
                  </a:tcPr>
                </a:tc>
              </a:tr>
            </a:tbl>
          </a:graphicData>
        </a:graphic>
      </p:graphicFrame>
      <p:pic>
        <p:nvPicPr>
          <p:cNvPr id="128" name="Google Shape;128;p16">
            <a:hlinkClick r:id="rId4"/>
          </p:cNvPr>
          <p:cNvPicPr preferRelativeResize="0"/>
          <p:nvPr/>
        </p:nvPicPr>
        <p:blipFill rotWithShape="1">
          <a:blip r:embed="rId5">
            <a:alphaModFix/>
          </a:blip>
          <a:srcRect b="42856" l="0" r="0" t="43280"/>
          <a:stretch/>
        </p:blipFill>
        <p:spPr>
          <a:xfrm>
            <a:off x="3681649" y="4610025"/>
            <a:ext cx="1915801" cy="265599"/>
          </a:xfrm>
          <a:prstGeom prst="rect">
            <a:avLst/>
          </a:prstGeom>
          <a:noFill/>
          <a:ln>
            <a:noFill/>
          </a:ln>
        </p:spPr>
      </p:pic>
      <p:sp>
        <p:nvSpPr>
          <p:cNvPr id="129" name="Google Shape;129;p16"/>
          <p:cNvSpPr txBox="1"/>
          <p:nvPr/>
        </p:nvSpPr>
        <p:spPr>
          <a:xfrm>
            <a:off x="20375" y="216575"/>
            <a:ext cx="5574900" cy="289800"/>
          </a:xfrm>
          <a:prstGeom prst="rect">
            <a:avLst/>
          </a:prstGeom>
          <a:noFill/>
          <a:ln>
            <a:noFill/>
          </a:ln>
        </p:spPr>
        <p:txBody>
          <a:bodyPr anchorCtr="0" anchor="t" bIns="0" lIns="0" spcFirstLastPara="1" rIns="0" wrap="square" tIns="12700">
            <a:spAutoFit/>
          </a:bodyPr>
          <a:lstStyle/>
          <a:p>
            <a:pPr indent="-57150" lvl="0" marL="457200" rtl="0" algn="l">
              <a:spcBef>
                <a:spcPts val="0"/>
              </a:spcBef>
              <a:spcAft>
                <a:spcPts val="0"/>
              </a:spcAft>
              <a:buNone/>
            </a:pPr>
            <a:r>
              <a:rPr b="1" lang="en" sz="1800">
                <a:solidFill>
                  <a:srgbClr val="1166B0"/>
                </a:solidFill>
                <a:latin typeface="Archivo"/>
                <a:ea typeface="Archivo"/>
                <a:cs typeface="Archivo"/>
                <a:sym typeface="Archivo"/>
              </a:rPr>
              <a:t> </a:t>
            </a:r>
            <a:r>
              <a:rPr b="1" lang="en" sz="1800">
                <a:solidFill>
                  <a:srgbClr val="1166B0"/>
                </a:solidFill>
                <a:latin typeface="Archivo"/>
                <a:ea typeface="Archivo"/>
                <a:cs typeface="Archivo"/>
                <a:sym typeface="Archivo"/>
              </a:rPr>
              <a:t>Best-Performing S&amp;P 500 Stocks of the Month</a:t>
            </a:r>
            <a:endParaRPr b="1" sz="1800">
              <a:solidFill>
                <a:srgbClr val="1166B0"/>
              </a:solidFill>
              <a:latin typeface="Archivo"/>
              <a:ea typeface="Archivo"/>
              <a:cs typeface="Archivo"/>
              <a:sym typeface="Archivo"/>
            </a:endParaRPr>
          </a:p>
        </p:txBody>
      </p:sp>
      <p:pic>
        <p:nvPicPr>
          <p:cNvPr id="130" name="Google Shape;130;p16"/>
          <p:cNvPicPr preferRelativeResize="0"/>
          <p:nvPr/>
        </p:nvPicPr>
        <p:blipFill>
          <a:blip r:embed="rId6">
            <a:alphaModFix/>
          </a:blip>
          <a:stretch>
            <a:fillRect/>
          </a:stretch>
        </p:blipFill>
        <p:spPr>
          <a:xfrm>
            <a:off x="8087600" y="4881675"/>
            <a:ext cx="1012475" cy="204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