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7" r:id="rId3"/>
    <p:sldId id="259" r:id="rId4"/>
    <p:sldId id="267" r:id="rId5"/>
    <p:sldId id="260" r:id="rId6"/>
    <p:sldId id="261" r:id="rId7"/>
    <p:sldId id="263" r:id="rId8"/>
    <p:sldId id="265" r:id="rId9"/>
    <p:sldId id="266" r:id="rId10"/>
    <p:sldId id="270" r:id="rId11"/>
    <p:sldId id="271" r:id="rId12"/>
    <p:sldId id="272" r:id="rId13"/>
    <p:sldId id="282" r:id="rId14"/>
    <p:sldId id="284" r:id="rId15"/>
    <p:sldId id="278" r:id="rId16"/>
    <p:sldId id="279" r:id="rId17"/>
    <p:sldId id="280" r:id="rId18"/>
    <p:sldId id="281" r:id="rId19"/>
    <p:sldId id="273" r:id="rId20"/>
    <p:sldId id="274" r:id="rId21"/>
    <p:sldId id="275" r:id="rId22"/>
    <p:sldId id="276" r:id="rId23"/>
    <p:sldId id="277" r:id="rId24"/>
    <p:sldId id="26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82E8"/>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2" autoAdjust="0"/>
    <p:restoredTop sz="82112" autoAdjust="0"/>
  </p:normalViewPr>
  <p:slideViewPr>
    <p:cSldViewPr snapToGrid="0" snapToObjects="1">
      <p:cViewPr varScale="1">
        <p:scale>
          <a:sx n="78" d="100"/>
          <a:sy n="78" d="100"/>
        </p:scale>
        <p:origin x="891"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F4F406-E73B-7B46-9770-51E4D9B7FE62}" type="datetimeFigureOut">
              <a:rPr lang="en-US" smtClean="0"/>
              <a:t>1/21/20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030F0-437A-604E-82D8-18DAB04BBE4E}" type="slidenum">
              <a:rPr lang="en-US" smtClean="0"/>
              <a:t>‹#›</a:t>
            </a:fld>
            <a:endParaRPr lang="en-US"/>
          </a:p>
        </p:txBody>
      </p:sp>
    </p:spTree>
    <p:extLst>
      <p:ext uri="{BB962C8B-B14F-4D97-AF65-F5344CB8AC3E}">
        <p14:creationId xmlns:p14="http://schemas.microsoft.com/office/powerpoint/2010/main" val="4100497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total returns for key markets in the US and abroad.  Q4 2019 proved be a very good one for investors that were long stocks from pretty much anywhere in the world.  Domestically, standout returns in the quarter were posted by the Nasdaq Composite Index.  After lagging The S&amp;P 500 for the prior 2 quarters, the tech heavy index was lifted by big gains in TSLA, AMD, and relative overweighting in technology and healthcare companies.  Outside of the US, emerging markets had their best quarter since 2012!  Russia, China, Brazil, South Africa, and South Korea all posted gains &gt;10% to give the broader emerging indices a boost.  Decreased macro risk, stabilizing interest rates, and optimism from a US/China trade agreement likely helped the emerging countries growth.</a:t>
            </a:r>
          </a:p>
        </p:txBody>
      </p:sp>
      <p:sp>
        <p:nvSpPr>
          <p:cNvPr id="4" name="Slide Number Placeholder 3"/>
          <p:cNvSpPr>
            <a:spLocks noGrp="1"/>
          </p:cNvSpPr>
          <p:nvPr>
            <p:ph type="sldNum" sz="quarter" idx="5"/>
          </p:nvPr>
        </p:nvSpPr>
        <p:spPr/>
        <p:txBody>
          <a:bodyPr/>
          <a:lstStyle/>
          <a:p>
            <a:fld id="{9F1030F0-437A-604E-82D8-18DAB04BBE4E}" type="slidenum">
              <a:rPr lang="en-US" smtClean="0"/>
              <a:t>2</a:t>
            </a:fld>
            <a:endParaRPr lang="en-US"/>
          </a:p>
        </p:txBody>
      </p:sp>
    </p:spTree>
    <p:extLst>
      <p:ext uri="{BB962C8B-B14F-4D97-AF65-F5344CB8AC3E}">
        <p14:creationId xmlns:p14="http://schemas.microsoft.com/office/powerpoint/2010/main" val="694838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1030F0-437A-604E-82D8-18DAB04BBE4E}" type="slidenum">
              <a:rPr lang="en-US" smtClean="0"/>
              <a:t>11</a:t>
            </a:fld>
            <a:endParaRPr lang="en-US"/>
          </a:p>
        </p:txBody>
      </p:sp>
    </p:spTree>
    <p:extLst>
      <p:ext uri="{BB962C8B-B14F-4D97-AF65-F5344CB8AC3E}">
        <p14:creationId xmlns:p14="http://schemas.microsoft.com/office/powerpoint/2010/main" val="3954017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1030F0-437A-604E-82D8-18DAB04BBE4E}" type="slidenum">
              <a:rPr lang="en-US" smtClean="0"/>
              <a:t>12</a:t>
            </a:fld>
            <a:endParaRPr lang="en-US"/>
          </a:p>
        </p:txBody>
      </p:sp>
    </p:spTree>
    <p:extLst>
      <p:ext uri="{BB962C8B-B14F-4D97-AF65-F5344CB8AC3E}">
        <p14:creationId xmlns:p14="http://schemas.microsoft.com/office/powerpoint/2010/main" val="2700275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While oil has taken a backseat to rallies in other sectors, 2020 should be an interesting year for oil overall. With recent events like the China trade deal and tensions with Iran, oil prices have risen. In 2019 specifically, the Brent Crude Oil Spot price rose 25.36%, while supply decreased as well. Additionally, the consumer has been affected by this with the US Retail Gas Price also increasing by 12.72%. </a:t>
            </a:r>
          </a:p>
          <a:p>
            <a:endParaRPr lang="en-US" dirty="0"/>
          </a:p>
        </p:txBody>
      </p:sp>
      <p:sp>
        <p:nvSpPr>
          <p:cNvPr id="4" name="Slide Number Placeholder 3"/>
          <p:cNvSpPr>
            <a:spLocks noGrp="1"/>
          </p:cNvSpPr>
          <p:nvPr>
            <p:ph type="sldNum" sz="quarter" idx="5"/>
          </p:nvPr>
        </p:nvSpPr>
        <p:spPr/>
        <p:txBody>
          <a:bodyPr/>
          <a:lstStyle/>
          <a:p>
            <a:fld id="{9F1030F0-437A-604E-82D8-18DAB04BBE4E}" type="slidenum">
              <a:rPr lang="en-US" smtClean="0"/>
              <a:t>13</a:t>
            </a:fld>
            <a:endParaRPr lang="en-US"/>
          </a:p>
        </p:txBody>
      </p:sp>
    </p:spTree>
    <p:extLst>
      <p:ext uri="{BB962C8B-B14F-4D97-AF65-F5344CB8AC3E}">
        <p14:creationId xmlns:p14="http://schemas.microsoft.com/office/powerpoint/2010/main" val="4261241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1030F0-437A-604E-82D8-18DAB04BBE4E}" type="slidenum">
              <a:rPr lang="en-US" smtClean="0"/>
              <a:t>14</a:t>
            </a:fld>
            <a:endParaRPr lang="en-US"/>
          </a:p>
        </p:txBody>
      </p:sp>
    </p:spTree>
    <p:extLst>
      <p:ext uri="{BB962C8B-B14F-4D97-AF65-F5344CB8AC3E}">
        <p14:creationId xmlns:p14="http://schemas.microsoft.com/office/powerpoint/2010/main" val="3312423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current S&amp;P 500 constituents have grown quite a bit in the last decade. When breaking it down by each sector that these constituents are in, you can see how Energy has shrunk the most, while Communication Services and Consumer Cyclical have grown over the decade.</a:t>
            </a:r>
            <a:endParaRPr lang="en-US" dirty="0"/>
          </a:p>
        </p:txBody>
      </p:sp>
      <p:sp>
        <p:nvSpPr>
          <p:cNvPr id="4" name="Slide Number Placeholder 3"/>
          <p:cNvSpPr>
            <a:spLocks noGrp="1"/>
          </p:cNvSpPr>
          <p:nvPr>
            <p:ph type="sldNum" sz="quarter" idx="5"/>
          </p:nvPr>
        </p:nvSpPr>
        <p:spPr/>
        <p:txBody>
          <a:bodyPr/>
          <a:lstStyle/>
          <a:p>
            <a:fld id="{9F1030F0-437A-604E-82D8-18DAB04BBE4E}" type="slidenum">
              <a:rPr lang="en-US" smtClean="0"/>
              <a:t>15</a:t>
            </a:fld>
            <a:endParaRPr lang="en-US"/>
          </a:p>
        </p:txBody>
      </p:sp>
    </p:spTree>
    <p:extLst>
      <p:ext uri="{BB962C8B-B14F-4D97-AF65-F5344CB8AC3E}">
        <p14:creationId xmlns:p14="http://schemas.microsoft.com/office/powerpoint/2010/main" val="1192229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The US unemployment rate was 9.7% in January 2010 but steadily decreased to 3.5% at the end of 2019. Even so, US Job Openings eclipsed US Job Seekers in mid 2017, a sign there is room for the US workforce to continue to grow</a:t>
            </a:r>
          </a:p>
          <a:p>
            <a:pPr rtl="0" fontAlgn="base"/>
            <a:r>
              <a:rPr lang="en-US" sz="1200" b="0" i="0" u="none" strike="noStrike" kern="1200" dirty="0">
                <a:solidFill>
                  <a:schemeClr val="tx1"/>
                </a:solidFill>
                <a:effectLst/>
                <a:latin typeface="+mn-lt"/>
                <a:ea typeface="+mn-ea"/>
                <a:cs typeface="+mn-cs"/>
              </a:rPr>
              <a:t>The bottom ratio of US Job Seekers to US Job Openings shows that in December 2011, there were 3.3 job seekers for every job opening. Today, there are only 0.7 job seekers for every job opening (More jobs than job seekers).</a:t>
            </a:r>
          </a:p>
          <a:p>
            <a:endParaRPr lang="en-US" dirty="0"/>
          </a:p>
        </p:txBody>
      </p:sp>
      <p:sp>
        <p:nvSpPr>
          <p:cNvPr id="4" name="Slide Number Placeholder 3"/>
          <p:cNvSpPr>
            <a:spLocks noGrp="1"/>
          </p:cNvSpPr>
          <p:nvPr>
            <p:ph type="sldNum" sz="quarter" idx="5"/>
          </p:nvPr>
        </p:nvSpPr>
        <p:spPr/>
        <p:txBody>
          <a:bodyPr/>
          <a:lstStyle/>
          <a:p>
            <a:fld id="{9F1030F0-437A-604E-82D8-18DAB04BBE4E}" type="slidenum">
              <a:rPr lang="en-US" smtClean="0"/>
              <a:t>16</a:t>
            </a:fld>
            <a:endParaRPr lang="en-US"/>
          </a:p>
        </p:txBody>
      </p:sp>
    </p:spTree>
    <p:extLst>
      <p:ext uri="{BB962C8B-B14F-4D97-AF65-F5344CB8AC3E}">
        <p14:creationId xmlns:p14="http://schemas.microsoft.com/office/powerpoint/2010/main" val="2237065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The United States’ top trade partners, in order: China, Canada, Mexico, and Japan</a:t>
            </a:r>
          </a:p>
          <a:p>
            <a:pPr rtl="0" fontAlgn="base"/>
            <a:r>
              <a:rPr lang="en-US" sz="1200" b="0" i="0" u="none" strike="noStrike" kern="1200" dirty="0">
                <a:solidFill>
                  <a:schemeClr val="tx1"/>
                </a:solidFill>
                <a:effectLst/>
                <a:latin typeface="+mn-lt"/>
                <a:ea typeface="+mn-ea"/>
                <a:cs typeface="+mn-cs"/>
              </a:rPr>
              <a:t>While trade deficits with its 2nd through 4th largest partners stayed largely unchanged throughout the decade, the US trade deficit with China was much more volatile. The US-China deficit consistently increased until Q4 2018 before reversing its trend and decreasing in each quarter of 2019 thus far</a:t>
            </a:r>
          </a:p>
          <a:p>
            <a:pPr rtl="0" fontAlgn="base"/>
            <a:r>
              <a:rPr lang="en-US" sz="1200" b="0" i="0" u="none" strike="noStrike" kern="1200" dirty="0">
                <a:solidFill>
                  <a:schemeClr val="tx1"/>
                </a:solidFill>
                <a:effectLst/>
                <a:latin typeface="+mn-lt"/>
                <a:ea typeface="+mn-ea"/>
                <a:cs typeface="+mn-cs"/>
              </a:rPr>
              <a:t>Despite the recent narrowing, the US trade deficit with China increased 49% during the 2010’s decade</a:t>
            </a:r>
          </a:p>
          <a:p>
            <a:endParaRPr lang="en-US" dirty="0"/>
          </a:p>
        </p:txBody>
      </p:sp>
      <p:sp>
        <p:nvSpPr>
          <p:cNvPr id="4" name="Slide Number Placeholder 3"/>
          <p:cNvSpPr>
            <a:spLocks noGrp="1"/>
          </p:cNvSpPr>
          <p:nvPr>
            <p:ph type="sldNum" sz="quarter" idx="5"/>
          </p:nvPr>
        </p:nvSpPr>
        <p:spPr/>
        <p:txBody>
          <a:bodyPr/>
          <a:lstStyle/>
          <a:p>
            <a:fld id="{9F1030F0-437A-604E-82D8-18DAB04BBE4E}" type="slidenum">
              <a:rPr lang="en-US" smtClean="0"/>
              <a:t>17</a:t>
            </a:fld>
            <a:endParaRPr lang="en-US"/>
          </a:p>
        </p:txBody>
      </p:sp>
    </p:spTree>
    <p:extLst>
      <p:ext uri="{BB962C8B-B14F-4D97-AF65-F5344CB8AC3E}">
        <p14:creationId xmlns:p14="http://schemas.microsoft.com/office/powerpoint/2010/main" val="3413986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Growing consumer debt, specifically from student loans, has been identified as a cause of concern for the US economy; but growth in four categories of consumer debt slowed over the last decade</a:t>
            </a:r>
          </a:p>
          <a:p>
            <a:pPr rtl="0" fontAlgn="base"/>
            <a:r>
              <a:rPr lang="en-US" sz="1200" b="0" i="0" u="none" strike="noStrike" kern="1200" dirty="0">
                <a:solidFill>
                  <a:schemeClr val="tx1"/>
                </a:solidFill>
                <a:effectLst/>
                <a:latin typeface="+mn-lt"/>
                <a:ea typeface="+mn-ea"/>
                <a:cs typeface="+mn-cs"/>
              </a:rPr>
              <a:t>Student Loan Debt increased 199.7% from 2000-09, and 107.7% from 2010-19</a:t>
            </a:r>
          </a:p>
          <a:p>
            <a:pPr rtl="0" fontAlgn="base"/>
            <a:r>
              <a:rPr lang="en-US" sz="1200" b="0" i="0" u="none" strike="noStrike" kern="1200" dirty="0">
                <a:solidFill>
                  <a:schemeClr val="tx1"/>
                </a:solidFill>
                <a:effectLst/>
                <a:latin typeface="+mn-lt"/>
                <a:ea typeface="+mn-ea"/>
                <a:cs typeface="+mn-cs"/>
              </a:rPr>
              <a:t>Mortgage Debt increased 162.4% from 2000-09, and only 6.7% from 2010-19 (most likely due to the housing crisis in the previous decade, but this illustrates the consumers’ rising preference to rent, rather than buy a house) </a:t>
            </a:r>
          </a:p>
          <a:p>
            <a:pPr rtl="0" fontAlgn="base"/>
            <a:r>
              <a:rPr lang="en-US" sz="1200" b="0" i="0" u="none" strike="noStrike" kern="1200" dirty="0">
                <a:solidFill>
                  <a:schemeClr val="tx1"/>
                </a:solidFill>
                <a:effectLst/>
                <a:latin typeface="+mn-lt"/>
                <a:ea typeface="+mn-ea"/>
                <a:cs typeface="+mn-cs"/>
              </a:rPr>
              <a:t>Auto Loan Debt increased 85.1% from 2000-09, and 82.2% from 2010-19</a:t>
            </a:r>
          </a:p>
          <a:p>
            <a:endParaRPr lang="en-US" dirty="0"/>
          </a:p>
        </p:txBody>
      </p:sp>
      <p:sp>
        <p:nvSpPr>
          <p:cNvPr id="4" name="Slide Number Placeholder 3"/>
          <p:cNvSpPr>
            <a:spLocks noGrp="1"/>
          </p:cNvSpPr>
          <p:nvPr>
            <p:ph type="sldNum" sz="quarter" idx="5"/>
          </p:nvPr>
        </p:nvSpPr>
        <p:spPr/>
        <p:txBody>
          <a:bodyPr/>
          <a:lstStyle/>
          <a:p>
            <a:fld id="{9F1030F0-437A-604E-82D8-18DAB04BBE4E}" type="slidenum">
              <a:rPr lang="en-US" smtClean="0"/>
              <a:t>18</a:t>
            </a:fld>
            <a:endParaRPr lang="en-US"/>
          </a:p>
        </p:txBody>
      </p:sp>
    </p:spTree>
    <p:extLst>
      <p:ext uri="{BB962C8B-B14F-4D97-AF65-F5344CB8AC3E}">
        <p14:creationId xmlns:p14="http://schemas.microsoft.com/office/powerpoint/2010/main" val="2280741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The 2010’s decade was particularly kind to the Consumer Cyclical and Technology, the only two sectors to outperform the S&amp;P 500’s total return of 248.2%</a:t>
            </a:r>
          </a:p>
          <a:p>
            <a:pPr rtl="0" fontAlgn="base"/>
            <a:r>
              <a:rPr lang="en-US" sz="1200" b="0" i="0" u="none" strike="noStrike" kern="1200" dirty="0">
                <a:solidFill>
                  <a:schemeClr val="tx1"/>
                </a:solidFill>
                <a:effectLst/>
                <a:latin typeface="+mn-lt"/>
                <a:ea typeface="+mn-ea"/>
                <a:cs typeface="+mn-cs"/>
              </a:rPr>
              <a:t>The best stock of the decade was Netflix (NFLX), up 3650.7% over just less than 10 years, with an annualized return of nearly 44%; even so, the stocks that make up the new Communication Services sector (sourced mostly from the Telecom and Tech sectors) returned only 62.6% on the decade in combination</a:t>
            </a:r>
          </a:p>
          <a:p>
            <a:pPr rtl="0" fontAlgn="base"/>
            <a:r>
              <a:rPr lang="en-US" sz="1200" b="0" i="0" u="none" strike="noStrike" kern="1200" dirty="0">
                <a:solidFill>
                  <a:schemeClr val="tx1"/>
                </a:solidFill>
                <a:effectLst/>
                <a:latin typeface="+mn-lt"/>
                <a:ea typeface="+mn-ea"/>
                <a:cs typeface="+mn-cs"/>
              </a:rPr>
              <a:t>Energy far underperformed the rest of the sectors, posting only a 4.88% decade return, 0.6% annualized</a:t>
            </a:r>
          </a:p>
          <a:p>
            <a:endParaRPr lang="en-US" dirty="0"/>
          </a:p>
        </p:txBody>
      </p:sp>
      <p:sp>
        <p:nvSpPr>
          <p:cNvPr id="4" name="Slide Number Placeholder 3"/>
          <p:cNvSpPr>
            <a:spLocks noGrp="1"/>
          </p:cNvSpPr>
          <p:nvPr>
            <p:ph type="sldNum" sz="quarter" idx="5"/>
          </p:nvPr>
        </p:nvSpPr>
        <p:spPr/>
        <p:txBody>
          <a:bodyPr/>
          <a:lstStyle/>
          <a:p>
            <a:fld id="{9F1030F0-437A-604E-82D8-18DAB04BBE4E}" type="slidenum">
              <a:rPr lang="en-US" smtClean="0"/>
              <a:t>19</a:t>
            </a:fld>
            <a:endParaRPr lang="en-US"/>
          </a:p>
        </p:txBody>
      </p:sp>
    </p:spTree>
    <p:extLst>
      <p:ext uri="{BB962C8B-B14F-4D97-AF65-F5344CB8AC3E}">
        <p14:creationId xmlns:p14="http://schemas.microsoft.com/office/powerpoint/2010/main" val="4052101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This chart plots the S&amp;P 500 Total Return for each year of the 2010’s decade</a:t>
            </a:r>
          </a:p>
          <a:p>
            <a:pPr rtl="0" fontAlgn="base"/>
            <a:r>
              <a:rPr lang="en-US" sz="1200" b="0" i="0" u="none" strike="noStrike" kern="1200" dirty="0">
                <a:solidFill>
                  <a:schemeClr val="tx1"/>
                </a:solidFill>
                <a:effectLst/>
                <a:latin typeface="+mn-lt"/>
                <a:ea typeface="+mn-ea"/>
                <a:cs typeface="+mn-cs"/>
              </a:rPr>
              <a:t>In those 10 calendar years, the S&amp;P 500 finished lower only one time, losing 4.4% in 2018</a:t>
            </a:r>
          </a:p>
          <a:p>
            <a:pPr rtl="0" fontAlgn="base"/>
            <a:r>
              <a:rPr lang="en-US" sz="1200" b="0" i="0" u="none" strike="noStrike" kern="1200" dirty="0">
                <a:solidFill>
                  <a:schemeClr val="tx1"/>
                </a:solidFill>
                <a:effectLst/>
                <a:latin typeface="+mn-lt"/>
                <a:ea typeface="+mn-ea"/>
                <a:cs typeface="+mn-cs"/>
              </a:rPr>
              <a:t>3 years had gains in excess of 20% (‘13, ‘17, ‘19)</a:t>
            </a:r>
          </a:p>
          <a:p>
            <a:pPr rtl="0" fontAlgn="base"/>
            <a:r>
              <a:rPr lang="en-US" sz="1200" b="0" i="0" u="none" strike="noStrike" kern="1200" dirty="0">
                <a:solidFill>
                  <a:schemeClr val="tx1"/>
                </a:solidFill>
                <a:effectLst/>
                <a:latin typeface="+mn-lt"/>
                <a:ea typeface="+mn-ea"/>
                <a:cs typeface="+mn-cs"/>
              </a:rPr>
              <a:t>7 years had gains in excess of 10% (‘10, ‘12, ‘13, ‘14, ‘16, ‘17, ‘19)</a:t>
            </a:r>
          </a:p>
          <a:p>
            <a:pPr rtl="0" fontAlgn="base"/>
            <a:r>
              <a:rPr lang="en-US" sz="1200" b="0" i="0" u="none" strike="noStrike" kern="1200" dirty="0">
                <a:solidFill>
                  <a:schemeClr val="tx1"/>
                </a:solidFill>
                <a:effectLst/>
                <a:latin typeface="+mn-lt"/>
                <a:ea typeface="+mn-ea"/>
                <a:cs typeface="+mn-cs"/>
              </a:rPr>
              <a:t>4 years went lower in January, but the S&amp;P went on to gain more than 10% in 3 of those years </a:t>
            </a:r>
          </a:p>
          <a:p>
            <a:endParaRPr lang="en-US" dirty="0"/>
          </a:p>
        </p:txBody>
      </p:sp>
      <p:sp>
        <p:nvSpPr>
          <p:cNvPr id="4" name="Slide Number Placeholder 3"/>
          <p:cNvSpPr>
            <a:spLocks noGrp="1"/>
          </p:cNvSpPr>
          <p:nvPr>
            <p:ph type="sldNum" sz="quarter" idx="5"/>
          </p:nvPr>
        </p:nvSpPr>
        <p:spPr/>
        <p:txBody>
          <a:bodyPr/>
          <a:lstStyle/>
          <a:p>
            <a:fld id="{9F1030F0-437A-604E-82D8-18DAB04BBE4E}" type="slidenum">
              <a:rPr lang="en-US" smtClean="0"/>
              <a:t>20</a:t>
            </a:fld>
            <a:endParaRPr lang="en-US"/>
          </a:p>
        </p:txBody>
      </p:sp>
    </p:spTree>
    <p:extLst>
      <p:ext uri="{BB962C8B-B14F-4D97-AF65-F5344CB8AC3E}">
        <p14:creationId xmlns:p14="http://schemas.microsoft.com/office/powerpoint/2010/main" val="3742191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Nearly every stock sector posted positive returns in Q4 2019.  The sole decliner was real estate, retracting to it’s mean perhaps, after finishing near the top for 2 of the prior 3 quarters.  Technology and health care companies had the biggest gains on average especially benefitting from the performance or semiconductor and biotech companies.  Historically, stocks in the cyclical </a:t>
            </a:r>
            <a:r>
              <a:rPr lang="en-US" dirty="0" err="1"/>
              <a:t>supersector</a:t>
            </a:r>
            <a:r>
              <a:rPr lang="en-US" dirty="0"/>
              <a:t> have higher betas than those in the sensitive </a:t>
            </a:r>
            <a:r>
              <a:rPr lang="en-US" dirty="0" err="1"/>
              <a:t>supersector</a:t>
            </a:r>
            <a:r>
              <a:rPr lang="en-US" dirty="0"/>
              <a:t>.  Over the last year, however, the average beta for sensitive stocks has been about 25% higher than the average cyclical company’s beta.  It will be interesting to see if this trend persists, especially in any prolonged bear market.  Defensive </a:t>
            </a:r>
            <a:r>
              <a:rPr lang="en-US" dirty="0" err="1"/>
              <a:t>supersector</a:t>
            </a:r>
            <a:r>
              <a:rPr lang="en-US" dirty="0"/>
              <a:t> companies remained in their typical range this past year with an average beta well below 1.</a:t>
            </a:r>
          </a:p>
        </p:txBody>
      </p:sp>
      <p:sp>
        <p:nvSpPr>
          <p:cNvPr id="4" name="Slide Number Placeholder 3"/>
          <p:cNvSpPr>
            <a:spLocks noGrp="1"/>
          </p:cNvSpPr>
          <p:nvPr>
            <p:ph type="sldNum" sz="quarter" idx="5"/>
          </p:nvPr>
        </p:nvSpPr>
        <p:spPr/>
        <p:txBody>
          <a:bodyPr/>
          <a:lstStyle/>
          <a:p>
            <a:fld id="{9F1030F0-437A-604E-82D8-18DAB04BBE4E}" type="slidenum">
              <a:rPr lang="en-US" smtClean="0"/>
              <a:t>3</a:t>
            </a:fld>
            <a:endParaRPr lang="en-US"/>
          </a:p>
        </p:txBody>
      </p:sp>
    </p:spTree>
    <p:extLst>
      <p:ext uri="{BB962C8B-B14F-4D97-AF65-F5344CB8AC3E}">
        <p14:creationId xmlns:p14="http://schemas.microsoft.com/office/powerpoint/2010/main" val="1573881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Interest rates around the world were largely consistent to start the decade, when the US, Germany, UK, France, and Canada all offered long-term interest rates in the 3.1% to 3.6% range (Japan’s was at ~1.3%)</a:t>
            </a:r>
          </a:p>
          <a:p>
            <a:pPr rtl="0" fontAlgn="base"/>
            <a:r>
              <a:rPr lang="en-US" sz="1200" b="0" i="0" u="none" strike="noStrike" kern="1200" dirty="0">
                <a:solidFill>
                  <a:schemeClr val="tx1"/>
                </a:solidFill>
                <a:effectLst/>
                <a:latin typeface="+mn-lt"/>
                <a:ea typeface="+mn-ea"/>
                <a:cs typeface="+mn-cs"/>
              </a:rPr>
              <a:t>Over the decade, several countries (Japan, France, Germany, etc.) moved to negative interest rate policies and the spread between different governments’ rates widened</a:t>
            </a:r>
          </a:p>
          <a:p>
            <a:endParaRPr lang="en-US" dirty="0"/>
          </a:p>
        </p:txBody>
      </p:sp>
      <p:sp>
        <p:nvSpPr>
          <p:cNvPr id="4" name="Slide Number Placeholder 3"/>
          <p:cNvSpPr>
            <a:spLocks noGrp="1"/>
          </p:cNvSpPr>
          <p:nvPr>
            <p:ph type="sldNum" sz="quarter" idx="5"/>
          </p:nvPr>
        </p:nvSpPr>
        <p:spPr/>
        <p:txBody>
          <a:bodyPr/>
          <a:lstStyle/>
          <a:p>
            <a:fld id="{9F1030F0-437A-604E-82D8-18DAB04BBE4E}" type="slidenum">
              <a:rPr lang="en-US" smtClean="0"/>
              <a:t>21</a:t>
            </a:fld>
            <a:endParaRPr lang="en-US"/>
          </a:p>
        </p:txBody>
      </p:sp>
    </p:spTree>
    <p:extLst>
      <p:ext uri="{BB962C8B-B14F-4D97-AF65-F5344CB8AC3E}">
        <p14:creationId xmlns:p14="http://schemas.microsoft.com/office/powerpoint/2010/main" val="4233924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Cryptocurrencies forever changed the regulatory landscape of financial markets when we asked, “is this a security?”</a:t>
            </a:r>
          </a:p>
          <a:p>
            <a:pPr rtl="0" fontAlgn="base"/>
            <a:r>
              <a:rPr lang="en-US" sz="1200" b="0" i="0" u="none" strike="noStrike" kern="1200" dirty="0">
                <a:solidFill>
                  <a:schemeClr val="tx1"/>
                </a:solidFill>
                <a:effectLst/>
                <a:latin typeface="+mn-lt"/>
                <a:ea typeface="+mn-ea"/>
                <a:cs typeface="+mn-cs"/>
              </a:rPr>
              <a:t>Bitcoin, Ethereum, and Ripple, three of the largest cryptos, had their heyday in H2 2017 and H1 2018</a:t>
            </a:r>
          </a:p>
          <a:p>
            <a:pPr rtl="0" fontAlgn="base"/>
            <a:r>
              <a:rPr lang="en-US" sz="1200" b="0" i="0" u="none" strike="noStrike" kern="1200" dirty="0">
                <a:solidFill>
                  <a:schemeClr val="tx1"/>
                </a:solidFill>
                <a:effectLst/>
                <a:latin typeface="+mn-lt"/>
                <a:ea typeface="+mn-ea"/>
                <a:cs typeface="+mn-cs"/>
              </a:rPr>
              <a:t>While the chart shows a huge spike then fall from grace, Bitcoin is still up 2.5K% since mid-2015</a:t>
            </a:r>
          </a:p>
          <a:p>
            <a:endParaRPr lang="en-US" dirty="0"/>
          </a:p>
        </p:txBody>
      </p:sp>
      <p:sp>
        <p:nvSpPr>
          <p:cNvPr id="4" name="Slide Number Placeholder 3"/>
          <p:cNvSpPr>
            <a:spLocks noGrp="1"/>
          </p:cNvSpPr>
          <p:nvPr>
            <p:ph type="sldNum" sz="quarter" idx="5"/>
          </p:nvPr>
        </p:nvSpPr>
        <p:spPr/>
        <p:txBody>
          <a:bodyPr/>
          <a:lstStyle/>
          <a:p>
            <a:fld id="{9F1030F0-437A-604E-82D8-18DAB04BBE4E}" type="slidenum">
              <a:rPr lang="en-US" smtClean="0"/>
              <a:t>22</a:t>
            </a:fld>
            <a:endParaRPr lang="en-US"/>
          </a:p>
        </p:txBody>
      </p:sp>
    </p:spTree>
    <p:extLst>
      <p:ext uri="{BB962C8B-B14F-4D97-AF65-F5344CB8AC3E}">
        <p14:creationId xmlns:p14="http://schemas.microsoft.com/office/powerpoint/2010/main" val="386299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While some people might say “everything went up this decade”, the outlier in the bunch is energy.</a:t>
            </a:r>
          </a:p>
          <a:p>
            <a:pPr rtl="0" fontAlgn="base"/>
            <a:r>
              <a:rPr lang="en-US" sz="1200" b="0" i="0" u="none" strike="noStrike" kern="1200" dirty="0">
                <a:solidFill>
                  <a:schemeClr val="tx1"/>
                </a:solidFill>
                <a:effectLst/>
                <a:latin typeface="+mn-lt"/>
                <a:ea typeface="+mn-ea"/>
                <a:cs typeface="+mn-cs"/>
              </a:rPr>
              <a:t>US Retail Gas Prices per gallon ended pretty much right where they started. </a:t>
            </a:r>
          </a:p>
          <a:p>
            <a:pPr rtl="0" fontAlgn="base"/>
            <a:r>
              <a:rPr lang="en-US" sz="1200" b="0" i="0" u="none" strike="noStrike" kern="1200" dirty="0">
                <a:solidFill>
                  <a:schemeClr val="tx1"/>
                </a:solidFill>
                <a:effectLst/>
                <a:latin typeface="+mn-lt"/>
                <a:ea typeface="+mn-ea"/>
                <a:cs typeface="+mn-cs"/>
              </a:rPr>
              <a:t>While the SPDR S&amp;P 500 ETF gained about 184.4% over the last decade, the energy sector was pretty much flat through the same time frame.  </a:t>
            </a:r>
          </a:p>
          <a:p>
            <a:endParaRPr lang="en-US" dirty="0"/>
          </a:p>
        </p:txBody>
      </p:sp>
      <p:sp>
        <p:nvSpPr>
          <p:cNvPr id="4" name="Slide Number Placeholder 3"/>
          <p:cNvSpPr>
            <a:spLocks noGrp="1"/>
          </p:cNvSpPr>
          <p:nvPr>
            <p:ph type="sldNum" sz="quarter" idx="5"/>
          </p:nvPr>
        </p:nvSpPr>
        <p:spPr/>
        <p:txBody>
          <a:bodyPr/>
          <a:lstStyle/>
          <a:p>
            <a:fld id="{9F1030F0-437A-604E-82D8-18DAB04BBE4E}" type="slidenum">
              <a:rPr lang="en-US" smtClean="0"/>
              <a:t>23</a:t>
            </a:fld>
            <a:endParaRPr lang="en-US"/>
          </a:p>
        </p:txBody>
      </p:sp>
    </p:spTree>
    <p:extLst>
      <p:ext uri="{BB962C8B-B14F-4D97-AF65-F5344CB8AC3E}">
        <p14:creationId xmlns:p14="http://schemas.microsoft.com/office/powerpoint/2010/main" val="1730640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only asset class in our chart that declined in value over the 4</a:t>
            </a:r>
            <a:r>
              <a:rPr lang="en-US" baseline="30000" dirty="0"/>
              <a:t>th</a:t>
            </a:r>
            <a:r>
              <a:rPr lang="en-US" dirty="0"/>
              <a:t> quarter of 2019 was US Treasuries.  For the most part, risk on was a good position as emerging markets outperformed developed, growth outperformed value, small cap outperformed large, and corporate bonds outperformed treasuries.  2019 came to an end with the S&amp;P 500 up more that 31%.  The best year since 2013 and only the 5th time in the last 30 years that the index finished greater than +30%.  As our chart here shows, only commodities has a negative return over the trailing 5 years, feeling the effect of a prolonged slouch in the energy – especially natural gas - and grains commodities markets.</a:t>
            </a:r>
          </a:p>
        </p:txBody>
      </p:sp>
      <p:sp>
        <p:nvSpPr>
          <p:cNvPr id="4" name="Slide Number Placeholder 3"/>
          <p:cNvSpPr>
            <a:spLocks noGrp="1"/>
          </p:cNvSpPr>
          <p:nvPr>
            <p:ph type="sldNum" sz="quarter" idx="5"/>
          </p:nvPr>
        </p:nvSpPr>
        <p:spPr/>
        <p:txBody>
          <a:bodyPr/>
          <a:lstStyle/>
          <a:p>
            <a:fld id="{9F1030F0-437A-604E-82D8-18DAB04BBE4E}" type="slidenum">
              <a:rPr lang="en-US" smtClean="0"/>
              <a:t>4</a:t>
            </a:fld>
            <a:endParaRPr lang="en-US"/>
          </a:p>
        </p:txBody>
      </p:sp>
    </p:spTree>
    <p:extLst>
      <p:ext uri="{BB962C8B-B14F-4D97-AF65-F5344CB8AC3E}">
        <p14:creationId xmlns:p14="http://schemas.microsoft.com/office/powerpoint/2010/main" val="1091730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the table on the prior slide, however, this view shows the performance of each asset class for each of the last 12 calendar quarters. The inconsistency of any single asset class to remain at the top of the performance scale consistently is a strong endorsement for a properly diversified portfolio.  However, the long-lasting bull market is apparent in the history shown in our chart here with equity categories dominating the green shaded squares.  The lower returns of the fixed income assets are paired with less volatility, however.</a:t>
            </a:r>
          </a:p>
        </p:txBody>
      </p:sp>
      <p:sp>
        <p:nvSpPr>
          <p:cNvPr id="4" name="Slide Number Placeholder 3"/>
          <p:cNvSpPr>
            <a:spLocks noGrp="1"/>
          </p:cNvSpPr>
          <p:nvPr>
            <p:ph type="sldNum" sz="quarter" idx="5"/>
          </p:nvPr>
        </p:nvSpPr>
        <p:spPr/>
        <p:txBody>
          <a:bodyPr/>
          <a:lstStyle/>
          <a:p>
            <a:fld id="{9F1030F0-437A-604E-82D8-18DAB04BBE4E}" type="slidenum">
              <a:rPr lang="en-US" smtClean="0"/>
              <a:t>5</a:t>
            </a:fld>
            <a:endParaRPr lang="en-US"/>
          </a:p>
        </p:txBody>
      </p:sp>
    </p:spTree>
    <p:extLst>
      <p:ext uri="{BB962C8B-B14F-4D97-AF65-F5344CB8AC3E}">
        <p14:creationId xmlns:p14="http://schemas.microsoft.com/office/powerpoint/2010/main" val="2052273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Mortgage rates have continued to stay low, coupled with a strong economy, have led to the housing market remaining strong.  Fear of rising rates may have led to a significant increase in mortgage originations in Q4 2019 – refinancing activity was especially high. Indicators across the board for the housing sector posted positive data.   </a:t>
            </a:r>
          </a:p>
        </p:txBody>
      </p:sp>
      <p:sp>
        <p:nvSpPr>
          <p:cNvPr id="4" name="Slide Number Placeholder 3"/>
          <p:cNvSpPr>
            <a:spLocks noGrp="1"/>
          </p:cNvSpPr>
          <p:nvPr>
            <p:ph type="sldNum" sz="quarter" idx="5"/>
          </p:nvPr>
        </p:nvSpPr>
        <p:spPr/>
        <p:txBody>
          <a:bodyPr/>
          <a:lstStyle/>
          <a:p>
            <a:fld id="{9F1030F0-437A-604E-82D8-18DAB04BBE4E}" type="slidenum">
              <a:rPr lang="en-US" smtClean="0"/>
              <a:t>6</a:t>
            </a:fld>
            <a:endParaRPr lang="en-US"/>
          </a:p>
        </p:txBody>
      </p:sp>
    </p:spTree>
    <p:extLst>
      <p:ext uri="{BB962C8B-B14F-4D97-AF65-F5344CB8AC3E}">
        <p14:creationId xmlns:p14="http://schemas.microsoft.com/office/powerpoint/2010/main" val="306298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all that chatter about the inverted yield curve and the pending doom which it forecasted?  The last several months have seen the curve move back towards a more traditional shape, with longer maturity issues yielding more than their shorter-term counterparts.  Notably, however, yields are still at very low values compared to long term historical averages.  The recent “steepening” of the curve (when longer maturity yields rise faster or fall slower than the shorter maturities) came from a combination of long-term rates rising and short term rates dropping.  Often yields move up or down in tandem, but at different paces causing the curve to flatten or steepen.  It will be worth keeping an eye on the curve still to see which direction yield trend in general.</a:t>
            </a:r>
          </a:p>
        </p:txBody>
      </p:sp>
      <p:sp>
        <p:nvSpPr>
          <p:cNvPr id="4" name="Slide Number Placeholder 3"/>
          <p:cNvSpPr>
            <a:spLocks noGrp="1"/>
          </p:cNvSpPr>
          <p:nvPr>
            <p:ph type="sldNum" sz="quarter" idx="5"/>
          </p:nvPr>
        </p:nvSpPr>
        <p:spPr/>
        <p:txBody>
          <a:bodyPr/>
          <a:lstStyle/>
          <a:p>
            <a:fld id="{9F1030F0-437A-604E-82D8-18DAB04BBE4E}" type="slidenum">
              <a:rPr lang="en-US" smtClean="0"/>
              <a:t>7</a:t>
            </a:fld>
            <a:endParaRPr lang="en-US"/>
          </a:p>
        </p:txBody>
      </p:sp>
    </p:spTree>
    <p:extLst>
      <p:ext uri="{BB962C8B-B14F-4D97-AF65-F5344CB8AC3E}">
        <p14:creationId xmlns:p14="http://schemas.microsoft.com/office/powerpoint/2010/main" val="531259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Trade data published in the 4</a:t>
            </a:r>
            <a:r>
              <a:rPr lang="en-US" baseline="30000" dirty="0"/>
              <a:t>th</a:t>
            </a:r>
            <a:r>
              <a:rPr lang="en-US" dirty="0"/>
              <a:t> quarter of 2019 showed a modest decline in both exports and imports for the US from the prior quarter.  Year over year change on exports was essentially zero while imports saw a rare, albeit modest, decline.  Especially notable is the continued trend in declined trade between China and the US.  With the signing of the recent trade agreement it should be interesting to see how this data trends moving forward.  Imports of goods from OPEC nations also continued the trend lower as US oil production continues to increase to new all-time highs.  With the escalating tensions between US and Iran expect to see the how dependent (or not so) the US is on OPEC as a trending topic.</a:t>
            </a:r>
          </a:p>
          <a:p>
            <a:endParaRPr lang="en-US" dirty="0"/>
          </a:p>
          <a:p>
            <a:r>
              <a:rPr lang="en-US" dirty="0"/>
              <a:t>The dollar ended the year pretty close to it’s average for that same period compared to most major currencies.  Despite some slowing over the 2</a:t>
            </a:r>
            <a:r>
              <a:rPr lang="en-US" baseline="30000" dirty="0"/>
              <a:t>nd</a:t>
            </a:r>
            <a:r>
              <a:rPr lang="en-US" dirty="0"/>
              <a:t> half of 2019 the dollar remains historically strong after a decade of steady gains.</a:t>
            </a:r>
          </a:p>
        </p:txBody>
      </p:sp>
      <p:sp>
        <p:nvSpPr>
          <p:cNvPr id="4" name="Slide Number Placeholder 3"/>
          <p:cNvSpPr>
            <a:spLocks noGrp="1"/>
          </p:cNvSpPr>
          <p:nvPr>
            <p:ph type="sldNum" sz="quarter" idx="5"/>
          </p:nvPr>
        </p:nvSpPr>
        <p:spPr/>
        <p:txBody>
          <a:bodyPr/>
          <a:lstStyle/>
          <a:p>
            <a:fld id="{9F1030F0-437A-604E-82D8-18DAB04BBE4E}" type="slidenum">
              <a:rPr lang="en-US" smtClean="0"/>
              <a:t>8</a:t>
            </a:fld>
            <a:endParaRPr lang="en-US"/>
          </a:p>
        </p:txBody>
      </p:sp>
    </p:spTree>
    <p:extLst>
      <p:ext uri="{BB962C8B-B14F-4D97-AF65-F5344CB8AC3E}">
        <p14:creationId xmlns:p14="http://schemas.microsoft.com/office/powerpoint/2010/main" val="3494628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summarizes some of the most commonly tracked indicators for forecasting economic cycles.  The arrows indicate whether an indicator improved or weakened since the prior period while the color shading indicates how strong any value is compared to the displayed historical range of that indicator.  The latest data has presented some positive signs but also some concerns for upcoming economic expansion.  Housing, retail sales, and consumer confidence all trended upward and posted very strong results.  Business and manufacturing activity, however, posted weaker results and are showing a bit of a downtrend.  Treasury yield spreads are widening, but still historically low while the stock market had a very strong quarter ending one of the best years ever.</a:t>
            </a:r>
          </a:p>
        </p:txBody>
      </p:sp>
      <p:sp>
        <p:nvSpPr>
          <p:cNvPr id="4" name="Slide Number Placeholder 3"/>
          <p:cNvSpPr>
            <a:spLocks noGrp="1"/>
          </p:cNvSpPr>
          <p:nvPr>
            <p:ph type="sldNum" sz="quarter" idx="5"/>
          </p:nvPr>
        </p:nvSpPr>
        <p:spPr/>
        <p:txBody>
          <a:bodyPr/>
          <a:lstStyle/>
          <a:p>
            <a:fld id="{9F1030F0-437A-604E-82D8-18DAB04BBE4E}" type="slidenum">
              <a:rPr lang="en-US" smtClean="0"/>
              <a:t>9</a:t>
            </a:fld>
            <a:endParaRPr lang="en-US"/>
          </a:p>
        </p:txBody>
      </p:sp>
    </p:spTree>
    <p:extLst>
      <p:ext uri="{BB962C8B-B14F-4D97-AF65-F5344CB8AC3E}">
        <p14:creationId xmlns:p14="http://schemas.microsoft.com/office/powerpoint/2010/main" val="254833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1030F0-437A-604E-82D8-18DAB04BBE4E}" type="slidenum">
              <a:rPr lang="en-US" smtClean="0"/>
              <a:t>10</a:t>
            </a:fld>
            <a:endParaRPr lang="en-US"/>
          </a:p>
        </p:txBody>
      </p:sp>
    </p:spTree>
    <p:extLst>
      <p:ext uri="{BB962C8B-B14F-4D97-AF65-F5344CB8AC3E}">
        <p14:creationId xmlns:p14="http://schemas.microsoft.com/office/powerpoint/2010/main" val="3839291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F726B-7962-7944-9CD6-D63BCB7CB4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AE456E-FB6F-8D44-BB21-E76F4739EE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74E151-6E4F-0C48-9C59-F47CE7844ABE}"/>
              </a:ext>
            </a:extLst>
          </p:cNvPr>
          <p:cNvSpPr>
            <a:spLocks noGrp="1"/>
          </p:cNvSpPr>
          <p:nvPr>
            <p:ph type="dt" sz="half" idx="10"/>
          </p:nvPr>
        </p:nvSpPr>
        <p:spPr/>
        <p:txBody>
          <a:bodyPr/>
          <a:lstStyle/>
          <a:p>
            <a:fld id="{CA2BEC69-ECD7-5E4A-9969-D466743C3E90}" type="datetimeFigureOut">
              <a:rPr lang="en-US" smtClean="0"/>
              <a:t>1/21/20</a:t>
            </a:fld>
            <a:endParaRPr lang="en-US"/>
          </a:p>
        </p:txBody>
      </p:sp>
      <p:sp>
        <p:nvSpPr>
          <p:cNvPr id="5" name="Footer Placeholder 4">
            <a:extLst>
              <a:ext uri="{FF2B5EF4-FFF2-40B4-BE49-F238E27FC236}">
                <a16:creationId xmlns:a16="http://schemas.microsoft.com/office/drawing/2014/main" id="{4A9F3D65-841D-1D42-8D59-044C86BCDD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7A18C1-7495-7E43-BC43-A4507B88668B}"/>
              </a:ext>
            </a:extLst>
          </p:cNvPr>
          <p:cNvSpPr>
            <a:spLocks noGrp="1"/>
          </p:cNvSpPr>
          <p:nvPr>
            <p:ph type="sldNum" sz="quarter" idx="12"/>
          </p:nvPr>
        </p:nvSpPr>
        <p:spPr/>
        <p:txBody>
          <a:bodyPr/>
          <a:lstStyle/>
          <a:p>
            <a:fld id="{3C6B8969-904C-794E-8626-A38AB431EC80}" type="slidenum">
              <a:rPr lang="en-US" smtClean="0"/>
              <a:t>‹#›</a:t>
            </a:fld>
            <a:endParaRPr lang="en-US"/>
          </a:p>
        </p:txBody>
      </p:sp>
    </p:spTree>
    <p:extLst>
      <p:ext uri="{BB962C8B-B14F-4D97-AF65-F5344CB8AC3E}">
        <p14:creationId xmlns:p14="http://schemas.microsoft.com/office/powerpoint/2010/main" val="3761579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9F298-C2EC-0843-950C-EE40616138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B7A8B9-218F-1E44-9F12-F29359BC43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682D8-55C6-6C40-94AC-9551F1FDC536}"/>
              </a:ext>
            </a:extLst>
          </p:cNvPr>
          <p:cNvSpPr>
            <a:spLocks noGrp="1"/>
          </p:cNvSpPr>
          <p:nvPr>
            <p:ph type="dt" sz="half" idx="10"/>
          </p:nvPr>
        </p:nvSpPr>
        <p:spPr/>
        <p:txBody>
          <a:bodyPr/>
          <a:lstStyle/>
          <a:p>
            <a:fld id="{CA2BEC69-ECD7-5E4A-9969-D466743C3E90}" type="datetimeFigureOut">
              <a:rPr lang="en-US" smtClean="0"/>
              <a:t>1/21/20</a:t>
            </a:fld>
            <a:endParaRPr lang="en-US"/>
          </a:p>
        </p:txBody>
      </p:sp>
      <p:sp>
        <p:nvSpPr>
          <p:cNvPr id="5" name="Footer Placeholder 4">
            <a:extLst>
              <a:ext uri="{FF2B5EF4-FFF2-40B4-BE49-F238E27FC236}">
                <a16:creationId xmlns:a16="http://schemas.microsoft.com/office/drawing/2014/main" id="{E490DBC6-51E5-5D43-8A1A-B12B585A9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C3AD26-F4A7-E84A-A0F4-FAD8727F2BAB}"/>
              </a:ext>
            </a:extLst>
          </p:cNvPr>
          <p:cNvSpPr>
            <a:spLocks noGrp="1"/>
          </p:cNvSpPr>
          <p:nvPr>
            <p:ph type="sldNum" sz="quarter" idx="12"/>
          </p:nvPr>
        </p:nvSpPr>
        <p:spPr/>
        <p:txBody>
          <a:bodyPr/>
          <a:lstStyle/>
          <a:p>
            <a:fld id="{3C6B8969-904C-794E-8626-A38AB431EC80}" type="slidenum">
              <a:rPr lang="en-US" smtClean="0"/>
              <a:t>‹#›</a:t>
            </a:fld>
            <a:endParaRPr lang="en-US"/>
          </a:p>
        </p:txBody>
      </p:sp>
    </p:spTree>
    <p:extLst>
      <p:ext uri="{BB962C8B-B14F-4D97-AF65-F5344CB8AC3E}">
        <p14:creationId xmlns:p14="http://schemas.microsoft.com/office/powerpoint/2010/main" val="4181088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797070-FC05-F045-8679-041FED0B01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E121C1-AF6E-694E-AF17-7177EED395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61D9A9-77DE-3748-906A-7ABA015D5BDF}"/>
              </a:ext>
            </a:extLst>
          </p:cNvPr>
          <p:cNvSpPr>
            <a:spLocks noGrp="1"/>
          </p:cNvSpPr>
          <p:nvPr>
            <p:ph type="dt" sz="half" idx="10"/>
          </p:nvPr>
        </p:nvSpPr>
        <p:spPr/>
        <p:txBody>
          <a:bodyPr/>
          <a:lstStyle/>
          <a:p>
            <a:fld id="{CA2BEC69-ECD7-5E4A-9969-D466743C3E90}" type="datetimeFigureOut">
              <a:rPr lang="en-US" smtClean="0"/>
              <a:t>1/21/20</a:t>
            </a:fld>
            <a:endParaRPr lang="en-US"/>
          </a:p>
        </p:txBody>
      </p:sp>
      <p:sp>
        <p:nvSpPr>
          <p:cNvPr id="5" name="Footer Placeholder 4">
            <a:extLst>
              <a:ext uri="{FF2B5EF4-FFF2-40B4-BE49-F238E27FC236}">
                <a16:creationId xmlns:a16="http://schemas.microsoft.com/office/drawing/2014/main" id="{C6E16299-0CDF-734C-8201-42DC1126BC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EB7111-1AAF-3345-B9F2-FE502B30FCA8}"/>
              </a:ext>
            </a:extLst>
          </p:cNvPr>
          <p:cNvSpPr>
            <a:spLocks noGrp="1"/>
          </p:cNvSpPr>
          <p:nvPr>
            <p:ph type="sldNum" sz="quarter" idx="12"/>
          </p:nvPr>
        </p:nvSpPr>
        <p:spPr/>
        <p:txBody>
          <a:bodyPr/>
          <a:lstStyle/>
          <a:p>
            <a:fld id="{3C6B8969-904C-794E-8626-A38AB431EC80}" type="slidenum">
              <a:rPr lang="en-US" smtClean="0"/>
              <a:t>‹#›</a:t>
            </a:fld>
            <a:endParaRPr lang="en-US"/>
          </a:p>
        </p:txBody>
      </p:sp>
    </p:spTree>
    <p:extLst>
      <p:ext uri="{BB962C8B-B14F-4D97-AF65-F5344CB8AC3E}">
        <p14:creationId xmlns:p14="http://schemas.microsoft.com/office/powerpoint/2010/main" val="2441414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E6B96-3E2C-D04A-A88B-1720D93B61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E75881-69AB-D14D-A6FD-8354241DD1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D45E22-89AB-9745-969E-A8BEB11A294C}"/>
              </a:ext>
            </a:extLst>
          </p:cNvPr>
          <p:cNvSpPr>
            <a:spLocks noGrp="1"/>
          </p:cNvSpPr>
          <p:nvPr>
            <p:ph type="dt" sz="half" idx="10"/>
          </p:nvPr>
        </p:nvSpPr>
        <p:spPr/>
        <p:txBody>
          <a:bodyPr/>
          <a:lstStyle/>
          <a:p>
            <a:fld id="{CA2BEC69-ECD7-5E4A-9969-D466743C3E90}" type="datetimeFigureOut">
              <a:rPr lang="en-US" smtClean="0"/>
              <a:t>1/21/20</a:t>
            </a:fld>
            <a:endParaRPr lang="en-US"/>
          </a:p>
        </p:txBody>
      </p:sp>
      <p:sp>
        <p:nvSpPr>
          <p:cNvPr id="5" name="Footer Placeholder 4">
            <a:extLst>
              <a:ext uri="{FF2B5EF4-FFF2-40B4-BE49-F238E27FC236}">
                <a16:creationId xmlns:a16="http://schemas.microsoft.com/office/drawing/2014/main" id="{B1C649E3-C8B1-9D44-8AD1-A2A2684C57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5F5ECE-BBA3-3849-802F-202E210B9B3E}"/>
              </a:ext>
            </a:extLst>
          </p:cNvPr>
          <p:cNvSpPr>
            <a:spLocks noGrp="1"/>
          </p:cNvSpPr>
          <p:nvPr>
            <p:ph type="sldNum" sz="quarter" idx="12"/>
          </p:nvPr>
        </p:nvSpPr>
        <p:spPr/>
        <p:txBody>
          <a:bodyPr/>
          <a:lstStyle/>
          <a:p>
            <a:fld id="{3C6B8969-904C-794E-8626-A38AB431EC80}" type="slidenum">
              <a:rPr lang="en-US" smtClean="0"/>
              <a:t>‹#›</a:t>
            </a:fld>
            <a:endParaRPr lang="en-US"/>
          </a:p>
        </p:txBody>
      </p:sp>
    </p:spTree>
    <p:extLst>
      <p:ext uri="{BB962C8B-B14F-4D97-AF65-F5344CB8AC3E}">
        <p14:creationId xmlns:p14="http://schemas.microsoft.com/office/powerpoint/2010/main" val="3655887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5EE01-E39F-6343-9A20-83EEC0DFE3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60C401-48B8-1343-9437-60BDEEAAA2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688930-B67A-EA47-8B48-1621E0383DA2}"/>
              </a:ext>
            </a:extLst>
          </p:cNvPr>
          <p:cNvSpPr>
            <a:spLocks noGrp="1"/>
          </p:cNvSpPr>
          <p:nvPr>
            <p:ph type="dt" sz="half" idx="10"/>
          </p:nvPr>
        </p:nvSpPr>
        <p:spPr/>
        <p:txBody>
          <a:bodyPr/>
          <a:lstStyle/>
          <a:p>
            <a:fld id="{CA2BEC69-ECD7-5E4A-9969-D466743C3E90}" type="datetimeFigureOut">
              <a:rPr lang="en-US" smtClean="0"/>
              <a:t>1/21/20</a:t>
            </a:fld>
            <a:endParaRPr lang="en-US"/>
          </a:p>
        </p:txBody>
      </p:sp>
      <p:sp>
        <p:nvSpPr>
          <p:cNvPr id="5" name="Footer Placeholder 4">
            <a:extLst>
              <a:ext uri="{FF2B5EF4-FFF2-40B4-BE49-F238E27FC236}">
                <a16:creationId xmlns:a16="http://schemas.microsoft.com/office/drawing/2014/main" id="{6FF78FA5-10E7-1049-9A05-AC378EC09E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960D70-A381-8A45-A5CB-4D6347485D8C}"/>
              </a:ext>
            </a:extLst>
          </p:cNvPr>
          <p:cNvSpPr>
            <a:spLocks noGrp="1"/>
          </p:cNvSpPr>
          <p:nvPr>
            <p:ph type="sldNum" sz="quarter" idx="12"/>
          </p:nvPr>
        </p:nvSpPr>
        <p:spPr/>
        <p:txBody>
          <a:bodyPr/>
          <a:lstStyle/>
          <a:p>
            <a:fld id="{3C6B8969-904C-794E-8626-A38AB431EC80}" type="slidenum">
              <a:rPr lang="en-US" smtClean="0"/>
              <a:t>‹#›</a:t>
            </a:fld>
            <a:endParaRPr lang="en-US"/>
          </a:p>
        </p:txBody>
      </p:sp>
    </p:spTree>
    <p:extLst>
      <p:ext uri="{BB962C8B-B14F-4D97-AF65-F5344CB8AC3E}">
        <p14:creationId xmlns:p14="http://schemas.microsoft.com/office/powerpoint/2010/main" val="3030338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7DDB6-700C-F44E-9D17-359B5E654C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511B87-A41D-3045-A7A5-860FAFF4E4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CFFC19-8055-A14A-8A11-ABE6BD6848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930CD-CBE8-E14A-97A6-7AADFC53CEB9}"/>
              </a:ext>
            </a:extLst>
          </p:cNvPr>
          <p:cNvSpPr>
            <a:spLocks noGrp="1"/>
          </p:cNvSpPr>
          <p:nvPr>
            <p:ph type="dt" sz="half" idx="10"/>
          </p:nvPr>
        </p:nvSpPr>
        <p:spPr/>
        <p:txBody>
          <a:bodyPr/>
          <a:lstStyle/>
          <a:p>
            <a:fld id="{CA2BEC69-ECD7-5E4A-9969-D466743C3E90}" type="datetimeFigureOut">
              <a:rPr lang="en-US" smtClean="0"/>
              <a:t>1/21/20</a:t>
            </a:fld>
            <a:endParaRPr lang="en-US"/>
          </a:p>
        </p:txBody>
      </p:sp>
      <p:sp>
        <p:nvSpPr>
          <p:cNvPr id="6" name="Footer Placeholder 5">
            <a:extLst>
              <a:ext uri="{FF2B5EF4-FFF2-40B4-BE49-F238E27FC236}">
                <a16:creationId xmlns:a16="http://schemas.microsoft.com/office/drawing/2014/main" id="{0B5FFFB5-8F73-9541-B169-0210B5C3DC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89C68A-DD18-5744-80E5-6BA01E44F2BF}"/>
              </a:ext>
            </a:extLst>
          </p:cNvPr>
          <p:cNvSpPr>
            <a:spLocks noGrp="1"/>
          </p:cNvSpPr>
          <p:nvPr>
            <p:ph type="sldNum" sz="quarter" idx="12"/>
          </p:nvPr>
        </p:nvSpPr>
        <p:spPr/>
        <p:txBody>
          <a:bodyPr/>
          <a:lstStyle/>
          <a:p>
            <a:fld id="{3C6B8969-904C-794E-8626-A38AB431EC80}" type="slidenum">
              <a:rPr lang="en-US" smtClean="0"/>
              <a:t>‹#›</a:t>
            </a:fld>
            <a:endParaRPr lang="en-US"/>
          </a:p>
        </p:txBody>
      </p:sp>
    </p:spTree>
    <p:extLst>
      <p:ext uri="{BB962C8B-B14F-4D97-AF65-F5344CB8AC3E}">
        <p14:creationId xmlns:p14="http://schemas.microsoft.com/office/powerpoint/2010/main" val="360814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71B32-EDF6-2743-93C0-44D157DFAE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10D7BC-5A58-9E4A-B8D1-ECB20D4C31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2BAE9C-F405-F04A-BB9C-E0B079848E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B76C10-8110-6C49-AAC6-85561CCF6C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DEFAFE-283C-7746-BD13-A813596BD7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986477-F214-A646-9BC8-DFBC36A2930A}"/>
              </a:ext>
            </a:extLst>
          </p:cNvPr>
          <p:cNvSpPr>
            <a:spLocks noGrp="1"/>
          </p:cNvSpPr>
          <p:nvPr>
            <p:ph type="dt" sz="half" idx="10"/>
          </p:nvPr>
        </p:nvSpPr>
        <p:spPr/>
        <p:txBody>
          <a:bodyPr/>
          <a:lstStyle/>
          <a:p>
            <a:fld id="{CA2BEC69-ECD7-5E4A-9969-D466743C3E90}" type="datetimeFigureOut">
              <a:rPr lang="en-US" smtClean="0"/>
              <a:t>1/21/20</a:t>
            </a:fld>
            <a:endParaRPr lang="en-US"/>
          </a:p>
        </p:txBody>
      </p:sp>
      <p:sp>
        <p:nvSpPr>
          <p:cNvPr id="8" name="Footer Placeholder 7">
            <a:extLst>
              <a:ext uri="{FF2B5EF4-FFF2-40B4-BE49-F238E27FC236}">
                <a16:creationId xmlns:a16="http://schemas.microsoft.com/office/drawing/2014/main" id="{93CD09BD-D11C-1D46-8FCD-A24B9B6A5F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B60059-7641-CA4F-AABD-92F49DF19347}"/>
              </a:ext>
            </a:extLst>
          </p:cNvPr>
          <p:cNvSpPr>
            <a:spLocks noGrp="1"/>
          </p:cNvSpPr>
          <p:nvPr>
            <p:ph type="sldNum" sz="quarter" idx="12"/>
          </p:nvPr>
        </p:nvSpPr>
        <p:spPr/>
        <p:txBody>
          <a:bodyPr/>
          <a:lstStyle/>
          <a:p>
            <a:fld id="{3C6B8969-904C-794E-8626-A38AB431EC80}" type="slidenum">
              <a:rPr lang="en-US" smtClean="0"/>
              <a:t>‹#›</a:t>
            </a:fld>
            <a:endParaRPr lang="en-US"/>
          </a:p>
        </p:txBody>
      </p:sp>
    </p:spTree>
    <p:extLst>
      <p:ext uri="{BB962C8B-B14F-4D97-AF65-F5344CB8AC3E}">
        <p14:creationId xmlns:p14="http://schemas.microsoft.com/office/powerpoint/2010/main" val="1754868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23521-BC21-FF48-ABCB-D6827919D4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5DA43F-B748-A041-9879-62CAC0CDFB06}"/>
              </a:ext>
            </a:extLst>
          </p:cNvPr>
          <p:cNvSpPr>
            <a:spLocks noGrp="1"/>
          </p:cNvSpPr>
          <p:nvPr>
            <p:ph type="dt" sz="half" idx="10"/>
          </p:nvPr>
        </p:nvSpPr>
        <p:spPr/>
        <p:txBody>
          <a:bodyPr/>
          <a:lstStyle/>
          <a:p>
            <a:fld id="{CA2BEC69-ECD7-5E4A-9969-D466743C3E90}" type="datetimeFigureOut">
              <a:rPr lang="en-US" smtClean="0"/>
              <a:t>1/21/20</a:t>
            </a:fld>
            <a:endParaRPr lang="en-US"/>
          </a:p>
        </p:txBody>
      </p:sp>
      <p:sp>
        <p:nvSpPr>
          <p:cNvPr id="4" name="Footer Placeholder 3">
            <a:extLst>
              <a:ext uri="{FF2B5EF4-FFF2-40B4-BE49-F238E27FC236}">
                <a16:creationId xmlns:a16="http://schemas.microsoft.com/office/drawing/2014/main" id="{ED996610-F431-C94F-B0AB-6E5AB215F3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78AD92-38F3-BF45-922E-6CD318606541}"/>
              </a:ext>
            </a:extLst>
          </p:cNvPr>
          <p:cNvSpPr>
            <a:spLocks noGrp="1"/>
          </p:cNvSpPr>
          <p:nvPr>
            <p:ph type="sldNum" sz="quarter" idx="12"/>
          </p:nvPr>
        </p:nvSpPr>
        <p:spPr/>
        <p:txBody>
          <a:bodyPr/>
          <a:lstStyle/>
          <a:p>
            <a:fld id="{3C6B8969-904C-794E-8626-A38AB431EC80}" type="slidenum">
              <a:rPr lang="en-US" smtClean="0"/>
              <a:t>‹#›</a:t>
            </a:fld>
            <a:endParaRPr lang="en-US"/>
          </a:p>
        </p:txBody>
      </p:sp>
    </p:spTree>
    <p:extLst>
      <p:ext uri="{BB962C8B-B14F-4D97-AF65-F5344CB8AC3E}">
        <p14:creationId xmlns:p14="http://schemas.microsoft.com/office/powerpoint/2010/main" val="1623381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D5B1FB-2457-A64A-A7D9-D1542B27372E}"/>
              </a:ext>
            </a:extLst>
          </p:cNvPr>
          <p:cNvSpPr>
            <a:spLocks noGrp="1"/>
          </p:cNvSpPr>
          <p:nvPr>
            <p:ph type="dt" sz="half" idx="10"/>
          </p:nvPr>
        </p:nvSpPr>
        <p:spPr/>
        <p:txBody>
          <a:bodyPr/>
          <a:lstStyle/>
          <a:p>
            <a:fld id="{CA2BEC69-ECD7-5E4A-9969-D466743C3E90}" type="datetimeFigureOut">
              <a:rPr lang="en-US" smtClean="0"/>
              <a:t>1/21/20</a:t>
            </a:fld>
            <a:endParaRPr lang="en-US"/>
          </a:p>
        </p:txBody>
      </p:sp>
      <p:sp>
        <p:nvSpPr>
          <p:cNvPr id="3" name="Footer Placeholder 2">
            <a:extLst>
              <a:ext uri="{FF2B5EF4-FFF2-40B4-BE49-F238E27FC236}">
                <a16:creationId xmlns:a16="http://schemas.microsoft.com/office/drawing/2014/main" id="{BAA847C2-B292-C040-AD01-F2CD0B434B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F9BE79-0688-B34C-A4A7-0A3B44278B89}"/>
              </a:ext>
            </a:extLst>
          </p:cNvPr>
          <p:cNvSpPr>
            <a:spLocks noGrp="1"/>
          </p:cNvSpPr>
          <p:nvPr>
            <p:ph type="sldNum" sz="quarter" idx="12"/>
          </p:nvPr>
        </p:nvSpPr>
        <p:spPr/>
        <p:txBody>
          <a:bodyPr/>
          <a:lstStyle/>
          <a:p>
            <a:fld id="{3C6B8969-904C-794E-8626-A38AB431EC80}" type="slidenum">
              <a:rPr lang="en-US" smtClean="0"/>
              <a:t>‹#›</a:t>
            </a:fld>
            <a:endParaRPr lang="en-US"/>
          </a:p>
        </p:txBody>
      </p:sp>
    </p:spTree>
    <p:extLst>
      <p:ext uri="{BB962C8B-B14F-4D97-AF65-F5344CB8AC3E}">
        <p14:creationId xmlns:p14="http://schemas.microsoft.com/office/powerpoint/2010/main" val="120755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58A72-256D-F448-8E40-46FB46CAE7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304A62-5890-2C4A-8FD7-5DC07ECB78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F4F317-54A4-9449-9C16-47AA2140D1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C4D5F7-7563-3D4B-9758-4EF7256F6B87}"/>
              </a:ext>
            </a:extLst>
          </p:cNvPr>
          <p:cNvSpPr>
            <a:spLocks noGrp="1"/>
          </p:cNvSpPr>
          <p:nvPr>
            <p:ph type="dt" sz="half" idx="10"/>
          </p:nvPr>
        </p:nvSpPr>
        <p:spPr/>
        <p:txBody>
          <a:bodyPr/>
          <a:lstStyle/>
          <a:p>
            <a:fld id="{CA2BEC69-ECD7-5E4A-9969-D466743C3E90}" type="datetimeFigureOut">
              <a:rPr lang="en-US" smtClean="0"/>
              <a:t>1/21/20</a:t>
            </a:fld>
            <a:endParaRPr lang="en-US"/>
          </a:p>
        </p:txBody>
      </p:sp>
      <p:sp>
        <p:nvSpPr>
          <p:cNvPr id="6" name="Footer Placeholder 5">
            <a:extLst>
              <a:ext uri="{FF2B5EF4-FFF2-40B4-BE49-F238E27FC236}">
                <a16:creationId xmlns:a16="http://schemas.microsoft.com/office/drawing/2014/main" id="{7854ECEA-598B-6446-887E-C4564659A7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916EF1-BE6C-F74D-9E33-29ECEFCBA7A3}"/>
              </a:ext>
            </a:extLst>
          </p:cNvPr>
          <p:cNvSpPr>
            <a:spLocks noGrp="1"/>
          </p:cNvSpPr>
          <p:nvPr>
            <p:ph type="sldNum" sz="quarter" idx="12"/>
          </p:nvPr>
        </p:nvSpPr>
        <p:spPr/>
        <p:txBody>
          <a:bodyPr/>
          <a:lstStyle/>
          <a:p>
            <a:fld id="{3C6B8969-904C-794E-8626-A38AB431EC80}" type="slidenum">
              <a:rPr lang="en-US" smtClean="0"/>
              <a:t>‹#›</a:t>
            </a:fld>
            <a:endParaRPr lang="en-US"/>
          </a:p>
        </p:txBody>
      </p:sp>
    </p:spTree>
    <p:extLst>
      <p:ext uri="{BB962C8B-B14F-4D97-AF65-F5344CB8AC3E}">
        <p14:creationId xmlns:p14="http://schemas.microsoft.com/office/powerpoint/2010/main" val="4005142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08EEA-6473-4F43-8E34-429CCB0621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11174B-314D-134E-9272-7DD8BDE756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765317-2E5A-CE42-B6EE-647DBED62A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60B268-F41B-4442-8B46-36838D15C34F}"/>
              </a:ext>
            </a:extLst>
          </p:cNvPr>
          <p:cNvSpPr>
            <a:spLocks noGrp="1"/>
          </p:cNvSpPr>
          <p:nvPr>
            <p:ph type="dt" sz="half" idx="10"/>
          </p:nvPr>
        </p:nvSpPr>
        <p:spPr/>
        <p:txBody>
          <a:bodyPr/>
          <a:lstStyle/>
          <a:p>
            <a:fld id="{CA2BEC69-ECD7-5E4A-9969-D466743C3E90}" type="datetimeFigureOut">
              <a:rPr lang="en-US" smtClean="0"/>
              <a:t>1/21/20</a:t>
            </a:fld>
            <a:endParaRPr lang="en-US"/>
          </a:p>
        </p:txBody>
      </p:sp>
      <p:sp>
        <p:nvSpPr>
          <p:cNvPr id="6" name="Footer Placeholder 5">
            <a:extLst>
              <a:ext uri="{FF2B5EF4-FFF2-40B4-BE49-F238E27FC236}">
                <a16:creationId xmlns:a16="http://schemas.microsoft.com/office/drawing/2014/main" id="{EE4670E1-C48E-A943-AB7C-59C482E84B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4BEBC-95CE-F949-877D-08BB1422A6CE}"/>
              </a:ext>
            </a:extLst>
          </p:cNvPr>
          <p:cNvSpPr>
            <a:spLocks noGrp="1"/>
          </p:cNvSpPr>
          <p:nvPr>
            <p:ph type="sldNum" sz="quarter" idx="12"/>
          </p:nvPr>
        </p:nvSpPr>
        <p:spPr/>
        <p:txBody>
          <a:bodyPr/>
          <a:lstStyle/>
          <a:p>
            <a:fld id="{3C6B8969-904C-794E-8626-A38AB431EC80}" type="slidenum">
              <a:rPr lang="en-US" smtClean="0"/>
              <a:t>‹#›</a:t>
            </a:fld>
            <a:endParaRPr lang="en-US"/>
          </a:p>
        </p:txBody>
      </p:sp>
    </p:spTree>
    <p:extLst>
      <p:ext uri="{BB962C8B-B14F-4D97-AF65-F5344CB8AC3E}">
        <p14:creationId xmlns:p14="http://schemas.microsoft.com/office/powerpoint/2010/main" val="320436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C2CCED-0B79-5540-8F49-13DC962E53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CE3082-E13C-5040-AF4A-3476C0EDFD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EC4F00-2DC5-354A-9E14-8B02777F32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BEC69-ECD7-5E4A-9969-D466743C3E90}" type="datetimeFigureOut">
              <a:rPr lang="en-US" smtClean="0"/>
              <a:t>1/21/20</a:t>
            </a:fld>
            <a:endParaRPr lang="en-US"/>
          </a:p>
        </p:txBody>
      </p:sp>
      <p:sp>
        <p:nvSpPr>
          <p:cNvPr id="5" name="Footer Placeholder 4">
            <a:extLst>
              <a:ext uri="{FF2B5EF4-FFF2-40B4-BE49-F238E27FC236}">
                <a16:creationId xmlns:a16="http://schemas.microsoft.com/office/drawing/2014/main" id="{8F591202-952A-4D46-B8E3-B4D76A2D10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054A6A-329B-D941-A050-266D07BB3A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6B8969-904C-794E-8626-A38AB431EC80}" type="slidenum">
              <a:rPr lang="en-US" smtClean="0"/>
              <a:t>‹#›</a:t>
            </a:fld>
            <a:endParaRPr lang="en-US"/>
          </a:p>
        </p:txBody>
      </p:sp>
    </p:spTree>
    <p:extLst>
      <p:ext uri="{BB962C8B-B14F-4D97-AF65-F5344CB8AC3E}">
        <p14:creationId xmlns:p14="http://schemas.microsoft.com/office/powerpoint/2010/main" val="2270810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ycharts.com/about/disclosure"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1045B59B-615E-4718-A150-42DE5D03E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D6CF29CD-38B8-4924-BA11-6D6051748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4CBC93-EFE4-9341-B2E5-3E44C43E43FF}"/>
              </a:ext>
            </a:extLst>
          </p:cNvPr>
          <p:cNvSpPr>
            <a:spLocks noGrp="1"/>
          </p:cNvSpPr>
          <p:nvPr>
            <p:ph type="ctrTitle"/>
          </p:nvPr>
        </p:nvSpPr>
        <p:spPr>
          <a:xfrm>
            <a:off x="707011" y="4502330"/>
            <a:ext cx="10765410" cy="1207269"/>
          </a:xfrm>
        </p:spPr>
        <p:txBody>
          <a:bodyPr>
            <a:normAutofit/>
          </a:bodyPr>
          <a:lstStyle/>
          <a:p>
            <a:r>
              <a:rPr lang="en-US" dirty="0">
                <a:solidFill>
                  <a:srgbClr val="FFFFFF"/>
                </a:solidFill>
                <a:latin typeface="Roboto Condensed" panose="02000000000000000000" pitchFamily="2" charset="0"/>
                <a:ea typeface="Roboto Condensed" panose="02000000000000000000" pitchFamily="2" charset="0"/>
              </a:rPr>
              <a:t>Economic Update</a:t>
            </a:r>
          </a:p>
        </p:txBody>
      </p:sp>
      <p:sp>
        <p:nvSpPr>
          <p:cNvPr id="3" name="Subtitle 2">
            <a:extLst>
              <a:ext uri="{FF2B5EF4-FFF2-40B4-BE49-F238E27FC236}">
                <a16:creationId xmlns:a16="http://schemas.microsoft.com/office/drawing/2014/main" id="{9F2DB687-F0B8-5C4F-9955-B422F54920D4}"/>
              </a:ext>
            </a:extLst>
          </p:cNvPr>
          <p:cNvSpPr>
            <a:spLocks noGrp="1"/>
          </p:cNvSpPr>
          <p:nvPr>
            <p:ph type="subTitle" idx="1"/>
          </p:nvPr>
        </p:nvSpPr>
        <p:spPr>
          <a:xfrm>
            <a:off x="1376313" y="5665510"/>
            <a:ext cx="9426806" cy="719122"/>
          </a:xfrm>
        </p:spPr>
        <p:txBody>
          <a:bodyPr>
            <a:normAutofit lnSpcReduction="10000"/>
          </a:bodyPr>
          <a:lstStyle/>
          <a:p>
            <a:r>
              <a:rPr lang="en-US" dirty="0">
                <a:solidFill>
                  <a:srgbClr val="E7E6E6"/>
                </a:solidFill>
                <a:latin typeface="Roboto Condensed" panose="02000000000000000000" pitchFamily="2" charset="0"/>
                <a:ea typeface="Roboto Condensed" panose="02000000000000000000" pitchFamily="2" charset="0"/>
              </a:rPr>
              <a:t>A Closer Look at Q4 2019 Data</a:t>
            </a:r>
          </a:p>
          <a:p>
            <a:r>
              <a:rPr lang="en-US" sz="1500" dirty="0">
                <a:solidFill>
                  <a:srgbClr val="E7E6E6"/>
                </a:solidFill>
                <a:latin typeface="Roboto Condensed" panose="02000000000000000000" pitchFamily="2" charset="0"/>
                <a:ea typeface="Roboto Condensed" panose="02000000000000000000" pitchFamily="2" charset="0"/>
              </a:rPr>
              <a:t>Released January 2020</a:t>
            </a:r>
          </a:p>
        </p:txBody>
      </p:sp>
      <p:pic>
        <p:nvPicPr>
          <p:cNvPr id="6" name="Picture 5">
            <a:extLst>
              <a:ext uri="{FF2B5EF4-FFF2-40B4-BE49-F238E27FC236}">
                <a16:creationId xmlns:a16="http://schemas.microsoft.com/office/drawing/2014/main" id="{B5F9E14D-8E82-3A40-A6A8-E1E98F32D7E2}"/>
              </a:ext>
            </a:extLst>
          </p:cNvPr>
          <p:cNvPicPr>
            <a:picLocks noChangeAspect="1"/>
          </p:cNvPicPr>
          <p:nvPr/>
        </p:nvPicPr>
        <p:blipFill>
          <a:blip r:embed="rId2"/>
          <a:stretch>
            <a:fillRect/>
          </a:stretch>
        </p:blipFill>
        <p:spPr>
          <a:xfrm>
            <a:off x="1638366" y="1291015"/>
            <a:ext cx="8902700" cy="1803400"/>
          </a:xfrm>
          <a:prstGeom prst="rect">
            <a:avLst/>
          </a:prstGeom>
        </p:spPr>
      </p:pic>
      <p:sp>
        <p:nvSpPr>
          <p:cNvPr id="7" name="Rectangle 6">
            <a:extLst>
              <a:ext uri="{FF2B5EF4-FFF2-40B4-BE49-F238E27FC236}">
                <a16:creationId xmlns:a16="http://schemas.microsoft.com/office/drawing/2014/main" id="{EFE732C8-75E8-DC4C-B0E0-FB427DB10837}"/>
              </a:ext>
            </a:extLst>
          </p:cNvPr>
          <p:cNvSpPr/>
          <p:nvPr/>
        </p:nvSpPr>
        <p:spPr>
          <a:xfrm>
            <a:off x="3048" y="4169664"/>
            <a:ext cx="12179808" cy="73152"/>
          </a:xfrm>
          <a:prstGeom prst="rect">
            <a:avLst/>
          </a:prstGeom>
          <a:solidFill>
            <a:srgbClr val="0282E8"/>
          </a:solidFill>
          <a:ln>
            <a:solidFill>
              <a:srgbClr val="0282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8050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9271F2C-C254-F34C-8D57-C751DF828E73}"/>
              </a:ext>
            </a:extLst>
          </p:cNvPr>
          <p:cNvSpPr/>
          <p:nvPr/>
        </p:nvSpPr>
        <p:spPr>
          <a:xfrm>
            <a:off x="0" y="0"/>
            <a:ext cx="12179808" cy="979618"/>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2936A3E-AC4F-B94C-8B6C-55C7D9746A6F}"/>
              </a:ext>
            </a:extLst>
          </p:cNvPr>
          <p:cNvSpPr txBox="1">
            <a:spLocks/>
          </p:cNvSpPr>
          <p:nvPr/>
        </p:nvSpPr>
        <p:spPr>
          <a:xfrm>
            <a:off x="947000" y="217950"/>
            <a:ext cx="6691008" cy="51774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Roboto Condensed" panose="02000000000000000000" pitchFamily="2" charset="0"/>
                <a:ea typeface="Roboto Condensed" panose="02000000000000000000" pitchFamily="2" charset="0"/>
                <a:cs typeface="Arial" panose="020B0604020202020204" pitchFamily="34" charset="0"/>
              </a:rPr>
              <a:t>All-Time Highs</a:t>
            </a:r>
          </a:p>
        </p:txBody>
      </p:sp>
      <p:pic>
        <p:nvPicPr>
          <p:cNvPr id="16" name="Content Placeholder 4">
            <a:extLst>
              <a:ext uri="{FF2B5EF4-FFF2-40B4-BE49-F238E27FC236}">
                <a16:creationId xmlns:a16="http://schemas.microsoft.com/office/drawing/2014/main" id="{D347BA20-7DBA-2D41-B31E-C5A319A8B2C5}"/>
              </a:ext>
            </a:extLst>
          </p:cNvPr>
          <p:cNvPicPr>
            <a:picLocks noChangeAspect="1"/>
          </p:cNvPicPr>
          <p:nvPr/>
        </p:nvPicPr>
        <p:blipFill>
          <a:blip r:embed="rId3"/>
          <a:stretch>
            <a:fillRect/>
          </a:stretch>
        </p:blipFill>
        <p:spPr>
          <a:xfrm>
            <a:off x="123445" y="129465"/>
            <a:ext cx="700110" cy="720113"/>
          </a:xfrm>
          <a:prstGeom prst="rect">
            <a:avLst/>
          </a:prstGeom>
        </p:spPr>
      </p:pic>
      <p:sp>
        <p:nvSpPr>
          <p:cNvPr id="17" name="Rectangle 16">
            <a:extLst>
              <a:ext uri="{FF2B5EF4-FFF2-40B4-BE49-F238E27FC236}">
                <a16:creationId xmlns:a16="http://schemas.microsoft.com/office/drawing/2014/main" id="{DE2F52D1-E8BF-A842-BE5D-4C1000836347}"/>
              </a:ext>
            </a:extLst>
          </p:cNvPr>
          <p:cNvSpPr/>
          <p:nvPr/>
        </p:nvSpPr>
        <p:spPr>
          <a:xfrm>
            <a:off x="0" y="979618"/>
            <a:ext cx="12179808" cy="73152"/>
          </a:xfrm>
          <a:prstGeom prst="rect">
            <a:avLst/>
          </a:prstGeom>
          <a:solidFill>
            <a:srgbClr val="0282E8"/>
          </a:solidFill>
          <a:ln>
            <a:solidFill>
              <a:srgbClr val="0282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map&#10;&#10;Description automatically generated">
            <a:extLst>
              <a:ext uri="{FF2B5EF4-FFF2-40B4-BE49-F238E27FC236}">
                <a16:creationId xmlns:a16="http://schemas.microsoft.com/office/drawing/2014/main" id="{F59B6020-B182-48BB-9ABC-00A5733FAC06}"/>
              </a:ext>
            </a:extLst>
          </p:cNvPr>
          <p:cNvPicPr>
            <a:picLocks noChangeAspect="1"/>
          </p:cNvPicPr>
          <p:nvPr/>
        </p:nvPicPr>
        <p:blipFill>
          <a:blip r:embed="rId4"/>
          <a:stretch>
            <a:fillRect/>
          </a:stretch>
        </p:blipFill>
        <p:spPr>
          <a:xfrm>
            <a:off x="3172755" y="3638551"/>
            <a:ext cx="7921965" cy="2714469"/>
          </a:xfrm>
          <a:prstGeom prst="rect">
            <a:avLst/>
          </a:prstGeom>
        </p:spPr>
      </p:pic>
      <p:pic>
        <p:nvPicPr>
          <p:cNvPr id="5" name="Picture 4" descr="A close up of a map&#10;&#10;Description automatically generated">
            <a:extLst>
              <a:ext uri="{FF2B5EF4-FFF2-40B4-BE49-F238E27FC236}">
                <a16:creationId xmlns:a16="http://schemas.microsoft.com/office/drawing/2014/main" id="{A2320B58-2759-4E82-A888-630C7B686C3F}"/>
              </a:ext>
            </a:extLst>
          </p:cNvPr>
          <p:cNvPicPr>
            <a:picLocks noChangeAspect="1"/>
          </p:cNvPicPr>
          <p:nvPr/>
        </p:nvPicPr>
        <p:blipFill>
          <a:blip r:embed="rId5"/>
          <a:stretch>
            <a:fillRect/>
          </a:stretch>
        </p:blipFill>
        <p:spPr>
          <a:xfrm>
            <a:off x="3219392" y="1373725"/>
            <a:ext cx="7921964" cy="2662008"/>
          </a:xfrm>
          <a:prstGeom prst="rect">
            <a:avLst/>
          </a:prstGeom>
        </p:spPr>
      </p:pic>
      <p:sp>
        <p:nvSpPr>
          <p:cNvPr id="7" name="TextBox 6">
            <a:extLst>
              <a:ext uri="{FF2B5EF4-FFF2-40B4-BE49-F238E27FC236}">
                <a16:creationId xmlns:a16="http://schemas.microsoft.com/office/drawing/2014/main" id="{4DC8C973-30E4-4C5D-83DB-D16A2212E63F}"/>
              </a:ext>
            </a:extLst>
          </p:cNvPr>
          <p:cNvSpPr txBox="1"/>
          <p:nvPr/>
        </p:nvSpPr>
        <p:spPr>
          <a:xfrm>
            <a:off x="693241" y="2166029"/>
            <a:ext cx="1964897" cy="1200329"/>
          </a:xfrm>
          <a:prstGeom prst="rect">
            <a:avLst/>
          </a:prstGeom>
          <a:noFill/>
        </p:spPr>
        <p:txBody>
          <a:bodyPr wrap="square" rtlCol="0">
            <a:spAutoFit/>
          </a:bodyPr>
          <a:lstStyle/>
          <a:p>
            <a:r>
              <a:rPr lang="en-US" dirty="0"/>
              <a:t>Major stock market indices soared to all-time highs…</a:t>
            </a:r>
          </a:p>
        </p:txBody>
      </p:sp>
      <p:sp>
        <p:nvSpPr>
          <p:cNvPr id="12" name="TextBox 11">
            <a:extLst>
              <a:ext uri="{FF2B5EF4-FFF2-40B4-BE49-F238E27FC236}">
                <a16:creationId xmlns:a16="http://schemas.microsoft.com/office/drawing/2014/main" id="{44A46268-0C95-45AD-A1E0-8C18321DF24B}"/>
              </a:ext>
            </a:extLst>
          </p:cNvPr>
          <p:cNvSpPr txBox="1"/>
          <p:nvPr/>
        </p:nvSpPr>
        <p:spPr>
          <a:xfrm>
            <a:off x="693242" y="4320686"/>
            <a:ext cx="1964897" cy="1477328"/>
          </a:xfrm>
          <a:prstGeom prst="rect">
            <a:avLst/>
          </a:prstGeom>
          <a:noFill/>
        </p:spPr>
        <p:txBody>
          <a:bodyPr wrap="square" rtlCol="0">
            <a:spAutoFit/>
          </a:bodyPr>
          <a:lstStyle/>
          <a:p>
            <a:r>
              <a:rPr lang="en-US" dirty="0"/>
              <a:t>…and spent much of 2019 making new highs with modest drawdowns.</a:t>
            </a:r>
          </a:p>
        </p:txBody>
      </p:sp>
      <p:sp>
        <p:nvSpPr>
          <p:cNvPr id="8" name="Rectangle 7">
            <a:extLst>
              <a:ext uri="{FF2B5EF4-FFF2-40B4-BE49-F238E27FC236}">
                <a16:creationId xmlns:a16="http://schemas.microsoft.com/office/drawing/2014/main" id="{DC048D95-FAE3-4CF5-B8BF-C33F4C891563}"/>
              </a:ext>
            </a:extLst>
          </p:cNvPr>
          <p:cNvSpPr/>
          <p:nvPr/>
        </p:nvSpPr>
        <p:spPr>
          <a:xfrm>
            <a:off x="3074935" y="3989336"/>
            <a:ext cx="2704923" cy="174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124A6B7-4692-4BE6-8AAE-A6FF40D303B4}"/>
              </a:ext>
            </a:extLst>
          </p:cNvPr>
          <p:cNvPicPr>
            <a:picLocks noChangeAspect="1"/>
          </p:cNvPicPr>
          <p:nvPr/>
        </p:nvPicPr>
        <p:blipFill>
          <a:blip r:embed="rId6"/>
          <a:stretch>
            <a:fillRect/>
          </a:stretch>
        </p:blipFill>
        <p:spPr>
          <a:xfrm>
            <a:off x="3279080" y="3978465"/>
            <a:ext cx="1360967" cy="176126"/>
          </a:xfrm>
          <a:prstGeom prst="rect">
            <a:avLst/>
          </a:prstGeom>
        </p:spPr>
      </p:pic>
    </p:spTree>
    <p:extLst>
      <p:ext uri="{BB962C8B-B14F-4D97-AF65-F5344CB8AC3E}">
        <p14:creationId xmlns:p14="http://schemas.microsoft.com/office/powerpoint/2010/main" val="4121914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9271F2C-C254-F34C-8D57-C751DF828E73}"/>
              </a:ext>
            </a:extLst>
          </p:cNvPr>
          <p:cNvSpPr/>
          <p:nvPr/>
        </p:nvSpPr>
        <p:spPr>
          <a:xfrm>
            <a:off x="0" y="0"/>
            <a:ext cx="12179808" cy="979618"/>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2936A3E-AC4F-B94C-8B6C-55C7D9746A6F}"/>
              </a:ext>
            </a:extLst>
          </p:cNvPr>
          <p:cNvSpPr txBox="1">
            <a:spLocks/>
          </p:cNvSpPr>
          <p:nvPr/>
        </p:nvSpPr>
        <p:spPr>
          <a:xfrm>
            <a:off x="947000" y="217950"/>
            <a:ext cx="6691008" cy="51774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Roboto Condensed" panose="02000000000000000000" pitchFamily="2" charset="0"/>
                <a:ea typeface="Roboto Condensed" panose="02000000000000000000" pitchFamily="2" charset="0"/>
                <a:cs typeface="Arial" panose="020B0604020202020204" pitchFamily="34" charset="0"/>
              </a:rPr>
              <a:t>Strong Sales and Consumer Sentiment</a:t>
            </a:r>
          </a:p>
        </p:txBody>
      </p:sp>
      <p:pic>
        <p:nvPicPr>
          <p:cNvPr id="16" name="Content Placeholder 4">
            <a:extLst>
              <a:ext uri="{FF2B5EF4-FFF2-40B4-BE49-F238E27FC236}">
                <a16:creationId xmlns:a16="http://schemas.microsoft.com/office/drawing/2014/main" id="{D347BA20-7DBA-2D41-B31E-C5A319A8B2C5}"/>
              </a:ext>
            </a:extLst>
          </p:cNvPr>
          <p:cNvPicPr>
            <a:picLocks noChangeAspect="1"/>
          </p:cNvPicPr>
          <p:nvPr/>
        </p:nvPicPr>
        <p:blipFill>
          <a:blip r:embed="rId3"/>
          <a:stretch>
            <a:fillRect/>
          </a:stretch>
        </p:blipFill>
        <p:spPr>
          <a:xfrm>
            <a:off x="123445" y="129465"/>
            <a:ext cx="700110" cy="720113"/>
          </a:xfrm>
          <a:prstGeom prst="rect">
            <a:avLst/>
          </a:prstGeom>
        </p:spPr>
      </p:pic>
      <p:sp>
        <p:nvSpPr>
          <p:cNvPr id="17" name="Rectangle 16">
            <a:extLst>
              <a:ext uri="{FF2B5EF4-FFF2-40B4-BE49-F238E27FC236}">
                <a16:creationId xmlns:a16="http://schemas.microsoft.com/office/drawing/2014/main" id="{DE2F52D1-E8BF-A842-BE5D-4C1000836347}"/>
              </a:ext>
            </a:extLst>
          </p:cNvPr>
          <p:cNvSpPr/>
          <p:nvPr/>
        </p:nvSpPr>
        <p:spPr>
          <a:xfrm>
            <a:off x="0" y="979618"/>
            <a:ext cx="12179808" cy="73152"/>
          </a:xfrm>
          <a:prstGeom prst="rect">
            <a:avLst/>
          </a:prstGeom>
          <a:solidFill>
            <a:srgbClr val="0282E8"/>
          </a:solidFill>
          <a:ln>
            <a:solidFill>
              <a:srgbClr val="0282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map&#10;&#10;Description automatically generated">
            <a:extLst>
              <a:ext uri="{FF2B5EF4-FFF2-40B4-BE49-F238E27FC236}">
                <a16:creationId xmlns:a16="http://schemas.microsoft.com/office/drawing/2014/main" id="{98FCE8C5-F3F3-4AC8-9312-5E8952296CCA}"/>
              </a:ext>
            </a:extLst>
          </p:cNvPr>
          <p:cNvPicPr>
            <a:picLocks noChangeAspect="1"/>
          </p:cNvPicPr>
          <p:nvPr/>
        </p:nvPicPr>
        <p:blipFill>
          <a:blip r:embed="rId4"/>
          <a:stretch>
            <a:fillRect/>
          </a:stretch>
        </p:blipFill>
        <p:spPr>
          <a:xfrm>
            <a:off x="1877425" y="1182810"/>
            <a:ext cx="8424958" cy="5573110"/>
          </a:xfrm>
          <a:prstGeom prst="rect">
            <a:avLst/>
          </a:prstGeom>
        </p:spPr>
      </p:pic>
    </p:spTree>
    <p:extLst>
      <p:ext uri="{BB962C8B-B14F-4D97-AF65-F5344CB8AC3E}">
        <p14:creationId xmlns:p14="http://schemas.microsoft.com/office/powerpoint/2010/main" val="4121924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9271F2C-C254-F34C-8D57-C751DF828E73}"/>
              </a:ext>
            </a:extLst>
          </p:cNvPr>
          <p:cNvSpPr/>
          <p:nvPr/>
        </p:nvSpPr>
        <p:spPr>
          <a:xfrm>
            <a:off x="0" y="0"/>
            <a:ext cx="12179808" cy="979618"/>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2936A3E-AC4F-B94C-8B6C-55C7D9746A6F}"/>
              </a:ext>
            </a:extLst>
          </p:cNvPr>
          <p:cNvSpPr txBox="1">
            <a:spLocks/>
          </p:cNvSpPr>
          <p:nvPr/>
        </p:nvSpPr>
        <p:spPr>
          <a:xfrm>
            <a:off x="947000" y="217950"/>
            <a:ext cx="6691008" cy="51774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Roboto Condensed" panose="02000000000000000000" pitchFamily="2" charset="0"/>
                <a:ea typeface="Roboto Condensed" panose="02000000000000000000" pitchFamily="2" charset="0"/>
                <a:cs typeface="Arial" panose="020B0604020202020204" pitchFamily="34" charset="0"/>
              </a:rPr>
              <a:t>Closer Look at Trade w/ OPEC</a:t>
            </a:r>
          </a:p>
        </p:txBody>
      </p:sp>
      <p:pic>
        <p:nvPicPr>
          <p:cNvPr id="16" name="Content Placeholder 4">
            <a:extLst>
              <a:ext uri="{FF2B5EF4-FFF2-40B4-BE49-F238E27FC236}">
                <a16:creationId xmlns:a16="http://schemas.microsoft.com/office/drawing/2014/main" id="{D347BA20-7DBA-2D41-B31E-C5A319A8B2C5}"/>
              </a:ext>
            </a:extLst>
          </p:cNvPr>
          <p:cNvPicPr>
            <a:picLocks noChangeAspect="1"/>
          </p:cNvPicPr>
          <p:nvPr/>
        </p:nvPicPr>
        <p:blipFill>
          <a:blip r:embed="rId3"/>
          <a:stretch>
            <a:fillRect/>
          </a:stretch>
        </p:blipFill>
        <p:spPr>
          <a:xfrm>
            <a:off x="123445" y="129465"/>
            <a:ext cx="700110" cy="720113"/>
          </a:xfrm>
          <a:prstGeom prst="rect">
            <a:avLst/>
          </a:prstGeom>
        </p:spPr>
      </p:pic>
      <p:sp>
        <p:nvSpPr>
          <p:cNvPr id="17" name="Rectangle 16">
            <a:extLst>
              <a:ext uri="{FF2B5EF4-FFF2-40B4-BE49-F238E27FC236}">
                <a16:creationId xmlns:a16="http://schemas.microsoft.com/office/drawing/2014/main" id="{DE2F52D1-E8BF-A842-BE5D-4C1000836347}"/>
              </a:ext>
            </a:extLst>
          </p:cNvPr>
          <p:cNvSpPr/>
          <p:nvPr/>
        </p:nvSpPr>
        <p:spPr>
          <a:xfrm>
            <a:off x="0" y="979618"/>
            <a:ext cx="12179808" cy="73152"/>
          </a:xfrm>
          <a:prstGeom prst="rect">
            <a:avLst/>
          </a:prstGeom>
          <a:solidFill>
            <a:srgbClr val="0282E8"/>
          </a:solidFill>
          <a:ln>
            <a:solidFill>
              <a:srgbClr val="0282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map&#10;&#10;Description automatically generated">
            <a:extLst>
              <a:ext uri="{FF2B5EF4-FFF2-40B4-BE49-F238E27FC236}">
                <a16:creationId xmlns:a16="http://schemas.microsoft.com/office/drawing/2014/main" id="{976D01B2-7A03-4DB4-9089-721829B53950}"/>
              </a:ext>
            </a:extLst>
          </p:cNvPr>
          <p:cNvPicPr>
            <a:picLocks noChangeAspect="1"/>
          </p:cNvPicPr>
          <p:nvPr/>
        </p:nvPicPr>
        <p:blipFill>
          <a:blip r:embed="rId4"/>
          <a:stretch>
            <a:fillRect/>
          </a:stretch>
        </p:blipFill>
        <p:spPr>
          <a:xfrm>
            <a:off x="1828636" y="1131029"/>
            <a:ext cx="8534727" cy="5645722"/>
          </a:xfrm>
          <a:prstGeom prst="rect">
            <a:avLst/>
          </a:prstGeom>
        </p:spPr>
      </p:pic>
    </p:spTree>
    <p:extLst>
      <p:ext uri="{BB962C8B-B14F-4D97-AF65-F5344CB8AC3E}">
        <p14:creationId xmlns:p14="http://schemas.microsoft.com/office/powerpoint/2010/main" val="872266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9271F2C-C254-F34C-8D57-C751DF828E73}"/>
              </a:ext>
            </a:extLst>
          </p:cNvPr>
          <p:cNvSpPr/>
          <p:nvPr/>
        </p:nvSpPr>
        <p:spPr>
          <a:xfrm>
            <a:off x="0" y="0"/>
            <a:ext cx="12179808" cy="979618"/>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2936A3E-AC4F-B94C-8B6C-55C7D9746A6F}"/>
              </a:ext>
            </a:extLst>
          </p:cNvPr>
          <p:cNvSpPr txBox="1">
            <a:spLocks/>
          </p:cNvSpPr>
          <p:nvPr/>
        </p:nvSpPr>
        <p:spPr>
          <a:xfrm>
            <a:off x="947000" y="217950"/>
            <a:ext cx="6691008" cy="51774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Roboto Condensed" panose="02000000000000000000" pitchFamily="2" charset="0"/>
                <a:ea typeface="Roboto Condensed" panose="02000000000000000000" pitchFamily="2" charset="0"/>
                <a:cs typeface="Arial" panose="020B0604020202020204" pitchFamily="34" charset="0"/>
              </a:rPr>
              <a:t>Action in Oil Markets</a:t>
            </a:r>
          </a:p>
        </p:txBody>
      </p:sp>
      <p:pic>
        <p:nvPicPr>
          <p:cNvPr id="16" name="Content Placeholder 4">
            <a:extLst>
              <a:ext uri="{FF2B5EF4-FFF2-40B4-BE49-F238E27FC236}">
                <a16:creationId xmlns:a16="http://schemas.microsoft.com/office/drawing/2014/main" id="{D347BA20-7DBA-2D41-B31E-C5A319A8B2C5}"/>
              </a:ext>
            </a:extLst>
          </p:cNvPr>
          <p:cNvPicPr>
            <a:picLocks noChangeAspect="1"/>
          </p:cNvPicPr>
          <p:nvPr/>
        </p:nvPicPr>
        <p:blipFill>
          <a:blip r:embed="rId3"/>
          <a:stretch>
            <a:fillRect/>
          </a:stretch>
        </p:blipFill>
        <p:spPr>
          <a:xfrm>
            <a:off x="123445" y="129465"/>
            <a:ext cx="700110" cy="720113"/>
          </a:xfrm>
          <a:prstGeom prst="rect">
            <a:avLst/>
          </a:prstGeom>
        </p:spPr>
      </p:pic>
      <p:sp>
        <p:nvSpPr>
          <p:cNvPr id="17" name="Rectangle 16">
            <a:extLst>
              <a:ext uri="{FF2B5EF4-FFF2-40B4-BE49-F238E27FC236}">
                <a16:creationId xmlns:a16="http://schemas.microsoft.com/office/drawing/2014/main" id="{DE2F52D1-E8BF-A842-BE5D-4C1000836347}"/>
              </a:ext>
            </a:extLst>
          </p:cNvPr>
          <p:cNvSpPr/>
          <p:nvPr/>
        </p:nvSpPr>
        <p:spPr>
          <a:xfrm>
            <a:off x="0" y="979618"/>
            <a:ext cx="12179808" cy="73152"/>
          </a:xfrm>
          <a:prstGeom prst="rect">
            <a:avLst/>
          </a:prstGeom>
          <a:solidFill>
            <a:srgbClr val="0282E8"/>
          </a:solidFill>
          <a:ln>
            <a:solidFill>
              <a:srgbClr val="0282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map&#10;&#10;Description automatically generated">
            <a:extLst>
              <a:ext uri="{FF2B5EF4-FFF2-40B4-BE49-F238E27FC236}">
                <a16:creationId xmlns:a16="http://schemas.microsoft.com/office/drawing/2014/main" id="{C8468A3E-7FC2-4DD1-BC28-0F0154140359}"/>
              </a:ext>
            </a:extLst>
          </p:cNvPr>
          <p:cNvPicPr>
            <a:picLocks noChangeAspect="1"/>
          </p:cNvPicPr>
          <p:nvPr/>
        </p:nvPicPr>
        <p:blipFill>
          <a:blip r:embed="rId4"/>
          <a:stretch>
            <a:fillRect/>
          </a:stretch>
        </p:blipFill>
        <p:spPr>
          <a:xfrm>
            <a:off x="1423399" y="1262978"/>
            <a:ext cx="9345202" cy="5575971"/>
          </a:xfrm>
          <a:prstGeom prst="rect">
            <a:avLst/>
          </a:prstGeom>
        </p:spPr>
      </p:pic>
    </p:spTree>
    <p:extLst>
      <p:ext uri="{BB962C8B-B14F-4D97-AF65-F5344CB8AC3E}">
        <p14:creationId xmlns:p14="http://schemas.microsoft.com/office/powerpoint/2010/main" val="1773562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37E199-E5C9-4DCE-B838-A800ED30C047}"/>
              </a:ext>
            </a:extLst>
          </p:cNvPr>
          <p:cNvSpPr/>
          <p:nvPr/>
        </p:nvSpPr>
        <p:spPr>
          <a:xfrm>
            <a:off x="0" y="0"/>
            <a:ext cx="12179808" cy="979618"/>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2936A3E-AC4F-B94C-8B6C-55C7D9746A6F}"/>
              </a:ext>
            </a:extLst>
          </p:cNvPr>
          <p:cNvSpPr txBox="1">
            <a:spLocks/>
          </p:cNvSpPr>
          <p:nvPr/>
        </p:nvSpPr>
        <p:spPr>
          <a:xfrm>
            <a:off x="947000" y="217950"/>
            <a:ext cx="6691008" cy="51774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dirty="0">
              <a:solidFill>
                <a:schemeClr val="bg1"/>
              </a:solidFill>
              <a:latin typeface="Roboto Condensed" panose="02000000000000000000" pitchFamily="2" charset="0"/>
              <a:ea typeface="Roboto Condensed" panose="02000000000000000000" pitchFamily="2" charset="0"/>
              <a:cs typeface="Arial" panose="020B0604020202020204" pitchFamily="34" charset="0"/>
            </a:endParaRPr>
          </a:p>
        </p:txBody>
      </p:sp>
      <p:pic>
        <p:nvPicPr>
          <p:cNvPr id="16" name="Content Placeholder 4">
            <a:extLst>
              <a:ext uri="{FF2B5EF4-FFF2-40B4-BE49-F238E27FC236}">
                <a16:creationId xmlns:a16="http://schemas.microsoft.com/office/drawing/2014/main" id="{D347BA20-7DBA-2D41-B31E-C5A319A8B2C5}"/>
              </a:ext>
            </a:extLst>
          </p:cNvPr>
          <p:cNvPicPr>
            <a:picLocks noChangeAspect="1"/>
          </p:cNvPicPr>
          <p:nvPr/>
        </p:nvPicPr>
        <p:blipFill>
          <a:blip r:embed="rId3"/>
          <a:stretch>
            <a:fillRect/>
          </a:stretch>
        </p:blipFill>
        <p:spPr>
          <a:xfrm>
            <a:off x="123445" y="129465"/>
            <a:ext cx="700110" cy="720113"/>
          </a:xfrm>
          <a:prstGeom prst="rect">
            <a:avLst/>
          </a:prstGeom>
        </p:spPr>
      </p:pic>
      <p:sp>
        <p:nvSpPr>
          <p:cNvPr id="17" name="Rectangle 16">
            <a:extLst>
              <a:ext uri="{FF2B5EF4-FFF2-40B4-BE49-F238E27FC236}">
                <a16:creationId xmlns:a16="http://schemas.microsoft.com/office/drawing/2014/main" id="{DE2F52D1-E8BF-A842-BE5D-4C1000836347}"/>
              </a:ext>
            </a:extLst>
          </p:cNvPr>
          <p:cNvSpPr/>
          <p:nvPr/>
        </p:nvSpPr>
        <p:spPr>
          <a:xfrm>
            <a:off x="0" y="979618"/>
            <a:ext cx="12179808" cy="73152"/>
          </a:xfrm>
          <a:prstGeom prst="rect">
            <a:avLst/>
          </a:prstGeom>
          <a:solidFill>
            <a:srgbClr val="0282E8"/>
          </a:solidFill>
          <a:ln>
            <a:solidFill>
              <a:srgbClr val="0282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D514AA-CC3D-4750-93A2-98BE1ACBE672}"/>
              </a:ext>
            </a:extLst>
          </p:cNvPr>
          <p:cNvSpPr>
            <a:spLocks noGrp="1"/>
          </p:cNvSpPr>
          <p:nvPr>
            <p:ph type="title"/>
          </p:nvPr>
        </p:nvSpPr>
        <p:spPr>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ormAutofit/>
          </a:bodyPr>
          <a:lstStyle/>
          <a:p>
            <a:r>
              <a:rPr lang="en-US" sz="5400" dirty="0">
                <a:solidFill>
                  <a:schemeClr val="lt1"/>
                </a:solidFill>
                <a:latin typeface="Roboto Condensed" panose="02000000000000000000"/>
              </a:rPr>
              <a:t>A look back at the 2010s</a:t>
            </a:r>
          </a:p>
        </p:txBody>
      </p:sp>
      <p:sp>
        <p:nvSpPr>
          <p:cNvPr id="4" name="Text Placeholder 3">
            <a:extLst>
              <a:ext uri="{FF2B5EF4-FFF2-40B4-BE49-F238E27FC236}">
                <a16:creationId xmlns:a16="http://schemas.microsoft.com/office/drawing/2014/main" id="{A00E2D69-F8FD-4B9B-A294-8551FF7F3544}"/>
              </a:ext>
            </a:extLst>
          </p:cNvPr>
          <p:cNvSpPr>
            <a:spLocks noGrp="1"/>
          </p:cNvSpPr>
          <p:nvPr>
            <p:ph type="body" idx="1"/>
          </p:nvPr>
        </p:nvSpPr>
        <p:spPr/>
        <p:txBody>
          <a:bodyPr/>
          <a:lstStyle/>
          <a:p>
            <a:r>
              <a:rPr lang="en-US" i="1" dirty="0">
                <a:latin typeface="Roboto Condensed" panose="02000000000000000000"/>
              </a:rPr>
              <a:t>A few charts that summarize some trends from the last decade.</a:t>
            </a:r>
          </a:p>
        </p:txBody>
      </p:sp>
    </p:spTree>
    <p:extLst>
      <p:ext uri="{BB962C8B-B14F-4D97-AF65-F5344CB8AC3E}">
        <p14:creationId xmlns:p14="http://schemas.microsoft.com/office/powerpoint/2010/main" val="3247716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9271F2C-C254-F34C-8D57-C751DF828E73}"/>
              </a:ext>
            </a:extLst>
          </p:cNvPr>
          <p:cNvSpPr/>
          <p:nvPr/>
        </p:nvSpPr>
        <p:spPr>
          <a:xfrm>
            <a:off x="0" y="0"/>
            <a:ext cx="12179808" cy="979618"/>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2936A3E-AC4F-B94C-8B6C-55C7D9746A6F}"/>
              </a:ext>
            </a:extLst>
          </p:cNvPr>
          <p:cNvSpPr txBox="1">
            <a:spLocks/>
          </p:cNvSpPr>
          <p:nvPr/>
        </p:nvSpPr>
        <p:spPr>
          <a:xfrm>
            <a:off x="947000" y="217950"/>
            <a:ext cx="6691008" cy="51774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Roboto Condensed" panose="02000000000000000000" pitchFamily="2" charset="0"/>
                <a:ea typeface="Roboto Condensed" panose="02000000000000000000" pitchFamily="2" charset="0"/>
                <a:cs typeface="Arial" panose="020B0604020202020204" pitchFamily="34" charset="0"/>
              </a:rPr>
              <a:t>Charts of the Decade</a:t>
            </a:r>
          </a:p>
        </p:txBody>
      </p:sp>
      <p:pic>
        <p:nvPicPr>
          <p:cNvPr id="16" name="Content Placeholder 4">
            <a:extLst>
              <a:ext uri="{FF2B5EF4-FFF2-40B4-BE49-F238E27FC236}">
                <a16:creationId xmlns:a16="http://schemas.microsoft.com/office/drawing/2014/main" id="{D347BA20-7DBA-2D41-B31E-C5A319A8B2C5}"/>
              </a:ext>
            </a:extLst>
          </p:cNvPr>
          <p:cNvPicPr>
            <a:picLocks noChangeAspect="1"/>
          </p:cNvPicPr>
          <p:nvPr/>
        </p:nvPicPr>
        <p:blipFill>
          <a:blip r:embed="rId3"/>
          <a:stretch>
            <a:fillRect/>
          </a:stretch>
        </p:blipFill>
        <p:spPr>
          <a:xfrm>
            <a:off x="123445" y="129465"/>
            <a:ext cx="700110" cy="720113"/>
          </a:xfrm>
          <a:prstGeom prst="rect">
            <a:avLst/>
          </a:prstGeom>
        </p:spPr>
      </p:pic>
      <p:sp>
        <p:nvSpPr>
          <p:cNvPr id="17" name="Rectangle 16">
            <a:extLst>
              <a:ext uri="{FF2B5EF4-FFF2-40B4-BE49-F238E27FC236}">
                <a16:creationId xmlns:a16="http://schemas.microsoft.com/office/drawing/2014/main" id="{DE2F52D1-E8BF-A842-BE5D-4C1000836347}"/>
              </a:ext>
            </a:extLst>
          </p:cNvPr>
          <p:cNvSpPr/>
          <p:nvPr/>
        </p:nvSpPr>
        <p:spPr>
          <a:xfrm>
            <a:off x="0" y="979618"/>
            <a:ext cx="12179808" cy="73152"/>
          </a:xfrm>
          <a:prstGeom prst="rect">
            <a:avLst/>
          </a:prstGeom>
          <a:solidFill>
            <a:srgbClr val="0282E8"/>
          </a:solidFill>
          <a:ln>
            <a:solidFill>
              <a:srgbClr val="0282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a:extLst>
              <a:ext uri="{FF2B5EF4-FFF2-40B4-BE49-F238E27FC236}">
                <a16:creationId xmlns:a16="http://schemas.microsoft.com/office/drawing/2014/main" id="{4DDBE075-2D55-446A-B2F9-98400ACFA9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75" y="1270710"/>
            <a:ext cx="11753850" cy="545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83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9271F2C-C254-F34C-8D57-C751DF828E73}"/>
              </a:ext>
            </a:extLst>
          </p:cNvPr>
          <p:cNvSpPr/>
          <p:nvPr/>
        </p:nvSpPr>
        <p:spPr>
          <a:xfrm>
            <a:off x="0" y="0"/>
            <a:ext cx="12179808" cy="979618"/>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2936A3E-AC4F-B94C-8B6C-55C7D9746A6F}"/>
              </a:ext>
            </a:extLst>
          </p:cNvPr>
          <p:cNvSpPr txBox="1">
            <a:spLocks/>
          </p:cNvSpPr>
          <p:nvPr/>
        </p:nvSpPr>
        <p:spPr>
          <a:xfrm>
            <a:off x="947000" y="217950"/>
            <a:ext cx="6691008" cy="51774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Roboto Condensed" panose="02000000000000000000" pitchFamily="2" charset="0"/>
                <a:ea typeface="Roboto Condensed" panose="02000000000000000000" pitchFamily="2" charset="0"/>
                <a:cs typeface="Arial" panose="020B0604020202020204" pitchFamily="34" charset="0"/>
              </a:rPr>
              <a:t>Charts of the Decade</a:t>
            </a:r>
          </a:p>
        </p:txBody>
      </p:sp>
      <p:pic>
        <p:nvPicPr>
          <p:cNvPr id="16" name="Content Placeholder 4">
            <a:extLst>
              <a:ext uri="{FF2B5EF4-FFF2-40B4-BE49-F238E27FC236}">
                <a16:creationId xmlns:a16="http://schemas.microsoft.com/office/drawing/2014/main" id="{D347BA20-7DBA-2D41-B31E-C5A319A8B2C5}"/>
              </a:ext>
            </a:extLst>
          </p:cNvPr>
          <p:cNvPicPr>
            <a:picLocks noChangeAspect="1"/>
          </p:cNvPicPr>
          <p:nvPr/>
        </p:nvPicPr>
        <p:blipFill>
          <a:blip r:embed="rId3"/>
          <a:stretch>
            <a:fillRect/>
          </a:stretch>
        </p:blipFill>
        <p:spPr>
          <a:xfrm>
            <a:off x="123445" y="129465"/>
            <a:ext cx="700110" cy="720113"/>
          </a:xfrm>
          <a:prstGeom prst="rect">
            <a:avLst/>
          </a:prstGeom>
        </p:spPr>
      </p:pic>
      <p:sp>
        <p:nvSpPr>
          <p:cNvPr id="17" name="Rectangle 16">
            <a:extLst>
              <a:ext uri="{FF2B5EF4-FFF2-40B4-BE49-F238E27FC236}">
                <a16:creationId xmlns:a16="http://schemas.microsoft.com/office/drawing/2014/main" id="{DE2F52D1-E8BF-A842-BE5D-4C1000836347}"/>
              </a:ext>
            </a:extLst>
          </p:cNvPr>
          <p:cNvSpPr/>
          <p:nvPr/>
        </p:nvSpPr>
        <p:spPr>
          <a:xfrm>
            <a:off x="0" y="979618"/>
            <a:ext cx="12179808" cy="73152"/>
          </a:xfrm>
          <a:prstGeom prst="rect">
            <a:avLst/>
          </a:prstGeom>
          <a:solidFill>
            <a:srgbClr val="0282E8"/>
          </a:solidFill>
          <a:ln>
            <a:solidFill>
              <a:srgbClr val="0282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6B628BA1-9B6A-4645-BA5E-A52C793C79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7905" y="1197568"/>
            <a:ext cx="9076189" cy="5415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297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9271F2C-C254-F34C-8D57-C751DF828E73}"/>
              </a:ext>
            </a:extLst>
          </p:cNvPr>
          <p:cNvSpPr/>
          <p:nvPr/>
        </p:nvSpPr>
        <p:spPr>
          <a:xfrm>
            <a:off x="0" y="0"/>
            <a:ext cx="12179808" cy="979618"/>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2936A3E-AC4F-B94C-8B6C-55C7D9746A6F}"/>
              </a:ext>
            </a:extLst>
          </p:cNvPr>
          <p:cNvSpPr txBox="1">
            <a:spLocks/>
          </p:cNvSpPr>
          <p:nvPr/>
        </p:nvSpPr>
        <p:spPr>
          <a:xfrm>
            <a:off x="947000" y="217950"/>
            <a:ext cx="6691008" cy="51774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Roboto Condensed" panose="02000000000000000000" pitchFamily="2" charset="0"/>
                <a:ea typeface="Roboto Condensed" panose="02000000000000000000" pitchFamily="2" charset="0"/>
                <a:cs typeface="Arial" panose="020B0604020202020204" pitchFamily="34" charset="0"/>
              </a:rPr>
              <a:t>Charts of the Decade</a:t>
            </a:r>
          </a:p>
        </p:txBody>
      </p:sp>
      <p:pic>
        <p:nvPicPr>
          <p:cNvPr id="16" name="Content Placeholder 4">
            <a:extLst>
              <a:ext uri="{FF2B5EF4-FFF2-40B4-BE49-F238E27FC236}">
                <a16:creationId xmlns:a16="http://schemas.microsoft.com/office/drawing/2014/main" id="{D347BA20-7DBA-2D41-B31E-C5A319A8B2C5}"/>
              </a:ext>
            </a:extLst>
          </p:cNvPr>
          <p:cNvPicPr>
            <a:picLocks noChangeAspect="1"/>
          </p:cNvPicPr>
          <p:nvPr/>
        </p:nvPicPr>
        <p:blipFill>
          <a:blip r:embed="rId3"/>
          <a:stretch>
            <a:fillRect/>
          </a:stretch>
        </p:blipFill>
        <p:spPr>
          <a:xfrm>
            <a:off x="123445" y="129465"/>
            <a:ext cx="700110" cy="720113"/>
          </a:xfrm>
          <a:prstGeom prst="rect">
            <a:avLst/>
          </a:prstGeom>
        </p:spPr>
      </p:pic>
      <p:sp>
        <p:nvSpPr>
          <p:cNvPr id="17" name="Rectangle 16">
            <a:extLst>
              <a:ext uri="{FF2B5EF4-FFF2-40B4-BE49-F238E27FC236}">
                <a16:creationId xmlns:a16="http://schemas.microsoft.com/office/drawing/2014/main" id="{DE2F52D1-E8BF-A842-BE5D-4C1000836347}"/>
              </a:ext>
            </a:extLst>
          </p:cNvPr>
          <p:cNvSpPr/>
          <p:nvPr/>
        </p:nvSpPr>
        <p:spPr>
          <a:xfrm>
            <a:off x="0" y="979618"/>
            <a:ext cx="12179808" cy="73152"/>
          </a:xfrm>
          <a:prstGeom prst="rect">
            <a:avLst/>
          </a:prstGeom>
          <a:solidFill>
            <a:srgbClr val="0282E8"/>
          </a:solidFill>
          <a:ln>
            <a:solidFill>
              <a:srgbClr val="0282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53C8CE01-2C9C-4B90-8376-5B15A46CB2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3377" y="1285268"/>
            <a:ext cx="9185246" cy="548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050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9271F2C-C254-F34C-8D57-C751DF828E73}"/>
              </a:ext>
            </a:extLst>
          </p:cNvPr>
          <p:cNvSpPr/>
          <p:nvPr/>
        </p:nvSpPr>
        <p:spPr>
          <a:xfrm>
            <a:off x="0" y="0"/>
            <a:ext cx="12179808" cy="979618"/>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2936A3E-AC4F-B94C-8B6C-55C7D9746A6F}"/>
              </a:ext>
            </a:extLst>
          </p:cNvPr>
          <p:cNvSpPr txBox="1">
            <a:spLocks/>
          </p:cNvSpPr>
          <p:nvPr/>
        </p:nvSpPr>
        <p:spPr>
          <a:xfrm>
            <a:off x="947000" y="217950"/>
            <a:ext cx="6691008" cy="51774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Roboto Condensed" panose="02000000000000000000" pitchFamily="2" charset="0"/>
                <a:ea typeface="Roboto Condensed" panose="02000000000000000000" pitchFamily="2" charset="0"/>
                <a:cs typeface="Arial" panose="020B0604020202020204" pitchFamily="34" charset="0"/>
              </a:rPr>
              <a:t>Charts of the Decade</a:t>
            </a:r>
          </a:p>
        </p:txBody>
      </p:sp>
      <p:pic>
        <p:nvPicPr>
          <p:cNvPr id="16" name="Content Placeholder 4">
            <a:extLst>
              <a:ext uri="{FF2B5EF4-FFF2-40B4-BE49-F238E27FC236}">
                <a16:creationId xmlns:a16="http://schemas.microsoft.com/office/drawing/2014/main" id="{D347BA20-7DBA-2D41-B31E-C5A319A8B2C5}"/>
              </a:ext>
            </a:extLst>
          </p:cNvPr>
          <p:cNvPicPr>
            <a:picLocks noChangeAspect="1"/>
          </p:cNvPicPr>
          <p:nvPr/>
        </p:nvPicPr>
        <p:blipFill>
          <a:blip r:embed="rId3"/>
          <a:stretch>
            <a:fillRect/>
          </a:stretch>
        </p:blipFill>
        <p:spPr>
          <a:xfrm>
            <a:off x="123445" y="129465"/>
            <a:ext cx="700110" cy="720113"/>
          </a:xfrm>
          <a:prstGeom prst="rect">
            <a:avLst/>
          </a:prstGeom>
        </p:spPr>
      </p:pic>
      <p:sp>
        <p:nvSpPr>
          <p:cNvPr id="17" name="Rectangle 16">
            <a:extLst>
              <a:ext uri="{FF2B5EF4-FFF2-40B4-BE49-F238E27FC236}">
                <a16:creationId xmlns:a16="http://schemas.microsoft.com/office/drawing/2014/main" id="{DE2F52D1-E8BF-A842-BE5D-4C1000836347}"/>
              </a:ext>
            </a:extLst>
          </p:cNvPr>
          <p:cNvSpPr/>
          <p:nvPr/>
        </p:nvSpPr>
        <p:spPr>
          <a:xfrm>
            <a:off x="0" y="979618"/>
            <a:ext cx="12179808" cy="73152"/>
          </a:xfrm>
          <a:prstGeom prst="rect">
            <a:avLst/>
          </a:prstGeom>
          <a:solidFill>
            <a:srgbClr val="0282E8"/>
          </a:solidFill>
          <a:ln>
            <a:solidFill>
              <a:srgbClr val="0282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91C95935-94E9-4E94-B576-F9E0835136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6581" y="1223542"/>
            <a:ext cx="8658837" cy="5360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398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9271F2C-C254-F34C-8D57-C751DF828E73}"/>
              </a:ext>
            </a:extLst>
          </p:cNvPr>
          <p:cNvSpPr/>
          <p:nvPr/>
        </p:nvSpPr>
        <p:spPr>
          <a:xfrm>
            <a:off x="0" y="0"/>
            <a:ext cx="12179808" cy="979618"/>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2936A3E-AC4F-B94C-8B6C-55C7D9746A6F}"/>
              </a:ext>
            </a:extLst>
          </p:cNvPr>
          <p:cNvSpPr txBox="1">
            <a:spLocks/>
          </p:cNvSpPr>
          <p:nvPr/>
        </p:nvSpPr>
        <p:spPr>
          <a:xfrm>
            <a:off x="947000" y="217950"/>
            <a:ext cx="6691008" cy="51774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Roboto Condensed" panose="02000000000000000000" pitchFamily="2" charset="0"/>
                <a:ea typeface="Roboto Condensed" panose="02000000000000000000" pitchFamily="2" charset="0"/>
                <a:cs typeface="Arial" panose="020B0604020202020204" pitchFamily="34" charset="0"/>
              </a:rPr>
              <a:t>Charts of the Decade</a:t>
            </a:r>
          </a:p>
        </p:txBody>
      </p:sp>
      <p:pic>
        <p:nvPicPr>
          <p:cNvPr id="16" name="Content Placeholder 4">
            <a:extLst>
              <a:ext uri="{FF2B5EF4-FFF2-40B4-BE49-F238E27FC236}">
                <a16:creationId xmlns:a16="http://schemas.microsoft.com/office/drawing/2014/main" id="{D347BA20-7DBA-2D41-B31E-C5A319A8B2C5}"/>
              </a:ext>
            </a:extLst>
          </p:cNvPr>
          <p:cNvPicPr>
            <a:picLocks noChangeAspect="1"/>
          </p:cNvPicPr>
          <p:nvPr/>
        </p:nvPicPr>
        <p:blipFill>
          <a:blip r:embed="rId3"/>
          <a:stretch>
            <a:fillRect/>
          </a:stretch>
        </p:blipFill>
        <p:spPr>
          <a:xfrm>
            <a:off x="123445" y="129465"/>
            <a:ext cx="700110" cy="720113"/>
          </a:xfrm>
          <a:prstGeom prst="rect">
            <a:avLst/>
          </a:prstGeom>
        </p:spPr>
      </p:pic>
      <p:sp>
        <p:nvSpPr>
          <p:cNvPr id="17" name="Rectangle 16">
            <a:extLst>
              <a:ext uri="{FF2B5EF4-FFF2-40B4-BE49-F238E27FC236}">
                <a16:creationId xmlns:a16="http://schemas.microsoft.com/office/drawing/2014/main" id="{DE2F52D1-E8BF-A842-BE5D-4C1000836347}"/>
              </a:ext>
            </a:extLst>
          </p:cNvPr>
          <p:cNvSpPr/>
          <p:nvPr/>
        </p:nvSpPr>
        <p:spPr>
          <a:xfrm>
            <a:off x="0" y="979618"/>
            <a:ext cx="12179808" cy="73152"/>
          </a:xfrm>
          <a:prstGeom prst="rect">
            <a:avLst/>
          </a:prstGeom>
          <a:solidFill>
            <a:srgbClr val="0282E8"/>
          </a:solidFill>
          <a:ln>
            <a:solidFill>
              <a:srgbClr val="0282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E01D9EF4-6634-493F-B44D-68064635F9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217" y="1387490"/>
            <a:ext cx="9055566" cy="5397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43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D5ADBE-ED0F-A743-B511-40A717753063}"/>
              </a:ext>
            </a:extLst>
          </p:cNvPr>
          <p:cNvSpPr/>
          <p:nvPr/>
        </p:nvSpPr>
        <p:spPr>
          <a:xfrm>
            <a:off x="0" y="0"/>
            <a:ext cx="12179808" cy="979618"/>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DA09C6-1604-E44F-BB56-9F942E97116A}"/>
              </a:ext>
            </a:extLst>
          </p:cNvPr>
          <p:cNvSpPr>
            <a:spLocks noGrp="1"/>
          </p:cNvSpPr>
          <p:nvPr>
            <p:ph type="title"/>
          </p:nvPr>
        </p:nvSpPr>
        <p:spPr>
          <a:xfrm>
            <a:off x="947000" y="217950"/>
            <a:ext cx="6691008" cy="517743"/>
          </a:xfrm>
        </p:spPr>
        <p:txBody>
          <a:bodyPr anchor="ctr">
            <a:normAutofit fontScale="90000"/>
          </a:bodyPr>
          <a:lstStyle/>
          <a:p>
            <a:r>
              <a:rPr lang="en-US" sz="3200" dirty="0">
                <a:solidFill>
                  <a:schemeClr val="bg1"/>
                </a:solidFill>
                <a:latin typeface="Roboto Condensed" panose="02000000000000000000" pitchFamily="2" charset="0"/>
                <a:ea typeface="Roboto Condensed" panose="02000000000000000000" pitchFamily="2" charset="0"/>
                <a:cs typeface="Arial" panose="020B0604020202020204" pitchFamily="34" charset="0"/>
              </a:rPr>
              <a:t>Stock Markets Performance</a:t>
            </a:r>
          </a:p>
        </p:txBody>
      </p:sp>
      <p:pic>
        <p:nvPicPr>
          <p:cNvPr id="5" name="Content Placeholder 4">
            <a:extLst>
              <a:ext uri="{FF2B5EF4-FFF2-40B4-BE49-F238E27FC236}">
                <a16:creationId xmlns:a16="http://schemas.microsoft.com/office/drawing/2014/main" id="{F6667DBD-7983-AF41-8B76-EB903B740C67}"/>
              </a:ext>
            </a:extLst>
          </p:cNvPr>
          <p:cNvPicPr>
            <a:picLocks noGrp="1" noChangeAspect="1"/>
          </p:cNvPicPr>
          <p:nvPr>
            <p:ph idx="1"/>
          </p:nvPr>
        </p:nvPicPr>
        <p:blipFill>
          <a:blip r:embed="rId3"/>
          <a:stretch>
            <a:fillRect/>
          </a:stretch>
        </p:blipFill>
        <p:spPr>
          <a:xfrm>
            <a:off x="123445" y="129465"/>
            <a:ext cx="700110" cy="720113"/>
          </a:xfrm>
        </p:spPr>
      </p:pic>
      <p:sp>
        <p:nvSpPr>
          <p:cNvPr id="13" name="Rectangle 12">
            <a:extLst>
              <a:ext uri="{FF2B5EF4-FFF2-40B4-BE49-F238E27FC236}">
                <a16:creationId xmlns:a16="http://schemas.microsoft.com/office/drawing/2014/main" id="{3465DA60-A80E-BC4E-8085-D6A2BBC62A37}"/>
              </a:ext>
            </a:extLst>
          </p:cNvPr>
          <p:cNvSpPr/>
          <p:nvPr/>
        </p:nvSpPr>
        <p:spPr>
          <a:xfrm>
            <a:off x="0" y="979618"/>
            <a:ext cx="12179808" cy="73152"/>
          </a:xfrm>
          <a:prstGeom prst="rect">
            <a:avLst/>
          </a:prstGeom>
          <a:solidFill>
            <a:srgbClr val="0282E8"/>
          </a:solidFill>
          <a:ln>
            <a:solidFill>
              <a:srgbClr val="0282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map&#10;&#10;Description automatically generated">
            <a:extLst>
              <a:ext uri="{FF2B5EF4-FFF2-40B4-BE49-F238E27FC236}">
                <a16:creationId xmlns:a16="http://schemas.microsoft.com/office/drawing/2014/main" id="{E2FA5285-743E-4ADB-AF75-D2229D1C1EA3}"/>
              </a:ext>
            </a:extLst>
          </p:cNvPr>
          <p:cNvPicPr>
            <a:picLocks noChangeAspect="1"/>
          </p:cNvPicPr>
          <p:nvPr/>
        </p:nvPicPr>
        <p:blipFill>
          <a:blip r:embed="rId4"/>
          <a:stretch>
            <a:fillRect/>
          </a:stretch>
        </p:blipFill>
        <p:spPr>
          <a:xfrm>
            <a:off x="396314" y="1395364"/>
            <a:ext cx="6699703" cy="2396200"/>
          </a:xfrm>
          <a:prstGeom prst="rect">
            <a:avLst/>
          </a:prstGeom>
        </p:spPr>
      </p:pic>
      <p:pic>
        <p:nvPicPr>
          <p:cNvPr id="12" name="Picture 11" descr="A close up of a map&#10;&#10;Description automatically generated">
            <a:extLst>
              <a:ext uri="{FF2B5EF4-FFF2-40B4-BE49-F238E27FC236}">
                <a16:creationId xmlns:a16="http://schemas.microsoft.com/office/drawing/2014/main" id="{BB9BFC75-13A8-4F3E-B603-DB3BBFECBF87}"/>
              </a:ext>
            </a:extLst>
          </p:cNvPr>
          <p:cNvPicPr>
            <a:picLocks noChangeAspect="1"/>
          </p:cNvPicPr>
          <p:nvPr/>
        </p:nvPicPr>
        <p:blipFill>
          <a:blip r:embed="rId5"/>
          <a:stretch>
            <a:fillRect/>
          </a:stretch>
        </p:blipFill>
        <p:spPr>
          <a:xfrm>
            <a:off x="5046848" y="4028368"/>
            <a:ext cx="6595483" cy="2396201"/>
          </a:xfrm>
          <a:prstGeom prst="rect">
            <a:avLst/>
          </a:prstGeom>
        </p:spPr>
      </p:pic>
      <p:pic>
        <p:nvPicPr>
          <p:cNvPr id="19" name="Picture 18" descr="A picture containing bird&#10;&#10;Description automatically generated">
            <a:extLst>
              <a:ext uri="{FF2B5EF4-FFF2-40B4-BE49-F238E27FC236}">
                <a16:creationId xmlns:a16="http://schemas.microsoft.com/office/drawing/2014/main" id="{AD9A44A1-7CEF-46B6-A7A6-846746286F3A}"/>
              </a:ext>
            </a:extLst>
          </p:cNvPr>
          <p:cNvPicPr>
            <a:picLocks noChangeAspect="1"/>
          </p:cNvPicPr>
          <p:nvPr/>
        </p:nvPicPr>
        <p:blipFill>
          <a:blip r:embed="rId6"/>
          <a:stretch>
            <a:fillRect/>
          </a:stretch>
        </p:blipFill>
        <p:spPr>
          <a:xfrm>
            <a:off x="7430453" y="2250084"/>
            <a:ext cx="4325752" cy="1106588"/>
          </a:xfrm>
          <a:prstGeom prst="rect">
            <a:avLst/>
          </a:prstGeom>
        </p:spPr>
      </p:pic>
      <p:pic>
        <p:nvPicPr>
          <p:cNvPr id="21" name="Picture 20" descr="A screenshot of a cell phone&#10;&#10;Description automatically generated">
            <a:extLst>
              <a:ext uri="{FF2B5EF4-FFF2-40B4-BE49-F238E27FC236}">
                <a16:creationId xmlns:a16="http://schemas.microsoft.com/office/drawing/2014/main" id="{137AD449-6ED3-420E-9617-F1A4A57E33CE}"/>
              </a:ext>
            </a:extLst>
          </p:cNvPr>
          <p:cNvPicPr>
            <a:picLocks noChangeAspect="1"/>
          </p:cNvPicPr>
          <p:nvPr/>
        </p:nvPicPr>
        <p:blipFill>
          <a:blip r:embed="rId7"/>
          <a:stretch>
            <a:fillRect/>
          </a:stretch>
        </p:blipFill>
        <p:spPr>
          <a:xfrm>
            <a:off x="473500" y="4855424"/>
            <a:ext cx="4325752" cy="1097111"/>
          </a:xfrm>
          <a:prstGeom prst="rect">
            <a:avLst/>
          </a:prstGeom>
        </p:spPr>
      </p:pic>
      <p:pic>
        <p:nvPicPr>
          <p:cNvPr id="3" name="Picture 2">
            <a:extLst>
              <a:ext uri="{FF2B5EF4-FFF2-40B4-BE49-F238E27FC236}">
                <a16:creationId xmlns:a16="http://schemas.microsoft.com/office/drawing/2014/main" id="{04F37DDA-9ECB-4F6E-9E3B-82F2E5CF0727}"/>
              </a:ext>
            </a:extLst>
          </p:cNvPr>
          <p:cNvPicPr>
            <a:picLocks noChangeAspect="1"/>
          </p:cNvPicPr>
          <p:nvPr/>
        </p:nvPicPr>
        <p:blipFill>
          <a:blip r:embed="rId8"/>
          <a:stretch>
            <a:fillRect/>
          </a:stretch>
        </p:blipFill>
        <p:spPr>
          <a:xfrm>
            <a:off x="4942628" y="4032384"/>
            <a:ext cx="6699703" cy="2357526"/>
          </a:xfrm>
          <a:prstGeom prst="rect">
            <a:avLst/>
          </a:prstGeom>
        </p:spPr>
      </p:pic>
    </p:spTree>
    <p:extLst>
      <p:ext uri="{BB962C8B-B14F-4D97-AF65-F5344CB8AC3E}">
        <p14:creationId xmlns:p14="http://schemas.microsoft.com/office/powerpoint/2010/main" val="2291255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9271F2C-C254-F34C-8D57-C751DF828E73}"/>
              </a:ext>
            </a:extLst>
          </p:cNvPr>
          <p:cNvSpPr/>
          <p:nvPr/>
        </p:nvSpPr>
        <p:spPr>
          <a:xfrm>
            <a:off x="0" y="0"/>
            <a:ext cx="12179808" cy="979618"/>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2936A3E-AC4F-B94C-8B6C-55C7D9746A6F}"/>
              </a:ext>
            </a:extLst>
          </p:cNvPr>
          <p:cNvSpPr txBox="1">
            <a:spLocks/>
          </p:cNvSpPr>
          <p:nvPr/>
        </p:nvSpPr>
        <p:spPr>
          <a:xfrm>
            <a:off x="947000" y="217950"/>
            <a:ext cx="6691008" cy="51774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Roboto Condensed" panose="02000000000000000000" pitchFamily="2" charset="0"/>
                <a:ea typeface="Roboto Condensed" panose="02000000000000000000" pitchFamily="2" charset="0"/>
                <a:cs typeface="Arial" panose="020B0604020202020204" pitchFamily="34" charset="0"/>
              </a:rPr>
              <a:t>Charts of the Decade</a:t>
            </a:r>
          </a:p>
        </p:txBody>
      </p:sp>
      <p:pic>
        <p:nvPicPr>
          <p:cNvPr id="16" name="Content Placeholder 4">
            <a:extLst>
              <a:ext uri="{FF2B5EF4-FFF2-40B4-BE49-F238E27FC236}">
                <a16:creationId xmlns:a16="http://schemas.microsoft.com/office/drawing/2014/main" id="{D347BA20-7DBA-2D41-B31E-C5A319A8B2C5}"/>
              </a:ext>
            </a:extLst>
          </p:cNvPr>
          <p:cNvPicPr>
            <a:picLocks noChangeAspect="1"/>
          </p:cNvPicPr>
          <p:nvPr/>
        </p:nvPicPr>
        <p:blipFill>
          <a:blip r:embed="rId3"/>
          <a:stretch>
            <a:fillRect/>
          </a:stretch>
        </p:blipFill>
        <p:spPr>
          <a:xfrm>
            <a:off x="123445" y="129465"/>
            <a:ext cx="700110" cy="720113"/>
          </a:xfrm>
          <a:prstGeom prst="rect">
            <a:avLst/>
          </a:prstGeom>
        </p:spPr>
      </p:pic>
      <p:sp>
        <p:nvSpPr>
          <p:cNvPr id="17" name="Rectangle 16">
            <a:extLst>
              <a:ext uri="{FF2B5EF4-FFF2-40B4-BE49-F238E27FC236}">
                <a16:creationId xmlns:a16="http://schemas.microsoft.com/office/drawing/2014/main" id="{DE2F52D1-E8BF-A842-BE5D-4C1000836347}"/>
              </a:ext>
            </a:extLst>
          </p:cNvPr>
          <p:cNvSpPr/>
          <p:nvPr/>
        </p:nvSpPr>
        <p:spPr>
          <a:xfrm>
            <a:off x="0" y="979618"/>
            <a:ext cx="12179808" cy="73152"/>
          </a:xfrm>
          <a:prstGeom prst="rect">
            <a:avLst/>
          </a:prstGeom>
          <a:solidFill>
            <a:srgbClr val="0282E8"/>
          </a:solidFill>
          <a:ln>
            <a:solidFill>
              <a:srgbClr val="0282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5AAF4B84-B253-455B-B7A5-83A17BB9CF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67" y="1197568"/>
            <a:ext cx="9036473" cy="55752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A3793F4-6B4E-461B-9BE3-70A5DAA63FB2}"/>
              </a:ext>
            </a:extLst>
          </p:cNvPr>
          <p:cNvSpPr txBox="1"/>
          <p:nvPr/>
        </p:nvSpPr>
        <p:spPr>
          <a:xfrm>
            <a:off x="9954072" y="1828431"/>
            <a:ext cx="920537" cy="261610"/>
          </a:xfrm>
          <a:prstGeom prst="rect">
            <a:avLst/>
          </a:prstGeom>
          <a:solidFill>
            <a:schemeClr val="bg1"/>
          </a:solidFill>
        </p:spPr>
        <p:txBody>
          <a:bodyPr wrap="square" rtlCol="0">
            <a:spAutoFit/>
          </a:bodyPr>
          <a:lstStyle/>
          <a:p>
            <a:r>
              <a:rPr lang="en-US" sz="1050" b="1" dirty="0">
                <a:solidFill>
                  <a:srgbClr val="0282E8"/>
                </a:solidFill>
                <a:latin typeface="Arial Nova" panose="020B0604020202020204" pitchFamily="34" charset="0"/>
              </a:rPr>
              <a:t>31.49%</a:t>
            </a:r>
          </a:p>
        </p:txBody>
      </p:sp>
    </p:spTree>
    <p:extLst>
      <p:ext uri="{BB962C8B-B14F-4D97-AF65-F5344CB8AC3E}">
        <p14:creationId xmlns:p14="http://schemas.microsoft.com/office/powerpoint/2010/main" val="3838876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9271F2C-C254-F34C-8D57-C751DF828E73}"/>
              </a:ext>
            </a:extLst>
          </p:cNvPr>
          <p:cNvSpPr/>
          <p:nvPr/>
        </p:nvSpPr>
        <p:spPr>
          <a:xfrm>
            <a:off x="0" y="0"/>
            <a:ext cx="12179808" cy="979618"/>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2936A3E-AC4F-B94C-8B6C-55C7D9746A6F}"/>
              </a:ext>
            </a:extLst>
          </p:cNvPr>
          <p:cNvSpPr txBox="1">
            <a:spLocks/>
          </p:cNvSpPr>
          <p:nvPr/>
        </p:nvSpPr>
        <p:spPr>
          <a:xfrm>
            <a:off x="947000" y="217950"/>
            <a:ext cx="6691008" cy="51774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Roboto Condensed" panose="02000000000000000000" pitchFamily="2" charset="0"/>
                <a:ea typeface="Roboto Condensed" panose="02000000000000000000" pitchFamily="2" charset="0"/>
                <a:cs typeface="Arial" panose="020B0604020202020204" pitchFamily="34" charset="0"/>
              </a:rPr>
              <a:t>Charts of the Decade</a:t>
            </a:r>
          </a:p>
        </p:txBody>
      </p:sp>
      <p:pic>
        <p:nvPicPr>
          <p:cNvPr id="16" name="Content Placeholder 4">
            <a:extLst>
              <a:ext uri="{FF2B5EF4-FFF2-40B4-BE49-F238E27FC236}">
                <a16:creationId xmlns:a16="http://schemas.microsoft.com/office/drawing/2014/main" id="{D347BA20-7DBA-2D41-B31E-C5A319A8B2C5}"/>
              </a:ext>
            </a:extLst>
          </p:cNvPr>
          <p:cNvPicPr>
            <a:picLocks noChangeAspect="1"/>
          </p:cNvPicPr>
          <p:nvPr/>
        </p:nvPicPr>
        <p:blipFill>
          <a:blip r:embed="rId3"/>
          <a:stretch>
            <a:fillRect/>
          </a:stretch>
        </p:blipFill>
        <p:spPr>
          <a:xfrm>
            <a:off x="123445" y="129465"/>
            <a:ext cx="700110" cy="720113"/>
          </a:xfrm>
          <a:prstGeom prst="rect">
            <a:avLst/>
          </a:prstGeom>
        </p:spPr>
      </p:pic>
      <p:sp>
        <p:nvSpPr>
          <p:cNvPr id="17" name="Rectangle 16">
            <a:extLst>
              <a:ext uri="{FF2B5EF4-FFF2-40B4-BE49-F238E27FC236}">
                <a16:creationId xmlns:a16="http://schemas.microsoft.com/office/drawing/2014/main" id="{DE2F52D1-E8BF-A842-BE5D-4C1000836347}"/>
              </a:ext>
            </a:extLst>
          </p:cNvPr>
          <p:cNvSpPr/>
          <p:nvPr/>
        </p:nvSpPr>
        <p:spPr>
          <a:xfrm>
            <a:off x="0" y="979618"/>
            <a:ext cx="12179808" cy="73152"/>
          </a:xfrm>
          <a:prstGeom prst="rect">
            <a:avLst/>
          </a:prstGeom>
          <a:solidFill>
            <a:srgbClr val="0282E8"/>
          </a:solidFill>
          <a:ln>
            <a:solidFill>
              <a:srgbClr val="0282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B32CA110-A5C4-477F-B07D-12B7DFB206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349" y="1291419"/>
            <a:ext cx="9143301" cy="5455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407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9271F2C-C254-F34C-8D57-C751DF828E73}"/>
              </a:ext>
            </a:extLst>
          </p:cNvPr>
          <p:cNvSpPr/>
          <p:nvPr/>
        </p:nvSpPr>
        <p:spPr>
          <a:xfrm>
            <a:off x="0" y="0"/>
            <a:ext cx="12179808" cy="979618"/>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2936A3E-AC4F-B94C-8B6C-55C7D9746A6F}"/>
              </a:ext>
            </a:extLst>
          </p:cNvPr>
          <p:cNvSpPr txBox="1">
            <a:spLocks/>
          </p:cNvSpPr>
          <p:nvPr/>
        </p:nvSpPr>
        <p:spPr>
          <a:xfrm>
            <a:off x="947000" y="217950"/>
            <a:ext cx="6691008" cy="51774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Roboto Condensed" panose="02000000000000000000" pitchFamily="2" charset="0"/>
                <a:ea typeface="Roboto Condensed" panose="02000000000000000000" pitchFamily="2" charset="0"/>
                <a:cs typeface="Arial" panose="020B0604020202020204" pitchFamily="34" charset="0"/>
              </a:rPr>
              <a:t>Charts of the Decade</a:t>
            </a:r>
          </a:p>
        </p:txBody>
      </p:sp>
      <p:pic>
        <p:nvPicPr>
          <p:cNvPr id="16" name="Content Placeholder 4">
            <a:extLst>
              <a:ext uri="{FF2B5EF4-FFF2-40B4-BE49-F238E27FC236}">
                <a16:creationId xmlns:a16="http://schemas.microsoft.com/office/drawing/2014/main" id="{D347BA20-7DBA-2D41-B31E-C5A319A8B2C5}"/>
              </a:ext>
            </a:extLst>
          </p:cNvPr>
          <p:cNvPicPr>
            <a:picLocks noChangeAspect="1"/>
          </p:cNvPicPr>
          <p:nvPr/>
        </p:nvPicPr>
        <p:blipFill>
          <a:blip r:embed="rId3"/>
          <a:stretch>
            <a:fillRect/>
          </a:stretch>
        </p:blipFill>
        <p:spPr>
          <a:xfrm>
            <a:off x="123445" y="129465"/>
            <a:ext cx="700110" cy="720113"/>
          </a:xfrm>
          <a:prstGeom prst="rect">
            <a:avLst/>
          </a:prstGeom>
        </p:spPr>
      </p:pic>
      <p:sp>
        <p:nvSpPr>
          <p:cNvPr id="17" name="Rectangle 16">
            <a:extLst>
              <a:ext uri="{FF2B5EF4-FFF2-40B4-BE49-F238E27FC236}">
                <a16:creationId xmlns:a16="http://schemas.microsoft.com/office/drawing/2014/main" id="{DE2F52D1-E8BF-A842-BE5D-4C1000836347}"/>
              </a:ext>
            </a:extLst>
          </p:cNvPr>
          <p:cNvSpPr/>
          <p:nvPr/>
        </p:nvSpPr>
        <p:spPr>
          <a:xfrm>
            <a:off x="0" y="979618"/>
            <a:ext cx="12179808" cy="73152"/>
          </a:xfrm>
          <a:prstGeom prst="rect">
            <a:avLst/>
          </a:prstGeom>
          <a:solidFill>
            <a:srgbClr val="0282E8"/>
          </a:solidFill>
          <a:ln>
            <a:solidFill>
              <a:srgbClr val="0282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a:extLst>
              <a:ext uri="{FF2B5EF4-FFF2-40B4-BE49-F238E27FC236}">
                <a16:creationId xmlns:a16="http://schemas.microsoft.com/office/drawing/2014/main" id="{9DFFFEDD-59AD-4B4E-B8E6-74BF993F59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0793" y="1223543"/>
            <a:ext cx="9210413" cy="5495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927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9271F2C-C254-F34C-8D57-C751DF828E73}"/>
              </a:ext>
            </a:extLst>
          </p:cNvPr>
          <p:cNvSpPr/>
          <p:nvPr/>
        </p:nvSpPr>
        <p:spPr>
          <a:xfrm>
            <a:off x="0" y="0"/>
            <a:ext cx="12179808" cy="979618"/>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2936A3E-AC4F-B94C-8B6C-55C7D9746A6F}"/>
              </a:ext>
            </a:extLst>
          </p:cNvPr>
          <p:cNvSpPr txBox="1">
            <a:spLocks/>
          </p:cNvSpPr>
          <p:nvPr/>
        </p:nvSpPr>
        <p:spPr>
          <a:xfrm>
            <a:off x="947000" y="217950"/>
            <a:ext cx="6691008" cy="51774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Roboto Condensed" panose="02000000000000000000" pitchFamily="2" charset="0"/>
                <a:ea typeface="Roboto Condensed" panose="02000000000000000000" pitchFamily="2" charset="0"/>
                <a:cs typeface="Arial" panose="020B0604020202020204" pitchFamily="34" charset="0"/>
              </a:rPr>
              <a:t>Charts of the Decade</a:t>
            </a:r>
          </a:p>
        </p:txBody>
      </p:sp>
      <p:pic>
        <p:nvPicPr>
          <p:cNvPr id="16" name="Content Placeholder 4">
            <a:extLst>
              <a:ext uri="{FF2B5EF4-FFF2-40B4-BE49-F238E27FC236}">
                <a16:creationId xmlns:a16="http://schemas.microsoft.com/office/drawing/2014/main" id="{D347BA20-7DBA-2D41-B31E-C5A319A8B2C5}"/>
              </a:ext>
            </a:extLst>
          </p:cNvPr>
          <p:cNvPicPr>
            <a:picLocks noChangeAspect="1"/>
          </p:cNvPicPr>
          <p:nvPr/>
        </p:nvPicPr>
        <p:blipFill>
          <a:blip r:embed="rId3"/>
          <a:stretch>
            <a:fillRect/>
          </a:stretch>
        </p:blipFill>
        <p:spPr>
          <a:xfrm>
            <a:off x="123445" y="129465"/>
            <a:ext cx="700110" cy="720113"/>
          </a:xfrm>
          <a:prstGeom prst="rect">
            <a:avLst/>
          </a:prstGeom>
        </p:spPr>
      </p:pic>
      <p:sp>
        <p:nvSpPr>
          <p:cNvPr id="17" name="Rectangle 16">
            <a:extLst>
              <a:ext uri="{FF2B5EF4-FFF2-40B4-BE49-F238E27FC236}">
                <a16:creationId xmlns:a16="http://schemas.microsoft.com/office/drawing/2014/main" id="{DE2F52D1-E8BF-A842-BE5D-4C1000836347}"/>
              </a:ext>
            </a:extLst>
          </p:cNvPr>
          <p:cNvSpPr/>
          <p:nvPr/>
        </p:nvSpPr>
        <p:spPr>
          <a:xfrm>
            <a:off x="0" y="979618"/>
            <a:ext cx="12179808" cy="73152"/>
          </a:xfrm>
          <a:prstGeom prst="rect">
            <a:avLst/>
          </a:prstGeom>
          <a:solidFill>
            <a:srgbClr val="0282E8"/>
          </a:solidFill>
          <a:ln>
            <a:solidFill>
              <a:srgbClr val="0282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a:extLst>
              <a:ext uri="{FF2B5EF4-FFF2-40B4-BE49-F238E27FC236}">
                <a16:creationId xmlns:a16="http://schemas.microsoft.com/office/drawing/2014/main" id="{1A28F5BA-8961-470B-9E10-D9DBE33FAA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2149" y="1223543"/>
            <a:ext cx="8087701" cy="5533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467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1045B59B-615E-4718-A150-42DE5D03E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D6CF29CD-38B8-4924-BA11-6D6051748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4CBC93-EFE4-9341-B2E5-3E44C43E43FF}"/>
              </a:ext>
            </a:extLst>
          </p:cNvPr>
          <p:cNvSpPr>
            <a:spLocks noGrp="1"/>
          </p:cNvSpPr>
          <p:nvPr>
            <p:ph type="ctrTitle"/>
          </p:nvPr>
        </p:nvSpPr>
        <p:spPr>
          <a:xfrm>
            <a:off x="707011" y="4630351"/>
            <a:ext cx="10765410" cy="767885"/>
          </a:xfrm>
        </p:spPr>
        <p:txBody>
          <a:bodyPr>
            <a:normAutofit/>
          </a:bodyPr>
          <a:lstStyle/>
          <a:p>
            <a:r>
              <a:rPr lang="en-US" sz="1000" dirty="0" err="1">
                <a:solidFill>
                  <a:schemeClr val="bg1"/>
                </a:solidFill>
              </a:rPr>
              <a:t>YCharts</a:t>
            </a:r>
            <a:r>
              <a:rPr lang="en-US" sz="1000" dirty="0">
                <a:solidFill>
                  <a:schemeClr val="bg1"/>
                </a:solidFill>
              </a:rPr>
              <a:t> is not registered with the U.S. Securities and Exchange Commission (or with the securities regulatory authority or body of any state or any other jurisdiction) as an investment adviser, broker-dealer or in any other capacity, and does not purport to provide investment advice or make investment recommendations by or through the Content found on the Site or otherwise. The Site and the Content are provided for the sole purpose of enabling you to conduct investment research. Other uses of the Site and the Content are expressly prohibited.  Full disclosure: </a:t>
            </a:r>
            <a:r>
              <a:rPr lang="en-US" sz="1000" dirty="0">
                <a:solidFill>
                  <a:schemeClr val="bg1"/>
                </a:solidFill>
                <a:hlinkClick r:id="rId2">
                  <a:extLst>
                    <a:ext uri="{A12FA001-AC4F-418D-AE19-62706E023703}">
                      <ahyp:hlinkClr xmlns:ahyp="http://schemas.microsoft.com/office/drawing/2018/hyperlinkcolor" val="tx"/>
                    </a:ext>
                  </a:extLst>
                </a:hlinkClick>
              </a:rPr>
              <a:t>https://ycharts.com/about/disclosure</a:t>
            </a:r>
            <a:endParaRPr lang="en-US" sz="1000" dirty="0">
              <a:solidFill>
                <a:schemeClr val="bg1"/>
              </a:solidFill>
              <a:latin typeface="Roboto Condensed" panose="02000000000000000000" pitchFamily="2" charset="0"/>
              <a:ea typeface="Roboto Condensed" panose="02000000000000000000" pitchFamily="2" charset="0"/>
            </a:endParaRPr>
          </a:p>
        </p:txBody>
      </p:sp>
      <p:sp>
        <p:nvSpPr>
          <p:cNvPr id="3" name="Subtitle 2">
            <a:extLst>
              <a:ext uri="{FF2B5EF4-FFF2-40B4-BE49-F238E27FC236}">
                <a16:creationId xmlns:a16="http://schemas.microsoft.com/office/drawing/2014/main" id="{9F2DB687-F0B8-5C4F-9955-B422F54920D4}"/>
              </a:ext>
            </a:extLst>
          </p:cNvPr>
          <p:cNvSpPr>
            <a:spLocks noGrp="1"/>
          </p:cNvSpPr>
          <p:nvPr>
            <p:ph type="subTitle" idx="1"/>
          </p:nvPr>
        </p:nvSpPr>
        <p:spPr>
          <a:xfrm>
            <a:off x="1376313" y="5665510"/>
            <a:ext cx="9426806" cy="719122"/>
          </a:xfrm>
        </p:spPr>
        <p:txBody>
          <a:bodyPr>
            <a:normAutofit fontScale="92500" lnSpcReduction="20000"/>
          </a:bodyPr>
          <a:lstStyle/>
          <a:p>
            <a:r>
              <a:rPr lang="en-US" dirty="0">
                <a:solidFill>
                  <a:srgbClr val="E7E6E6"/>
                </a:solidFill>
                <a:latin typeface="Roboto Condensed" panose="02000000000000000000" pitchFamily="2" charset="0"/>
                <a:ea typeface="Roboto Condensed" panose="02000000000000000000" pitchFamily="2" charset="0"/>
              </a:rPr>
              <a:t>Q4 2019</a:t>
            </a:r>
          </a:p>
          <a:p>
            <a:r>
              <a:rPr lang="en-US" dirty="0">
                <a:solidFill>
                  <a:srgbClr val="E7E6E6"/>
                </a:solidFill>
                <a:latin typeface="Roboto Condensed" panose="02000000000000000000" pitchFamily="2" charset="0"/>
                <a:ea typeface="Roboto Condensed" panose="02000000000000000000" pitchFamily="2" charset="0"/>
              </a:rPr>
              <a:t>Released January 2020</a:t>
            </a:r>
          </a:p>
        </p:txBody>
      </p:sp>
      <p:pic>
        <p:nvPicPr>
          <p:cNvPr id="6" name="Picture 5">
            <a:extLst>
              <a:ext uri="{FF2B5EF4-FFF2-40B4-BE49-F238E27FC236}">
                <a16:creationId xmlns:a16="http://schemas.microsoft.com/office/drawing/2014/main" id="{B5F9E14D-8E82-3A40-A6A8-E1E98F32D7E2}"/>
              </a:ext>
            </a:extLst>
          </p:cNvPr>
          <p:cNvPicPr>
            <a:picLocks noChangeAspect="1"/>
          </p:cNvPicPr>
          <p:nvPr/>
        </p:nvPicPr>
        <p:blipFill>
          <a:blip r:embed="rId3"/>
          <a:stretch>
            <a:fillRect/>
          </a:stretch>
        </p:blipFill>
        <p:spPr>
          <a:xfrm>
            <a:off x="2891105" y="958688"/>
            <a:ext cx="6488050" cy="1314270"/>
          </a:xfrm>
          <a:prstGeom prst="rect">
            <a:avLst/>
          </a:prstGeom>
        </p:spPr>
      </p:pic>
      <p:sp>
        <p:nvSpPr>
          <p:cNvPr id="7" name="Rectangle 6">
            <a:extLst>
              <a:ext uri="{FF2B5EF4-FFF2-40B4-BE49-F238E27FC236}">
                <a16:creationId xmlns:a16="http://schemas.microsoft.com/office/drawing/2014/main" id="{EFE732C8-75E8-DC4C-B0E0-FB427DB10837}"/>
              </a:ext>
            </a:extLst>
          </p:cNvPr>
          <p:cNvSpPr/>
          <p:nvPr/>
        </p:nvSpPr>
        <p:spPr>
          <a:xfrm>
            <a:off x="3048" y="4169664"/>
            <a:ext cx="12179808" cy="73152"/>
          </a:xfrm>
          <a:prstGeom prst="rect">
            <a:avLst/>
          </a:prstGeom>
          <a:solidFill>
            <a:srgbClr val="0282E8"/>
          </a:solidFill>
          <a:ln>
            <a:solidFill>
              <a:srgbClr val="0282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F93E341-C421-9741-88EA-0EBF90B7B36A}"/>
              </a:ext>
            </a:extLst>
          </p:cNvPr>
          <p:cNvSpPr txBox="1"/>
          <p:nvPr/>
        </p:nvSpPr>
        <p:spPr>
          <a:xfrm>
            <a:off x="2199503" y="2347784"/>
            <a:ext cx="7871254" cy="369332"/>
          </a:xfrm>
          <a:prstGeom prst="rect">
            <a:avLst/>
          </a:prstGeom>
          <a:noFill/>
        </p:spPr>
        <p:txBody>
          <a:bodyPr wrap="square" rtlCol="0">
            <a:spAutoFit/>
          </a:bodyPr>
          <a:lstStyle/>
          <a:p>
            <a:pPr algn="ctr"/>
            <a:r>
              <a:rPr lang="en-US" dirty="0"/>
              <a:t>For more information please visit </a:t>
            </a:r>
            <a:r>
              <a:rPr lang="en-US" dirty="0" err="1"/>
              <a:t>www.ycharts.com</a:t>
            </a:r>
            <a:endParaRPr lang="en-US" dirty="0"/>
          </a:p>
        </p:txBody>
      </p:sp>
    </p:spTree>
    <p:extLst>
      <p:ext uri="{BB962C8B-B14F-4D97-AF65-F5344CB8AC3E}">
        <p14:creationId xmlns:p14="http://schemas.microsoft.com/office/powerpoint/2010/main" val="1769433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9AE2C4C-0396-A24A-B1F2-04B99A990D44}"/>
              </a:ext>
            </a:extLst>
          </p:cNvPr>
          <p:cNvSpPr/>
          <p:nvPr/>
        </p:nvSpPr>
        <p:spPr>
          <a:xfrm>
            <a:off x="0" y="0"/>
            <a:ext cx="12179808" cy="979618"/>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7BD73661-5D52-524D-A257-224E8B1C324D}"/>
              </a:ext>
            </a:extLst>
          </p:cNvPr>
          <p:cNvSpPr txBox="1">
            <a:spLocks/>
          </p:cNvSpPr>
          <p:nvPr/>
        </p:nvSpPr>
        <p:spPr>
          <a:xfrm>
            <a:off x="947000" y="217950"/>
            <a:ext cx="6691008" cy="51774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Roboto Condensed" panose="02000000000000000000" pitchFamily="2" charset="0"/>
                <a:ea typeface="Roboto Condensed" panose="02000000000000000000" pitchFamily="2" charset="0"/>
                <a:cs typeface="Arial" panose="020B0604020202020204" pitchFamily="34" charset="0"/>
              </a:rPr>
              <a:t>US Sector Performance</a:t>
            </a:r>
          </a:p>
        </p:txBody>
      </p:sp>
      <p:pic>
        <p:nvPicPr>
          <p:cNvPr id="24" name="Content Placeholder 4">
            <a:extLst>
              <a:ext uri="{FF2B5EF4-FFF2-40B4-BE49-F238E27FC236}">
                <a16:creationId xmlns:a16="http://schemas.microsoft.com/office/drawing/2014/main" id="{C8CDC305-AF67-1048-B4D7-BE6D1FF5F1AB}"/>
              </a:ext>
            </a:extLst>
          </p:cNvPr>
          <p:cNvPicPr>
            <a:picLocks noChangeAspect="1"/>
          </p:cNvPicPr>
          <p:nvPr/>
        </p:nvPicPr>
        <p:blipFill>
          <a:blip r:embed="rId3"/>
          <a:stretch>
            <a:fillRect/>
          </a:stretch>
        </p:blipFill>
        <p:spPr>
          <a:xfrm>
            <a:off x="123445" y="129465"/>
            <a:ext cx="700110" cy="720113"/>
          </a:xfrm>
          <a:prstGeom prst="rect">
            <a:avLst/>
          </a:prstGeom>
        </p:spPr>
      </p:pic>
      <p:sp>
        <p:nvSpPr>
          <p:cNvPr id="25" name="Rectangle 24">
            <a:extLst>
              <a:ext uri="{FF2B5EF4-FFF2-40B4-BE49-F238E27FC236}">
                <a16:creationId xmlns:a16="http://schemas.microsoft.com/office/drawing/2014/main" id="{FE8A8EA2-CFA2-B64E-BF02-73ED961F847D}"/>
              </a:ext>
            </a:extLst>
          </p:cNvPr>
          <p:cNvSpPr/>
          <p:nvPr/>
        </p:nvSpPr>
        <p:spPr>
          <a:xfrm>
            <a:off x="0" y="979618"/>
            <a:ext cx="12179808" cy="73152"/>
          </a:xfrm>
          <a:prstGeom prst="rect">
            <a:avLst/>
          </a:prstGeom>
          <a:solidFill>
            <a:srgbClr val="0282E8"/>
          </a:solidFill>
          <a:ln>
            <a:solidFill>
              <a:srgbClr val="0282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map&#10;&#10;Description automatically generated">
            <a:extLst>
              <a:ext uri="{FF2B5EF4-FFF2-40B4-BE49-F238E27FC236}">
                <a16:creationId xmlns:a16="http://schemas.microsoft.com/office/drawing/2014/main" id="{3DE03CB0-E7E5-41E7-841A-033850066C2D}"/>
              </a:ext>
            </a:extLst>
          </p:cNvPr>
          <p:cNvPicPr>
            <a:picLocks noChangeAspect="1"/>
          </p:cNvPicPr>
          <p:nvPr/>
        </p:nvPicPr>
        <p:blipFill>
          <a:blip r:embed="rId4"/>
          <a:stretch>
            <a:fillRect/>
          </a:stretch>
        </p:blipFill>
        <p:spPr>
          <a:xfrm>
            <a:off x="0" y="3095163"/>
            <a:ext cx="7050947" cy="1885280"/>
          </a:xfrm>
          <a:prstGeom prst="rect">
            <a:avLst/>
          </a:prstGeom>
        </p:spPr>
      </p:pic>
      <p:pic>
        <p:nvPicPr>
          <p:cNvPr id="9" name="Picture 8" descr="A close up of a map&#10;&#10;Description automatically generated">
            <a:extLst>
              <a:ext uri="{FF2B5EF4-FFF2-40B4-BE49-F238E27FC236}">
                <a16:creationId xmlns:a16="http://schemas.microsoft.com/office/drawing/2014/main" id="{CDE4C6E6-05D1-4C74-B953-58AF12A61EBB}"/>
              </a:ext>
            </a:extLst>
          </p:cNvPr>
          <p:cNvPicPr>
            <a:picLocks noChangeAspect="1"/>
          </p:cNvPicPr>
          <p:nvPr/>
        </p:nvPicPr>
        <p:blipFill>
          <a:blip r:embed="rId5"/>
          <a:stretch>
            <a:fillRect/>
          </a:stretch>
        </p:blipFill>
        <p:spPr>
          <a:xfrm>
            <a:off x="0" y="1137162"/>
            <a:ext cx="7086951" cy="1915563"/>
          </a:xfrm>
          <a:prstGeom prst="rect">
            <a:avLst/>
          </a:prstGeom>
        </p:spPr>
      </p:pic>
      <p:pic>
        <p:nvPicPr>
          <p:cNvPr id="11" name="Picture 10" descr="A close up of a map&#10;&#10;Description automatically generated">
            <a:extLst>
              <a:ext uri="{FF2B5EF4-FFF2-40B4-BE49-F238E27FC236}">
                <a16:creationId xmlns:a16="http://schemas.microsoft.com/office/drawing/2014/main" id="{DF446935-4686-4015-85D7-7587D8626267}"/>
              </a:ext>
            </a:extLst>
          </p:cNvPr>
          <p:cNvPicPr>
            <a:picLocks noChangeAspect="1"/>
          </p:cNvPicPr>
          <p:nvPr/>
        </p:nvPicPr>
        <p:blipFill>
          <a:blip r:embed="rId6"/>
          <a:stretch>
            <a:fillRect/>
          </a:stretch>
        </p:blipFill>
        <p:spPr>
          <a:xfrm>
            <a:off x="72008" y="4993522"/>
            <a:ext cx="7014943" cy="1735013"/>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30324DBF-5300-4FC6-99A4-98CE23BB2F5B}"/>
              </a:ext>
            </a:extLst>
          </p:cNvPr>
          <p:cNvPicPr>
            <a:picLocks noChangeAspect="1"/>
          </p:cNvPicPr>
          <p:nvPr/>
        </p:nvPicPr>
        <p:blipFill>
          <a:blip r:embed="rId7"/>
          <a:stretch>
            <a:fillRect/>
          </a:stretch>
        </p:blipFill>
        <p:spPr>
          <a:xfrm>
            <a:off x="7604615" y="1639040"/>
            <a:ext cx="4374521" cy="1309656"/>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91E950BB-EC3B-4F89-A8D9-DF2122E6E45C}"/>
              </a:ext>
            </a:extLst>
          </p:cNvPr>
          <p:cNvPicPr>
            <a:picLocks noChangeAspect="1"/>
          </p:cNvPicPr>
          <p:nvPr/>
        </p:nvPicPr>
        <p:blipFill>
          <a:blip r:embed="rId8"/>
          <a:stretch>
            <a:fillRect/>
          </a:stretch>
        </p:blipFill>
        <p:spPr>
          <a:xfrm>
            <a:off x="7620157" y="3534966"/>
            <a:ext cx="4376830" cy="1309656"/>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6DAF5BAF-393C-43CC-A8ED-76E9EF91AC4C}"/>
              </a:ext>
            </a:extLst>
          </p:cNvPr>
          <p:cNvPicPr>
            <a:picLocks noChangeAspect="1"/>
          </p:cNvPicPr>
          <p:nvPr/>
        </p:nvPicPr>
        <p:blipFill>
          <a:blip r:embed="rId9"/>
          <a:stretch>
            <a:fillRect/>
          </a:stretch>
        </p:blipFill>
        <p:spPr>
          <a:xfrm>
            <a:off x="7638008" y="5307618"/>
            <a:ext cx="4341128" cy="1076869"/>
          </a:xfrm>
          <a:prstGeom prst="rect">
            <a:avLst/>
          </a:prstGeom>
        </p:spPr>
      </p:pic>
    </p:spTree>
    <p:extLst>
      <p:ext uri="{BB962C8B-B14F-4D97-AF65-F5344CB8AC3E}">
        <p14:creationId xmlns:p14="http://schemas.microsoft.com/office/powerpoint/2010/main" val="3921424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BAA3B48-04AF-C24F-B027-617804FDC109}"/>
              </a:ext>
            </a:extLst>
          </p:cNvPr>
          <p:cNvSpPr/>
          <p:nvPr/>
        </p:nvSpPr>
        <p:spPr>
          <a:xfrm>
            <a:off x="0" y="0"/>
            <a:ext cx="12179808" cy="979618"/>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2DA3FDE2-5D1F-7A41-AFAD-C17F4C108EE8}"/>
              </a:ext>
            </a:extLst>
          </p:cNvPr>
          <p:cNvSpPr txBox="1">
            <a:spLocks/>
          </p:cNvSpPr>
          <p:nvPr/>
        </p:nvSpPr>
        <p:spPr>
          <a:xfrm>
            <a:off x="947000" y="217950"/>
            <a:ext cx="6691008" cy="517743"/>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Roboto Condensed" panose="02000000000000000000" pitchFamily="2" charset="0"/>
                <a:ea typeface="Roboto Condensed" panose="02000000000000000000" pitchFamily="2" charset="0"/>
                <a:cs typeface="Arial" panose="020B0604020202020204" pitchFamily="34" charset="0"/>
              </a:rPr>
              <a:t>Asset Class Performance – Trailing Periods</a:t>
            </a:r>
          </a:p>
        </p:txBody>
      </p:sp>
      <p:pic>
        <p:nvPicPr>
          <p:cNvPr id="16" name="Content Placeholder 4">
            <a:extLst>
              <a:ext uri="{FF2B5EF4-FFF2-40B4-BE49-F238E27FC236}">
                <a16:creationId xmlns:a16="http://schemas.microsoft.com/office/drawing/2014/main" id="{A0DA7958-5743-DF41-ACC9-20EEFFAAFF44}"/>
              </a:ext>
            </a:extLst>
          </p:cNvPr>
          <p:cNvPicPr>
            <a:picLocks noChangeAspect="1"/>
          </p:cNvPicPr>
          <p:nvPr/>
        </p:nvPicPr>
        <p:blipFill>
          <a:blip r:embed="rId3"/>
          <a:stretch>
            <a:fillRect/>
          </a:stretch>
        </p:blipFill>
        <p:spPr>
          <a:xfrm>
            <a:off x="123445" y="129465"/>
            <a:ext cx="700110" cy="720113"/>
          </a:xfrm>
          <a:prstGeom prst="rect">
            <a:avLst/>
          </a:prstGeom>
        </p:spPr>
      </p:pic>
      <p:sp>
        <p:nvSpPr>
          <p:cNvPr id="17" name="Rectangle 16">
            <a:extLst>
              <a:ext uri="{FF2B5EF4-FFF2-40B4-BE49-F238E27FC236}">
                <a16:creationId xmlns:a16="http://schemas.microsoft.com/office/drawing/2014/main" id="{A92D0C85-86BB-7F49-8396-0F381A0C7987}"/>
              </a:ext>
            </a:extLst>
          </p:cNvPr>
          <p:cNvSpPr/>
          <p:nvPr/>
        </p:nvSpPr>
        <p:spPr>
          <a:xfrm>
            <a:off x="0" y="979618"/>
            <a:ext cx="12179808" cy="73152"/>
          </a:xfrm>
          <a:prstGeom prst="rect">
            <a:avLst/>
          </a:prstGeom>
          <a:solidFill>
            <a:srgbClr val="0282E8"/>
          </a:solidFill>
          <a:ln>
            <a:solidFill>
              <a:srgbClr val="0282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5D55DDB-CE39-1B4F-AD8E-FFB44AF591E2}"/>
              </a:ext>
            </a:extLst>
          </p:cNvPr>
          <p:cNvPicPr>
            <a:picLocks noChangeAspect="1"/>
          </p:cNvPicPr>
          <p:nvPr/>
        </p:nvPicPr>
        <p:blipFill>
          <a:blip r:embed="rId4"/>
          <a:stretch>
            <a:fillRect/>
          </a:stretch>
        </p:blipFill>
        <p:spPr>
          <a:xfrm>
            <a:off x="9242855" y="2186564"/>
            <a:ext cx="2259570" cy="3691818"/>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59C406F0-6074-4593-8F25-561FD4E81783}"/>
              </a:ext>
            </a:extLst>
          </p:cNvPr>
          <p:cNvPicPr>
            <a:picLocks noChangeAspect="1"/>
          </p:cNvPicPr>
          <p:nvPr/>
        </p:nvPicPr>
        <p:blipFill>
          <a:blip r:embed="rId5"/>
          <a:stretch>
            <a:fillRect/>
          </a:stretch>
        </p:blipFill>
        <p:spPr>
          <a:xfrm>
            <a:off x="1118160" y="1109658"/>
            <a:ext cx="7087485" cy="5748342"/>
          </a:xfrm>
          <a:prstGeom prst="rect">
            <a:avLst/>
          </a:prstGeom>
        </p:spPr>
      </p:pic>
    </p:spTree>
    <p:extLst>
      <p:ext uri="{BB962C8B-B14F-4D97-AF65-F5344CB8AC3E}">
        <p14:creationId xmlns:p14="http://schemas.microsoft.com/office/powerpoint/2010/main" val="1134162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BAA3B48-04AF-C24F-B027-617804FDC109}"/>
              </a:ext>
            </a:extLst>
          </p:cNvPr>
          <p:cNvSpPr/>
          <p:nvPr/>
        </p:nvSpPr>
        <p:spPr>
          <a:xfrm>
            <a:off x="0" y="0"/>
            <a:ext cx="12179808" cy="979618"/>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2DA3FDE2-5D1F-7A41-AFAD-C17F4C108EE8}"/>
              </a:ext>
            </a:extLst>
          </p:cNvPr>
          <p:cNvSpPr txBox="1">
            <a:spLocks/>
          </p:cNvSpPr>
          <p:nvPr/>
        </p:nvSpPr>
        <p:spPr>
          <a:xfrm>
            <a:off x="947000" y="217950"/>
            <a:ext cx="6691008" cy="51774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Roboto Condensed" panose="02000000000000000000" pitchFamily="2" charset="0"/>
                <a:ea typeface="Roboto Condensed" panose="02000000000000000000" pitchFamily="2" charset="0"/>
                <a:cs typeface="Arial" panose="020B0604020202020204" pitchFamily="34" charset="0"/>
              </a:rPr>
              <a:t>Asset Class Performance – Quarter by Quarter</a:t>
            </a:r>
          </a:p>
        </p:txBody>
      </p:sp>
      <p:pic>
        <p:nvPicPr>
          <p:cNvPr id="16" name="Content Placeholder 4">
            <a:extLst>
              <a:ext uri="{FF2B5EF4-FFF2-40B4-BE49-F238E27FC236}">
                <a16:creationId xmlns:a16="http://schemas.microsoft.com/office/drawing/2014/main" id="{A0DA7958-5743-DF41-ACC9-20EEFFAAFF44}"/>
              </a:ext>
            </a:extLst>
          </p:cNvPr>
          <p:cNvPicPr>
            <a:picLocks noChangeAspect="1"/>
          </p:cNvPicPr>
          <p:nvPr/>
        </p:nvPicPr>
        <p:blipFill>
          <a:blip r:embed="rId3"/>
          <a:stretch>
            <a:fillRect/>
          </a:stretch>
        </p:blipFill>
        <p:spPr>
          <a:xfrm>
            <a:off x="123445" y="129465"/>
            <a:ext cx="700110" cy="720113"/>
          </a:xfrm>
          <a:prstGeom prst="rect">
            <a:avLst/>
          </a:prstGeom>
        </p:spPr>
      </p:pic>
      <p:sp>
        <p:nvSpPr>
          <p:cNvPr id="17" name="Rectangle 16">
            <a:extLst>
              <a:ext uri="{FF2B5EF4-FFF2-40B4-BE49-F238E27FC236}">
                <a16:creationId xmlns:a16="http://schemas.microsoft.com/office/drawing/2014/main" id="{A92D0C85-86BB-7F49-8396-0F381A0C7987}"/>
              </a:ext>
            </a:extLst>
          </p:cNvPr>
          <p:cNvSpPr/>
          <p:nvPr/>
        </p:nvSpPr>
        <p:spPr>
          <a:xfrm>
            <a:off x="0" y="979618"/>
            <a:ext cx="12179808" cy="73152"/>
          </a:xfrm>
          <a:prstGeom prst="rect">
            <a:avLst/>
          </a:prstGeom>
          <a:solidFill>
            <a:srgbClr val="0282E8"/>
          </a:solidFill>
          <a:ln>
            <a:solidFill>
              <a:srgbClr val="0282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 shot of a computer&#10;&#10;Description automatically generated">
            <a:extLst>
              <a:ext uri="{FF2B5EF4-FFF2-40B4-BE49-F238E27FC236}">
                <a16:creationId xmlns:a16="http://schemas.microsoft.com/office/drawing/2014/main" id="{73177137-9A2E-4A0F-8FFD-807EE0921B08}"/>
              </a:ext>
            </a:extLst>
          </p:cNvPr>
          <p:cNvPicPr>
            <a:picLocks noChangeAspect="1"/>
          </p:cNvPicPr>
          <p:nvPr/>
        </p:nvPicPr>
        <p:blipFill>
          <a:blip r:embed="rId4"/>
          <a:stretch>
            <a:fillRect/>
          </a:stretch>
        </p:blipFill>
        <p:spPr>
          <a:xfrm>
            <a:off x="1083924" y="1052770"/>
            <a:ext cx="10275870" cy="5727233"/>
          </a:xfrm>
          <a:prstGeom prst="rect">
            <a:avLst/>
          </a:prstGeom>
        </p:spPr>
      </p:pic>
    </p:spTree>
    <p:extLst>
      <p:ext uri="{BB962C8B-B14F-4D97-AF65-F5344CB8AC3E}">
        <p14:creationId xmlns:p14="http://schemas.microsoft.com/office/powerpoint/2010/main" val="1024992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772145E-0383-1F45-BDE8-D9586F88BD55}"/>
              </a:ext>
            </a:extLst>
          </p:cNvPr>
          <p:cNvSpPr/>
          <p:nvPr/>
        </p:nvSpPr>
        <p:spPr>
          <a:xfrm>
            <a:off x="450629" y="1155849"/>
            <a:ext cx="11235559" cy="346178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1E2D721-307D-004A-ADD5-8BA82BB6C89A}"/>
              </a:ext>
            </a:extLst>
          </p:cNvPr>
          <p:cNvSpPr/>
          <p:nvPr/>
        </p:nvSpPr>
        <p:spPr>
          <a:xfrm>
            <a:off x="0" y="0"/>
            <a:ext cx="12179808" cy="979618"/>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859B25C3-20B1-5F4E-BB0F-AD62FDC152D9}"/>
              </a:ext>
            </a:extLst>
          </p:cNvPr>
          <p:cNvSpPr txBox="1">
            <a:spLocks/>
          </p:cNvSpPr>
          <p:nvPr/>
        </p:nvSpPr>
        <p:spPr>
          <a:xfrm>
            <a:off x="947000" y="217950"/>
            <a:ext cx="6691008" cy="51774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Roboto Condensed" panose="02000000000000000000" pitchFamily="2" charset="0"/>
                <a:ea typeface="Roboto Condensed" panose="02000000000000000000" pitchFamily="2" charset="0"/>
                <a:cs typeface="Arial" panose="020B0604020202020204" pitchFamily="34" charset="0"/>
              </a:rPr>
              <a:t>Housing Indicators</a:t>
            </a:r>
          </a:p>
        </p:txBody>
      </p:sp>
      <p:pic>
        <p:nvPicPr>
          <p:cNvPr id="19" name="Content Placeholder 4">
            <a:extLst>
              <a:ext uri="{FF2B5EF4-FFF2-40B4-BE49-F238E27FC236}">
                <a16:creationId xmlns:a16="http://schemas.microsoft.com/office/drawing/2014/main" id="{ED078E86-4CDD-224A-8448-2968CE84EF50}"/>
              </a:ext>
            </a:extLst>
          </p:cNvPr>
          <p:cNvPicPr>
            <a:picLocks noChangeAspect="1"/>
          </p:cNvPicPr>
          <p:nvPr/>
        </p:nvPicPr>
        <p:blipFill>
          <a:blip r:embed="rId3"/>
          <a:stretch>
            <a:fillRect/>
          </a:stretch>
        </p:blipFill>
        <p:spPr>
          <a:xfrm>
            <a:off x="123445" y="129465"/>
            <a:ext cx="700110" cy="720113"/>
          </a:xfrm>
          <a:prstGeom prst="rect">
            <a:avLst/>
          </a:prstGeom>
        </p:spPr>
      </p:pic>
      <p:sp>
        <p:nvSpPr>
          <p:cNvPr id="20" name="Rectangle 19">
            <a:extLst>
              <a:ext uri="{FF2B5EF4-FFF2-40B4-BE49-F238E27FC236}">
                <a16:creationId xmlns:a16="http://schemas.microsoft.com/office/drawing/2014/main" id="{150CD17F-713E-3242-B1EF-6C1F99530DC6}"/>
              </a:ext>
            </a:extLst>
          </p:cNvPr>
          <p:cNvSpPr/>
          <p:nvPr/>
        </p:nvSpPr>
        <p:spPr>
          <a:xfrm>
            <a:off x="0" y="979618"/>
            <a:ext cx="12179808" cy="73152"/>
          </a:xfrm>
          <a:prstGeom prst="rect">
            <a:avLst/>
          </a:prstGeom>
          <a:solidFill>
            <a:srgbClr val="0282E8"/>
          </a:solidFill>
          <a:ln>
            <a:solidFill>
              <a:srgbClr val="0282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ell phone&#10;&#10;Description automatically generated">
            <a:extLst>
              <a:ext uri="{FF2B5EF4-FFF2-40B4-BE49-F238E27FC236}">
                <a16:creationId xmlns:a16="http://schemas.microsoft.com/office/drawing/2014/main" id="{4475B8E4-9644-446A-A566-461F119EDD8E}"/>
              </a:ext>
            </a:extLst>
          </p:cNvPr>
          <p:cNvPicPr>
            <a:picLocks noChangeAspect="1"/>
          </p:cNvPicPr>
          <p:nvPr/>
        </p:nvPicPr>
        <p:blipFill>
          <a:blip r:embed="rId4"/>
          <a:stretch>
            <a:fillRect/>
          </a:stretch>
        </p:blipFill>
        <p:spPr>
          <a:xfrm>
            <a:off x="0" y="4606354"/>
            <a:ext cx="12192000" cy="2251646"/>
          </a:xfrm>
          <a:prstGeom prst="rect">
            <a:avLst/>
          </a:prstGeom>
        </p:spPr>
      </p:pic>
      <p:pic>
        <p:nvPicPr>
          <p:cNvPr id="9" name="Picture 8" descr="A close up of a map&#10;&#10;Description automatically generated">
            <a:extLst>
              <a:ext uri="{FF2B5EF4-FFF2-40B4-BE49-F238E27FC236}">
                <a16:creationId xmlns:a16="http://schemas.microsoft.com/office/drawing/2014/main" id="{E800537F-4A58-4247-BDDE-E40E7AB66699}"/>
              </a:ext>
            </a:extLst>
          </p:cNvPr>
          <p:cNvPicPr>
            <a:picLocks noChangeAspect="1"/>
          </p:cNvPicPr>
          <p:nvPr/>
        </p:nvPicPr>
        <p:blipFill>
          <a:blip r:embed="rId5"/>
          <a:stretch>
            <a:fillRect/>
          </a:stretch>
        </p:blipFill>
        <p:spPr>
          <a:xfrm>
            <a:off x="617132" y="1205044"/>
            <a:ext cx="5435949" cy="3349013"/>
          </a:xfrm>
          <a:prstGeom prst="rect">
            <a:avLst/>
          </a:prstGeom>
        </p:spPr>
      </p:pic>
      <p:pic>
        <p:nvPicPr>
          <p:cNvPr id="11" name="Picture 10" descr="A close up of a map&#10;&#10;Description automatically generated">
            <a:extLst>
              <a:ext uri="{FF2B5EF4-FFF2-40B4-BE49-F238E27FC236}">
                <a16:creationId xmlns:a16="http://schemas.microsoft.com/office/drawing/2014/main" id="{41B63901-BFF6-439A-BE98-627EAE8CE8B1}"/>
              </a:ext>
            </a:extLst>
          </p:cNvPr>
          <p:cNvPicPr>
            <a:picLocks noChangeAspect="1"/>
          </p:cNvPicPr>
          <p:nvPr/>
        </p:nvPicPr>
        <p:blipFill>
          <a:blip r:embed="rId6"/>
          <a:stretch>
            <a:fillRect/>
          </a:stretch>
        </p:blipFill>
        <p:spPr>
          <a:xfrm>
            <a:off x="6243430" y="1212521"/>
            <a:ext cx="5270356" cy="3341537"/>
          </a:xfrm>
          <a:prstGeom prst="rect">
            <a:avLst/>
          </a:prstGeom>
        </p:spPr>
      </p:pic>
    </p:spTree>
    <p:extLst>
      <p:ext uri="{BB962C8B-B14F-4D97-AF65-F5344CB8AC3E}">
        <p14:creationId xmlns:p14="http://schemas.microsoft.com/office/powerpoint/2010/main" val="2191411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3CBC06-A0E1-4068-95E0-41FA7E4A4CEC}"/>
              </a:ext>
            </a:extLst>
          </p:cNvPr>
          <p:cNvSpPr/>
          <p:nvPr/>
        </p:nvSpPr>
        <p:spPr>
          <a:xfrm>
            <a:off x="4380336" y="1498331"/>
            <a:ext cx="7786037" cy="48668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11B61C0-B26C-7341-9904-7332912B6C5A}"/>
              </a:ext>
            </a:extLst>
          </p:cNvPr>
          <p:cNvSpPr/>
          <p:nvPr/>
        </p:nvSpPr>
        <p:spPr>
          <a:xfrm>
            <a:off x="0" y="0"/>
            <a:ext cx="12179808" cy="979618"/>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7920B824-950E-4F4D-9CF8-1B14EC6CB362}"/>
              </a:ext>
            </a:extLst>
          </p:cNvPr>
          <p:cNvSpPr txBox="1">
            <a:spLocks/>
          </p:cNvSpPr>
          <p:nvPr/>
        </p:nvSpPr>
        <p:spPr>
          <a:xfrm>
            <a:off x="947000" y="217950"/>
            <a:ext cx="6691008" cy="51774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Roboto Condensed" panose="02000000000000000000" pitchFamily="2" charset="0"/>
                <a:ea typeface="Roboto Condensed" panose="02000000000000000000" pitchFamily="2" charset="0"/>
                <a:cs typeface="Arial" panose="020B0604020202020204" pitchFamily="34" charset="0"/>
              </a:rPr>
              <a:t>Interest Rates</a:t>
            </a:r>
          </a:p>
        </p:txBody>
      </p:sp>
      <p:pic>
        <p:nvPicPr>
          <p:cNvPr id="17" name="Content Placeholder 4">
            <a:extLst>
              <a:ext uri="{FF2B5EF4-FFF2-40B4-BE49-F238E27FC236}">
                <a16:creationId xmlns:a16="http://schemas.microsoft.com/office/drawing/2014/main" id="{A60D4F0B-B677-6749-A70E-2B762BF87F7D}"/>
              </a:ext>
            </a:extLst>
          </p:cNvPr>
          <p:cNvPicPr>
            <a:picLocks noChangeAspect="1"/>
          </p:cNvPicPr>
          <p:nvPr/>
        </p:nvPicPr>
        <p:blipFill>
          <a:blip r:embed="rId3"/>
          <a:stretch>
            <a:fillRect/>
          </a:stretch>
        </p:blipFill>
        <p:spPr>
          <a:xfrm>
            <a:off x="123445" y="129465"/>
            <a:ext cx="700110" cy="720113"/>
          </a:xfrm>
          <a:prstGeom prst="rect">
            <a:avLst/>
          </a:prstGeom>
        </p:spPr>
      </p:pic>
      <p:sp>
        <p:nvSpPr>
          <p:cNvPr id="18" name="Rectangle 17">
            <a:extLst>
              <a:ext uri="{FF2B5EF4-FFF2-40B4-BE49-F238E27FC236}">
                <a16:creationId xmlns:a16="http://schemas.microsoft.com/office/drawing/2014/main" id="{4309A91A-BBC3-AC4E-9CCB-4F82F83121AD}"/>
              </a:ext>
            </a:extLst>
          </p:cNvPr>
          <p:cNvSpPr/>
          <p:nvPr/>
        </p:nvSpPr>
        <p:spPr>
          <a:xfrm>
            <a:off x="0" y="979618"/>
            <a:ext cx="12179808" cy="73152"/>
          </a:xfrm>
          <a:prstGeom prst="rect">
            <a:avLst/>
          </a:prstGeom>
          <a:solidFill>
            <a:srgbClr val="0282E8"/>
          </a:solidFill>
          <a:ln>
            <a:solidFill>
              <a:srgbClr val="0282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 shot of a computer&#10;&#10;Description automatically generated">
            <a:extLst>
              <a:ext uri="{FF2B5EF4-FFF2-40B4-BE49-F238E27FC236}">
                <a16:creationId xmlns:a16="http://schemas.microsoft.com/office/drawing/2014/main" id="{B8715D43-8E81-4CB6-8FF9-4B1063334E1B}"/>
              </a:ext>
            </a:extLst>
          </p:cNvPr>
          <p:cNvPicPr>
            <a:picLocks noChangeAspect="1"/>
          </p:cNvPicPr>
          <p:nvPr/>
        </p:nvPicPr>
        <p:blipFill>
          <a:blip r:embed="rId4"/>
          <a:stretch>
            <a:fillRect/>
          </a:stretch>
        </p:blipFill>
        <p:spPr>
          <a:xfrm>
            <a:off x="78827" y="1135009"/>
            <a:ext cx="4256891" cy="5593526"/>
          </a:xfrm>
          <a:prstGeom prst="rect">
            <a:avLst/>
          </a:prstGeom>
        </p:spPr>
      </p:pic>
      <p:pic>
        <p:nvPicPr>
          <p:cNvPr id="8" name="Picture 7" descr="A close up of a map&#10;&#10;Description automatically generated">
            <a:extLst>
              <a:ext uri="{FF2B5EF4-FFF2-40B4-BE49-F238E27FC236}">
                <a16:creationId xmlns:a16="http://schemas.microsoft.com/office/drawing/2014/main" id="{985660D8-5CA0-4854-8977-03F7ACEE09E5}"/>
              </a:ext>
            </a:extLst>
          </p:cNvPr>
          <p:cNvPicPr>
            <a:picLocks noChangeAspect="1"/>
          </p:cNvPicPr>
          <p:nvPr/>
        </p:nvPicPr>
        <p:blipFill>
          <a:blip r:embed="rId5"/>
          <a:stretch>
            <a:fillRect/>
          </a:stretch>
        </p:blipFill>
        <p:spPr>
          <a:xfrm>
            <a:off x="4424953" y="1557493"/>
            <a:ext cx="7696802" cy="4748557"/>
          </a:xfrm>
          <a:prstGeom prst="rect">
            <a:avLst/>
          </a:prstGeom>
        </p:spPr>
      </p:pic>
    </p:spTree>
    <p:extLst>
      <p:ext uri="{BB962C8B-B14F-4D97-AF65-F5344CB8AC3E}">
        <p14:creationId xmlns:p14="http://schemas.microsoft.com/office/powerpoint/2010/main" val="2597407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1D96812-F5F5-AF46-8185-85EF6FC6F549}"/>
              </a:ext>
            </a:extLst>
          </p:cNvPr>
          <p:cNvSpPr/>
          <p:nvPr/>
        </p:nvSpPr>
        <p:spPr>
          <a:xfrm>
            <a:off x="0" y="0"/>
            <a:ext cx="12179808" cy="979618"/>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1F5CC0F1-B3C5-274B-8C8E-EF4DB5ED3113}"/>
              </a:ext>
            </a:extLst>
          </p:cNvPr>
          <p:cNvSpPr txBox="1">
            <a:spLocks/>
          </p:cNvSpPr>
          <p:nvPr/>
        </p:nvSpPr>
        <p:spPr>
          <a:xfrm>
            <a:off x="947000" y="217950"/>
            <a:ext cx="6691008" cy="51774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Roboto Condensed" panose="02000000000000000000" pitchFamily="2" charset="0"/>
                <a:ea typeface="Roboto Condensed" panose="02000000000000000000" pitchFamily="2" charset="0"/>
                <a:cs typeface="Arial" panose="020B0604020202020204" pitchFamily="34" charset="0"/>
              </a:rPr>
              <a:t>Trade &amp; Dollar Strength</a:t>
            </a:r>
          </a:p>
        </p:txBody>
      </p:sp>
      <p:pic>
        <p:nvPicPr>
          <p:cNvPr id="18" name="Content Placeholder 4">
            <a:extLst>
              <a:ext uri="{FF2B5EF4-FFF2-40B4-BE49-F238E27FC236}">
                <a16:creationId xmlns:a16="http://schemas.microsoft.com/office/drawing/2014/main" id="{0E3CF679-B337-EC4B-A2D2-0D5A528572DF}"/>
              </a:ext>
            </a:extLst>
          </p:cNvPr>
          <p:cNvPicPr>
            <a:picLocks noChangeAspect="1"/>
          </p:cNvPicPr>
          <p:nvPr/>
        </p:nvPicPr>
        <p:blipFill>
          <a:blip r:embed="rId3"/>
          <a:stretch>
            <a:fillRect/>
          </a:stretch>
        </p:blipFill>
        <p:spPr>
          <a:xfrm>
            <a:off x="123445" y="129465"/>
            <a:ext cx="700110" cy="720113"/>
          </a:xfrm>
          <a:prstGeom prst="rect">
            <a:avLst/>
          </a:prstGeom>
        </p:spPr>
      </p:pic>
      <p:sp>
        <p:nvSpPr>
          <p:cNvPr id="19" name="Rectangle 18">
            <a:extLst>
              <a:ext uri="{FF2B5EF4-FFF2-40B4-BE49-F238E27FC236}">
                <a16:creationId xmlns:a16="http://schemas.microsoft.com/office/drawing/2014/main" id="{7FDB8C10-CDAE-1F49-AD2D-753EC43F7CA9}"/>
              </a:ext>
            </a:extLst>
          </p:cNvPr>
          <p:cNvSpPr/>
          <p:nvPr/>
        </p:nvSpPr>
        <p:spPr>
          <a:xfrm>
            <a:off x="0" y="979618"/>
            <a:ext cx="12179808" cy="73152"/>
          </a:xfrm>
          <a:prstGeom prst="rect">
            <a:avLst/>
          </a:prstGeom>
          <a:solidFill>
            <a:srgbClr val="0282E8"/>
          </a:solidFill>
          <a:ln>
            <a:solidFill>
              <a:srgbClr val="0282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ell phone&#10;&#10;Description automatically generated">
            <a:extLst>
              <a:ext uri="{FF2B5EF4-FFF2-40B4-BE49-F238E27FC236}">
                <a16:creationId xmlns:a16="http://schemas.microsoft.com/office/drawing/2014/main" id="{C82A9FEA-B83E-4F95-9843-702F60529497}"/>
              </a:ext>
            </a:extLst>
          </p:cNvPr>
          <p:cNvPicPr>
            <a:picLocks noChangeAspect="1"/>
          </p:cNvPicPr>
          <p:nvPr/>
        </p:nvPicPr>
        <p:blipFill>
          <a:blip r:embed="rId4"/>
          <a:stretch>
            <a:fillRect/>
          </a:stretch>
        </p:blipFill>
        <p:spPr>
          <a:xfrm>
            <a:off x="48416" y="1123238"/>
            <a:ext cx="12090501" cy="1988685"/>
          </a:xfrm>
          <a:prstGeom prst="rect">
            <a:avLst/>
          </a:prstGeom>
        </p:spPr>
      </p:pic>
      <p:pic>
        <p:nvPicPr>
          <p:cNvPr id="8" name="Picture 7" descr="A close up of a map&#10;&#10;Description automatically generated">
            <a:extLst>
              <a:ext uri="{FF2B5EF4-FFF2-40B4-BE49-F238E27FC236}">
                <a16:creationId xmlns:a16="http://schemas.microsoft.com/office/drawing/2014/main" id="{880ADE83-E281-49DB-9A73-E3D025B53BDE}"/>
              </a:ext>
            </a:extLst>
          </p:cNvPr>
          <p:cNvPicPr>
            <a:picLocks noChangeAspect="1"/>
          </p:cNvPicPr>
          <p:nvPr/>
        </p:nvPicPr>
        <p:blipFill>
          <a:blip r:embed="rId5"/>
          <a:stretch>
            <a:fillRect/>
          </a:stretch>
        </p:blipFill>
        <p:spPr>
          <a:xfrm>
            <a:off x="123445" y="3182391"/>
            <a:ext cx="6012096" cy="3492175"/>
          </a:xfrm>
          <a:prstGeom prst="rect">
            <a:avLst/>
          </a:prstGeom>
        </p:spPr>
      </p:pic>
      <p:pic>
        <p:nvPicPr>
          <p:cNvPr id="10" name="Picture 9" descr="A close up of a map&#10;&#10;Description automatically generated">
            <a:extLst>
              <a:ext uri="{FF2B5EF4-FFF2-40B4-BE49-F238E27FC236}">
                <a16:creationId xmlns:a16="http://schemas.microsoft.com/office/drawing/2014/main" id="{254DE7B7-4DFE-47A4-8839-A12B68C4D7CD}"/>
              </a:ext>
            </a:extLst>
          </p:cNvPr>
          <p:cNvPicPr>
            <a:picLocks noChangeAspect="1"/>
          </p:cNvPicPr>
          <p:nvPr/>
        </p:nvPicPr>
        <p:blipFill>
          <a:blip r:embed="rId6"/>
          <a:stretch>
            <a:fillRect/>
          </a:stretch>
        </p:blipFill>
        <p:spPr>
          <a:xfrm>
            <a:off x="6135541" y="3252859"/>
            <a:ext cx="6015039" cy="3492175"/>
          </a:xfrm>
          <a:prstGeom prst="rect">
            <a:avLst/>
          </a:prstGeom>
        </p:spPr>
      </p:pic>
    </p:spTree>
    <p:extLst>
      <p:ext uri="{BB962C8B-B14F-4D97-AF65-F5344CB8AC3E}">
        <p14:creationId xmlns:p14="http://schemas.microsoft.com/office/powerpoint/2010/main" val="169776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9271F2C-C254-F34C-8D57-C751DF828E73}"/>
              </a:ext>
            </a:extLst>
          </p:cNvPr>
          <p:cNvSpPr/>
          <p:nvPr/>
        </p:nvSpPr>
        <p:spPr>
          <a:xfrm>
            <a:off x="0" y="0"/>
            <a:ext cx="12179808" cy="979618"/>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2936A3E-AC4F-B94C-8B6C-55C7D9746A6F}"/>
              </a:ext>
            </a:extLst>
          </p:cNvPr>
          <p:cNvSpPr txBox="1">
            <a:spLocks/>
          </p:cNvSpPr>
          <p:nvPr/>
        </p:nvSpPr>
        <p:spPr>
          <a:xfrm>
            <a:off x="947000" y="217950"/>
            <a:ext cx="6691008" cy="51774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Roboto Condensed" panose="02000000000000000000" pitchFamily="2" charset="0"/>
                <a:ea typeface="Roboto Condensed" panose="02000000000000000000" pitchFamily="2" charset="0"/>
                <a:cs typeface="Arial" panose="020B0604020202020204" pitchFamily="34" charset="0"/>
              </a:rPr>
              <a:t>Leading Indicator Summary &amp; Trends</a:t>
            </a:r>
          </a:p>
        </p:txBody>
      </p:sp>
      <p:pic>
        <p:nvPicPr>
          <p:cNvPr id="16" name="Content Placeholder 4">
            <a:extLst>
              <a:ext uri="{FF2B5EF4-FFF2-40B4-BE49-F238E27FC236}">
                <a16:creationId xmlns:a16="http://schemas.microsoft.com/office/drawing/2014/main" id="{D347BA20-7DBA-2D41-B31E-C5A319A8B2C5}"/>
              </a:ext>
            </a:extLst>
          </p:cNvPr>
          <p:cNvPicPr>
            <a:picLocks noChangeAspect="1"/>
          </p:cNvPicPr>
          <p:nvPr/>
        </p:nvPicPr>
        <p:blipFill>
          <a:blip r:embed="rId3"/>
          <a:stretch>
            <a:fillRect/>
          </a:stretch>
        </p:blipFill>
        <p:spPr>
          <a:xfrm>
            <a:off x="123445" y="129465"/>
            <a:ext cx="700110" cy="720113"/>
          </a:xfrm>
          <a:prstGeom prst="rect">
            <a:avLst/>
          </a:prstGeom>
        </p:spPr>
      </p:pic>
      <p:sp>
        <p:nvSpPr>
          <p:cNvPr id="17" name="Rectangle 16">
            <a:extLst>
              <a:ext uri="{FF2B5EF4-FFF2-40B4-BE49-F238E27FC236}">
                <a16:creationId xmlns:a16="http://schemas.microsoft.com/office/drawing/2014/main" id="{DE2F52D1-E8BF-A842-BE5D-4C1000836347}"/>
              </a:ext>
            </a:extLst>
          </p:cNvPr>
          <p:cNvSpPr/>
          <p:nvPr/>
        </p:nvSpPr>
        <p:spPr>
          <a:xfrm>
            <a:off x="0" y="979618"/>
            <a:ext cx="12179808" cy="73152"/>
          </a:xfrm>
          <a:prstGeom prst="rect">
            <a:avLst/>
          </a:prstGeom>
          <a:solidFill>
            <a:srgbClr val="0282E8"/>
          </a:solidFill>
          <a:ln>
            <a:solidFill>
              <a:srgbClr val="0282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keyboard&#10;&#10;Description automatically generated">
            <a:extLst>
              <a:ext uri="{FF2B5EF4-FFF2-40B4-BE49-F238E27FC236}">
                <a16:creationId xmlns:a16="http://schemas.microsoft.com/office/drawing/2014/main" id="{10D3DC70-1DAB-439F-A9F4-28360F947028}"/>
              </a:ext>
            </a:extLst>
          </p:cNvPr>
          <p:cNvPicPr>
            <a:picLocks noChangeAspect="1"/>
          </p:cNvPicPr>
          <p:nvPr/>
        </p:nvPicPr>
        <p:blipFill>
          <a:blip r:embed="rId4"/>
          <a:stretch>
            <a:fillRect/>
          </a:stretch>
        </p:blipFill>
        <p:spPr>
          <a:xfrm>
            <a:off x="507" y="1456358"/>
            <a:ext cx="12192000" cy="4888905"/>
          </a:xfrm>
          <a:prstGeom prst="rect">
            <a:avLst/>
          </a:prstGeom>
        </p:spPr>
      </p:pic>
    </p:spTree>
    <p:extLst>
      <p:ext uri="{BB962C8B-B14F-4D97-AF65-F5344CB8AC3E}">
        <p14:creationId xmlns:p14="http://schemas.microsoft.com/office/powerpoint/2010/main" val="21872252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30307</TotalTime>
  <Words>2150</Words>
  <Application>Microsoft Office PowerPoint</Application>
  <PresentationFormat>Widescreen</PresentationFormat>
  <Paragraphs>92</Paragraphs>
  <Slides>24</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 Nova</vt:lpstr>
      <vt:lpstr>Calibri</vt:lpstr>
      <vt:lpstr>Calibri Light</vt:lpstr>
      <vt:lpstr>Roboto Condensed</vt:lpstr>
      <vt:lpstr>Office Theme</vt:lpstr>
      <vt:lpstr>Economic Update</vt:lpstr>
      <vt:lpstr>Stock Markets Performance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look back at the 2010s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YCharts is not registered with the U.S. Securities and Exchange Commission (or with the securities regulatory authority or body of any state or any other jurisdiction) as an investment adviser, broker-dealer or in any other capacity, and does not purport to provide investment advice or make investment recommendations by or through the Content found on the Site or otherwise. The Site and the Content are provided for the sole purpose of enabling you to conduct investment research. Other uses of the Site and the Content are expressly prohibited.  Full disclosure: https://ycharts.com/about/disclosure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Update</dc:title>
  <dc:creator>Caleb Eplett</dc:creator>
  <cp:lastModifiedBy>calebeplett</cp:lastModifiedBy>
  <cp:revision>148</cp:revision>
  <cp:lastPrinted>2019-04-04T22:03:50Z</cp:lastPrinted>
  <dcterms:created xsi:type="dcterms:W3CDTF">2019-04-04T19:28:18Z</dcterms:created>
  <dcterms:modified xsi:type="dcterms:W3CDTF">2020-01-23T16:49:21Z</dcterms:modified>
</cp:coreProperties>
</file>