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Lst>
  <p:sldSz cy="5143500" cx="9144000"/>
  <p:notesSz cx="6858000" cy="9144000"/>
  <p:embeddedFontLst>
    <p:embeddedFont>
      <p:font typeface="Archivo Light"/>
      <p:regular r:id="rId41"/>
      <p:bold r:id="rId42"/>
      <p:italic r:id="rId43"/>
      <p:boldItalic r:id="rId44"/>
    </p:embeddedFont>
    <p:embeddedFont>
      <p:font typeface="Roboto Medium"/>
      <p:regular r:id="rId45"/>
      <p:bold r:id="rId46"/>
      <p:italic r:id="rId47"/>
      <p:boldItalic r:id="rId48"/>
    </p:embeddedFont>
    <p:embeddedFont>
      <p:font typeface="Roboto"/>
      <p:regular r:id="rId49"/>
      <p:bold r:id="rId50"/>
      <p:italic r:id="rId51"/>
      <p:boldItalic r:id="rId52"/>
    </p:embeddedFont>
    <p:embeddedFont>
      <p:font typeface="Archivo Medium"/>
      <p:regular r:id="rId53"/>
      <p:bold r:id="rId54"/>
      <p:italic r:id="rId55"/>
      <p:boldItalic r:id="rId56"/>
    </p:embeddedFont>
    <p:embeddedFont>
      <p:font typeface="Archivo"/>
      <p:regular r:id="rId57"/>
      <p:bold r:id="rId58"/>
      <p:italic r:id="rId59"/>
      <p:boldItalic r:id="rId6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585">
          <p15:clr>
            <a:srgbClr val="747775"/>
          </p15:clr>
        </p15:guide>
        <p15:guide id="2" orient="horz" pos="387">
          <p15:clr>
            <a:srgbClr val="747775"/>
          </p15:clr>
        </p15:guide>
        <p15:guide id="3" orient="horz" pos="2655">
          <p15:clr>
            <a:srgbClr val="747775"/>
          </p15:clr>
        </p15:guide>
        <p15:guide id="4" pos="264">
          <p15:clr>
            <a:srgbClr val="747775"/>
          </p15:clr>
        </p15:guide>
        <p15:guide id="5" pos="264">
          <p15:clr>
            <a:srgbClr val="747775"/>
          </p15:clr>
        </p15:guide>
        <p15:guide id="6" pos="2200">
          <p15:clr>
            <a:srgbClr val="747775"/>
          </p15:clr>
        </p15:guide>
        <p15:guide id="7" orient="horz" pos="397">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C238E99-B87D-4CE8-9EFA-AE883CEB5133}">
  <a:tblStyle styleId="{BC238E99-B87D-4CE8-9EFA-AE883CEB5133}"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B173EAE1-3DEE-4034-AE97-6F2A5CC743B2}"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585" orient="horz"/>
        <p:guide pos="387" orient="horz"/>
        <p:guide pos="2655" orient="horz"/>
        <p:guide pos="264"/>
        <p:guide pos="264"/>
        <p:guide pos="2200"/>
        <p:guide pos="397"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font" Target="fonts/ArchivoLight-bold.fntdata"/><Relationship Id="rId41" Type="http://schemas.openxmlformats.org/officeDocument/2006/relationships/font" Target="fonts/ArchivoLight-regular.fntdata"/><Relationship Id="rId44" Type="http://schemas.openxmlformats.org/officeDocument/2006/relationships/font" Target="fonts/ArchivoLight-boldItalic.fntdata"/><Relationship Id="rId43" Type="http://schemas.openxmlformats.org/officeDocument/2006/relationships/font" Target="fonts/ArchivoLight-italic.fntdata"/><Relationship Id="rId46" Type="http://schemas.openxmlformats.org/officeDocument/2006/relationships/font" Target="fonts/RobotoMedium-bold.fntdata"/><Relationship Id="rId45" Type="http://schemas.openxmlformats.org/officeDocument/2006/relationships/font" Target="fonts/RobotoMedium-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RobotoMedium-boldItalic.fntdata"/><Relationship Id="rId47" Type="http://schemas.openxmlformats.org/officeDocument/2006/relationships/font" Target="fonts/RobotoMedium-italic.fntdata"/><Relationship Id="rId49" Type="http://schemas.openxmlformats.org/officeDocument/2006/relationships/font" Target="fonts/Roboto-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Archivo-boldItalic.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Roboto-italic.fntdata"/><Relationship Id="rId50" Type="http://schemas.openxmlformats.org/officeDocument/2006/relationships/font" Target="fonts/Roboto-bold.fntdata"/><Relationship Id="rId53" Type="http://schemas.openxmlformats.org/officeDocument/2006/relationships/font" Target="fonts/ArchivoMedium-regular.fntdata"/><Relationship Id="rId52" Type="http://schemas.openxmlformats.org/officeDocument/2006/relationships/font" Target="fonts/Roboto-boldItalic.fntdata"/><Relationship Id="rId11" Type="http://schemas.openxmlformats.org/officeDocument/2006/relationships/slide" Target="slides/slide5.xml"/><Relationship Id="rId55" Type="http://schemas.openxmlformats.org/officeDocument/2006/relationships/font" Target="fonts/ArchivoMedium-italic.fntdata"/><Relationship Id="rId10" Type="http://schemas.openxmlformats.org/officeDocument/2006/relationships/slide" Target="slides/slide4.xml"/><Relationship Id="rId54" Type="http://schemas.openxmlformats.org/officeDocument/2006/relationships/font" Target="fonts/ArchivoMedium-bold.fntdata"/><Relationship Id="rId13" Type="http://schemas.openxmlformats.org/officeDocument/2006/relationships/slide" Target="slides/slide7.xml"/><Relationship Id="rId57" Type="http://schemas.openxmlformats.org/officeDocument/2006/relationships/font" Target="fonts/Archivo-regular.fntdata"/><Relationship Id="rId12" Type="http://schemas.openxmlformats.org/officeDocument/2006/relationships/slide" Target="slides/slide6.xml"/><Relationship Id="rId56" Type="http://schemas.openxmlformats.org/officeDocument/2006/relationships/font" Target="fonts/ArchivoMedium-boldItalic.fntdata"/><Relationship Id="rId15" Type="http://schemas.openxmlformats.org/officeDocument/2006/relationships/slide" Target="slides/slide9.xml"/><Relationship Id="rId59" Type="http://schemas.openxmlformats.org/officeDocument/2006/relationships/font" Target="fonts/Archivo-italic.fntdata"/><Relationship Id="rId14" Type="http://schemas.openxmlformats.org/officeDocument/2006/relationships/slide" Target="slides/slide8.xml"/><Relationship Id="rId58" Type="http://schemas.openxmlformats.org/officeDocument/2006/relationships/font" Target="fonts/Archivo-bold.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0a1ce5ebd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0a1ce5ebd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232cc561c88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232cc561c88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t>This slide points out TTM total returns and max drawdowns of various risk vs. return strategies, including S&amp;P 500/Bloomberg US Aggregate allocations of 100/0, 80/20, 50/50, and 20/80.</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Clr>
                <a:schemeClr val="dk1"/>
              </a:buClr>
              <a:buSzPts val="1100"/>
              <a:buFont typeface="Arial"/>
              <a:buNone/>
            </a:pPr>
            <a:r>
              <a:rPr lang="en"/>
              <a:t>TTM Allocation Total Returns, 3/31/2024 – 3/31/2025:</a:t>
            </a:r>
            <a:endParaRPr/>
          </a:p>
          <a:p>
            <a:pPr indent="0" lvl="0" marL="0" rtl="0" algn="l">
              <a:lnSpc>
                <a:spcPct val="115000"/>
              </a:lnSpc>
              <a:spcBef>
                <a:spcPts val="0"/>
              </a:spcBef>
              <a:spcAft>
                <a:spcPts val="0"/>
              </a:spcAft>
              <a:buNone/>
            </a:pPr>
            <a:r>
              <a:rPr lang="en"/>
              <a:t>All-S&amp;P 500 Portfolio: +8.25%</a:t>
            </a:r>
            <a:endParaRPr/>
          </a:p>
          <a:p>
            <a:pPr indent="0" lvl="0" marL="0" rtl="0" algn="l">
              <a:lnSpc>
                <a:spcPct val="115000"/>
              </a:lnSpc>
              <a:spcBef>
                <a:spcPts val="0"/>
              </a:spcBef>
              <a:spcAft>
                <a:spcPts val="0"/>
              </a:spcAft>
              <a:buNone/>
            </a:pPr>
            <a:r>
              <a:rPr lang="en"/>
              <a:t>Aggressive (80/20): +7.61%</a:t>
            </a:r>
            <a:endParaRPr/>
          </a:p>
          <a:p>
            <a:pPr indent="0" lvl="0" marL="0" rtl="0" algn="l">
              <a:lnSpc>
                <a:spcPct val="115000"/>
              </a:lnSpc>
              <a:spcBef>
                <a:spcPts val="0"/>
              </a:spcBef>
              <a:spcAft>
                <a:spcPts val="0"/>
              </a:spcAft>
              <a:buNone/>
            </a:pPr>
            <a:r>
              <a:rPr lang="en"/>
              <a:t>Balanced (50/50): +7.02%</a:t>
            </a:r>
            <a:endParaRPr/>
          </a:p>
          <a:p>
            <a:pPr indent="0" lvl="0" marL="0" rtl="0" algn="l">
              <a:lnSpc>
                <a:spcPct val="115000"/>
              </a:lnSpc>
              <a:spcBef>
                <a:spcPts val="0"/>
              </a:spcBef>
              <a:spcAft>
                <a:spcPts val="0"/>
              </a:spcAft>
              <a:buNone/>
            </a:pPr>
            <a:r>
              <a:rPr lang="en"/>
              <a:t>Conservative (20/80): +5.63%</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2ac5842ae6d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2ac5842ae6d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L: Style Box Total Returns for Q1 2025:</a:t>
            </a:r>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Large-Cap Value: +2.14%</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Small-Cap Value: -7.74%</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t>Large-Cap Growth: -9.97%</a:t>
            </a:r>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Small-Cap Growth: -11.12%</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
              <a:t>R: Index Total Returns for Q1 2025:</a:t>
            </a:r>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Russell 1000: -4.49%</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Russell 2000: -9.48%</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2ac5842ae6d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2ac5842ae6d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t>S&amp;P 500 Valuations:</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
              <a:t>S&amp;P 500 CAPE Ratio: 34.97 </a:t>
            </a:r>
            <a:r>
              <a:rPr lang="en">
                <a:solidFill>
                  <a:schemeClr val="dk1"/>
                </a:solidFill>
              </a:rPr>
              <a:t>as of March 31st, 2025</a:t>
            </a:r>
            <a:r>
              <a:rPr lang="en"/>
              <a:t> (Above historical average of 17.58)</a:t>
            </a:r>
            <a:endParaRPr/>
          </a:p>
          <a:p>
            <a:pPr indent="0" lvl="0" marL="0" rtl="0" algn="l">
              <a:lnSpc>
                <a:spcPct val="115000"/>
              </a:lnSpc>
              <a:spcBef>
                <a:spcPts val="0"/>
              </a:spcBef>
              <a:spcAft>
                <a:spcPts val="0"/>
              </a:spcAft>
              <a:buClr>
                <a:schemeClr val="dk1"/>
              </a:buClr>
              <a:buSzPts val="1100"/>
              <a:buFont typeface="Arial"/>
              <a:buNone/>
            </a:pPr>
            <a:r>
              <a:rPr lang="en"/>
              <a:t>S&amp;P 500 P/E Ratio: 27.99 </a:t>
            </a:r>
            <a:r>
              <a:rPr lang="en">
                <a:solidFill>
                  <a:schemeClr val="dk1"/>
                </a:solidFill>
              </a:rPr>
              <a:t>as of </a:t>
            </a:r>
            <a:r>
              <a:rPr lang="en">
                <a:solidFill>
                  <a:schemeClr val="dk1"/>
                </a:solidFill>
              </a:rPr>
              <a:t>December 31st, 2024</a:t>
            </a:r>
            <a:r>
              <a:rPr lang="en"/>
              <a:t> </a:t>
            </a:r>
            <a:r>
              <a:rPr lang="en">
                <a:solidFill>
                  <a:schemeClr val="dk1"/>
                </a:solidFill>
              </a:rPr>
              <a:t>(Above historical average of 24.38)</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S&amp;P 500 Operating P/E Ratio: 25.20 as of </a:t>
            </a:r>
            <a:r>
              <a:rPr lang="en">
                <a:solidFill>
                  <a:schemeClr val="dk1"/>
                </a:solidFill>
              </a:rPr>
              <a:t>December 31st, 2024</a:t>
            </a:r>
            <a:r>
              <a:rPr lang="en">
                <a:solidFill>
                  <a:schemeClr val="dk1"/>
                </a:solidFill>
              </a:rPr>
              <a:t> (Above historical average of 19.43)</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0a1ce5ebd3_1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20a1ce5ebd3_1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ac58f394b9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2ac58f394b9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L: As of March 2025:</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US Inflation Rate: 2.39%</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US Core Inflation Rate: 2.79%</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US Consumer Price Index: 319.80</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R: As of March 2025:</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US Average Hourly Earnings: 36.00 (all-time high)</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US Real Average Hourly Earnings: 11.26 (-3.9% below its high set in April 2020)</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US Average Hourly Earnings YoY: +3.84%</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US Real Average Hourly Earnings YoY: +1.35%</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ac58f394b9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2ac58f394b9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L: As of March 2025:</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Total US Job Nonfarm Openings: 7.568M </a:t>
            </a:r>
            <a:r>
              <a:rPr i="1" lang="en">
                <a:solidFill>
                  <a:schemeClr val="dk1"/>
                </a:solidFill>
              </a:rPr>
              <a:t>(as of February 2025)</a:t>
            </a:r>
            <a:endParaRPr i="1">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US Unemployment Rate: 4.20%</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US Labor Force Participation Rate: 62.50%</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R: As of February 2025:</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US Quits: 3.195M</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US Quits Rate: 2.00%</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US Layoffs and Discharges: 1.79M</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US Layoffs and Discharges Rate: 1.10%</a:t>
            </a:r>
            <a:endParaRPr>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0a1ce5ebd3_1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20a1ce5ebd3_1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Latest values as of March 2025/Q1 2025:</a:t>
            </a:r>
            <a:endParaRPr>
              <a:solidFill>
                <a:schemeClr val="dk1"/>
              </a:solidFill>
            </a:endParaRPr>
          </a:p>
          <a:p>
            <a:pPr indent="0" lvl="0" marL="0" rtl="0" algn="l">
              <a:lnSpc>
                <a:spcPct val="115000"/>
              </a:lnSpc>
              <a:spcBef>
                <a:spcPts val="0"/>
              </a:spcBef>
              <a:spcAft>
                <a:spcPts val="0"/>
              </a:spcAft>
              <a:buNone/>
            </a:pPr>
            <a:r>
              <a:rPr lang="en">
                <a:solidFill>
                  <a:schemeClr val="dk1"/>
                </a:solidFill>
              </a:rPr>
              <a:t>10-2 Year Treasury Yield Spread: 0.34%</a:t>
            </a:r>
            <a:endParaRPr>
              <a:solidFill>
                <a:schemeClr val="dk1"/>
              </a:solidFill>
            </a:endParaRPr>
          </a:p>
          <a:p>
            <a:pPr indent="0" lvl="0" marL="0" rtl="0" algn="l">
              <a:lnSpc>
                <a:spcPct val="115000"/>
              </a:lnSpc>
              <a:spcBef>
                <a:spcPts val="0"/>
              </a:spcBef>
              <a:spcAft>
                <a:spcPts val="0"/>
              </a:spcAft>
              <a:buNone/>
            </a:pPr>
            <a:r>
              <a:rPr lang="en">
                <a:solidFill>
                  <a:schemeClr val="dk1"/>
                </a:solidFill>
              </a:rPr>
              <a:t>NY Fed Business Leaders Survey Current Business Activity: -19.3</a:t>
            </a:r>
            <a:endParaRPr>
              <a:solidFill>
                <a:schemeClr val="dk1"/>
              </a:solidFill>
            </a:endParaRPr>
          </a:p>
          <a:p>
            <a:pPr indent="0" lvl="0" marL="0" rtl="0" algn="l">
              <a:lnSpc>
                <a:spcPct val="115000"/>
              </a:lnSpc>
              <a:spcBef>
                <a:spcPts val="0"/>
              </a:spcBef>
              <a:spcAft>
                <a:spcPts val="0"/>
              </a:spcAft>
              <a:buNone/>
            </a:pPr>
            <a:r>
              <a:rPr lang="en">
                <a:solidFill>
                  <a:schemeClr val="dk1"/>
                </a:solidFill>
              </a:rPr>
              <a:t>Philly Fed Manufacturing Activity Index: 12.5</a:t>
            </a:r>
            <a:endParaRPr>
              <a:solidFill>
                <a:schemeClr val="dk1"/>
              </a:solidFill>
            </a:endParaRPr>
          </a:p>
          <a:p>
            <a:pPr indent="0" lvl="0" marL="0" rtl="0" algn="l">
              <a:lnSpc>
                <a:spcPct val="115000"/>
              </a:lnSpc>
              <a:spcBef>
                <a:spcPts val="0"/>
              </a:spcBef>
              <a:spcAft>
                <a:spcPts val="0"/>
              </a:spcAft>
              <a:buNone/>
            </a:pPr>
            <a:r>
              <a:rPr lang="en">
                <a:solidFill>
                  <a:schemeClr val="dk1"/>
                </a:solidFill>
              </a:rPr>
              <a:t>S&amp;P 500 Total Return: -4.27% for Q1 2025</a:t>
            </a:r>
            <a:endParaRPr>
              <a:solidFill>
                <a:schemeClr val="dk1"/>
              </a:solidFill>
            </a:endParaRPr>
          </a:p>
          <a:p>
            <a:pPr indent="0" lvl="0" marL="0" rtl="0" algn="l">
              <a:lnSpc>
                <a:spcPct val="115000"/>
              </a:lnSpc>
              <a:spcBef>
                <a:spcPts val="0"/>
              </a:spcBef>
              <a:spcAft>
                <a:spcPts val="0"/>
              </a:spcAft>
              <a:buNone/>
            </a:pPr>
            <a:r>
              <a:rPr lang="en">
                <a:solidFill>
                  <a:schemeClr val="dk1"/>
                </a:solidFill>
              </a:rPr>
              <a:t>US Index of Consumer Sentiment: 57.0</a:t>
            </a:r>
            <a:endParaRPr>
              <a:solidFill>
                <a:schemeClr val="dk1"/>
              </a:solidFill>
            </a:endParaRPr>
          </a:p>
          <a:p>
            <a:pPr indent="0" lvl="0" marL="0" rtl="0" algn="l">
              <a:lnSpc>
                <a:spcPct val="115000"/>
              </a:lnSpc>
              <a:spcBef>
                <a:spcPts val="0"/>
              </a:spcBef>
              <a:spcAft>
                <a:spcPts val="0"/>
              </a:spcAft>
              <a:buNone/>
            </a:pPr>
            <a:r>
              <a:rPr lang="en">
                <a:solidFill>
                  <a:schemeClr val="dk1"/>
                </a:solidFill>
              </a:rPr>
              <a:t>US Change in Business Inventories YoY: +2.09%</a:t>
            </a:r>
            <a:endParaRPr>
              <a:solidFill>
                <a:schemeClr val="dk1"/>
              </a:solidFill>
            </a:endParaRPr>
          </a:p>
          <a:p>
            <a:pPr indent="0" lvl="0" marL="0" rtl="0" algn="l">
              <a:lnSpc>
                <a:spcPct val="115000"/>
              </a:lnSpc>
              <a:spcBef>
                <a:spcPts val="0"/>
              </a:spcBef>
              <a:spcAft>
                <a:spcPts val="0"/>
              </a:spcAft>
              <a:buNone/>
            </a:pPr>
            <a:r>
              <a:rPr lang="en">
                <a:solidFill>
                  <a:schemeClr val="dk1"/>
                </a:solidFill>
              </a:rPr>
              <a:t>US Housing Starts (TTM total): 16.371M</a:t>
            </a:r>
            <a:endParaRPr>
              <a:solidFill>
                <a:schemeClr val="dk1"/>
              </a:solidFill>
            </a:endParaRPr>
          </a:p>
          <a:p>
            <a:pPr indent="0" lvl="0" marL="0" rtl="0" algn="l">
              <a:lnSpc>
                <a:spcPct val="115000"/>
              </a:lnSpc>
              <a:spcBef>
                <a:spcPts val="0"/>
              </a:spcBef>
              <a:spcAft>
                <a:spcPts val="0"/>
              </a:spcAft>
              <a:buNone/>
            </a:pPr>
            <a:r>
              <a:rPr lang="en">
                <a:solidFill>
                  <a:schemeClr val="dk1"/>
                </a:solidFill>
              </a:rPr>
              <a:t>US Building Permits (TTM total): 17.402M</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US Change in Retail Sales YoY: +4.58%</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Last four quarters: The green/red arrows to the left of each cell indicate a higher/lower change in that indicator’s value from the previous quarter</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2013-2024: The green/red arrows to the left of each cell indicate a higher/lower change in that indicator’s value from the previous year</a:t>
            </a:r>
            <a:endParaRPr>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2ac58f394b9_2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2ac58f394b9_2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L: As of Q4 2024:</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US GDP: $29.72T</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US Real GDP: $23.54T</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US GDP % change, Q3 to Q4: 4.80%</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R: As of Q4 2024:</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US Public Debt: $36.22T</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US Public Debt as a Percent of GDP: 121.9%</a:t>
            </a:r>
            <a:endParaRPr>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232cc561c88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232cc561c88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slide shows the US trade activity through Q4 2024 (the latest data available).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a:t>
            </a:r>
            <a:endParaRPr/>
          </a:p>
          <a:p>
            <a:pPr indent="0" lvl="0" marL="0" rtl="0" algn="l">
              <a:spcBef>
                <a:spcPts val="0"/>
              </a:spcBef>
              <a:spcAft>
                <a:spcPts val="0"/>
              </a:spcAft>
              <a:buNone/>
            </a:pPr>
            <a:r>
              <a:rPr lang="en"/>
              <a:t>US Exports of Goods and Services: $806.25B</a:t>
            </a:r>
            <a:endParaRPr/>
          </a:p>
          <a:p>
            <a:pPr indent="0" lvl="0" marL="0" rtl="0" algn="l">
              <a:spcBef>
                <a:spcPts val="0"/>
              </a:spcBef>
              <a:spcAft>
                <a:spcPts val="0"/>
              </a:spcAft>
              <a:buNone/>
            </a:pPr>
            <a:r>
              <a:rPr lang="en"/>
              <a:t>US Imports of Goods and Services: $1.056T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R:</a:t>
            </a:r>
            <a:endParaRPr/>
          </a:p>
          <a:p>
            <a:pPr indent="0" lvl="0" marL="0" rtl="0" algn="l">
              <a:spcBef>
                <a:spcPts val="0"/>
              </a:spcBef>
              <a:spcAft>
                <a:spcPts val="0"/>
              </a:spcAft>
              <a:buNone/>
            </a:pPr>
            <a:r>
              <a:rPr lang="en"/>
              <a:t>US Trade Balance between Goods and Services: -$250.03B</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table at the bottom shows trade activity </a:t>
            </a:r>
            <a:r>
              <a:rPr lang="en">
                <a:solidFill>
                  <a:schemeClr val="dk1"/>
                </a:solidFill>
              </a:rPr>
              <a:t>between the USA and other key partners for Q4 2024. For example, the US saw $143.1B worth of combined goods and services </a:t>
            </a:r>
            <a:r>
              <a:rPr i="1" lang="en">
                <a:solidFill>
                  <a:schemeClr val="dk1"/>
                </a:solidFill>
              </a:rPr>
              <a:t>imports</a:t>
            </a:r>
            <a:r>
              <a:rPr lang="en">
                <a:solidFill>
                  <a:schemeClr val="dk1"/>
                </a:solidFill>
              </a:rPr>
              <a:t> from Mexico in Q4 2024, which is 6.8% more than that same figure a year ago from Q4 2023.</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32cc561c88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232cc561c88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L: As of March 31st, 2025:</a:t>
            </a:r>
            <a:endParaRPr>
              <a:solidFill>
                <a:schemeClr val="dk1"/>
              </a:solidFill>
            </a:endParaRPr>
          </a:p>
          <a:p>
            <a:pPr indent="0" lvl="0" marL="0" rtl="0" algn="l">
              <a:spcBef>
                <a:spcPts val="0"/>
              </a:spcBef>
              <a:spcAft>
                <a:spcPts val="0"/>
              </a:spcAft>
              <a:buNone/>
            </a:pPr>
            <a:r>
              <a:rPr lang="en">
                <a:solidFill>
                  <a:schemeClr val="dk1"/>
                </a:solidFill>
              </a:rPr>
              <a:t>15-Year Mortgage Rate: 5.89%</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30-Year Mortgage Rate: 6.65%</a:t>
            </a:r>
            <a:endParaRPr>
              <a:solidFill>
                <a:schemeClr val="dk1"/>
              </a:solidFill>
            </a:endParaRPr>
          </a:p>
          <a:p>
            <a:pPr indent="0" lvl="0" marL="0" rtl="0" algn="l">
              <a:spcBef>
                <a:spcPts val="0"/>
              </a:spcBef>
              <a:spcAft>
                <a:spcPts val="0"/>
              </a:spcAft>
              <a:buNone/>
            </a:pPr>
            <a:r>
              <a:rPr lang="en">
                <a:solidFill>
                  <a:schemeClr val="dk1"/>
                </a:solidFill>
              </a:rPr>
              <a:t>US Mortgage Originations: $465.35B </a:t>
            </a:r>
            <a:r>
              <a:rPr i="1" lang="en">
                <a:solidFill>
                  <a:schemeClr val="dk1"/>
                </a:solidFill>
              </a:rPr>
              <a:t>(as of Q4 2024)</a:t>
            </a:r>
            <a:endParaRPr i="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US Mortgages Delinquent by 90 or More Days: 0.70% </a:t>
            </a:r>
            <a:r>
              <a:rPr i="1" lang="en">
                <a:solidFill>
                  <a:schemeClr val="dk1"/>
                </a:solidFill>
              </a:rPr>
              <a:t>(as of Q4 2024)</a:t>
            </a:r>
            <a:endParaRPr i="1">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R: NAHB/Wells Fargo data as of March 31st, 2025:</a:t>
            </a:r>
            <a:endParaRPr>
              <a:solidFill>
                <a:schemeClr val="dk1"/>
              </a:solidFill>
            </a:endParaRPr>
          </a:p>
          <a:p>
            <a:pPr indent="0" lvl="0" marL="0" rtl="0" algn="l">
              <a:spcBef>
                <a:spcPts val="0"/>
              </a:spcBef>
              <a:spcAft>
                <a:spcPts val="0"/>
              </a:spcAft>
              <a:buNone/>
            </a:pPr>
            <a:r>
              <a:rPr lang="en">
                <a:solidFill>
                  <a:schemeClr val="dk1"/>
                </a:solidFill>
              </a:rPr>
              <a:t>Traffic of Prospective Buyers: 24.00</a:t>
            </a:r>
            <a:endParaRPr>
              <a:solidFill>
                <a:schemeClr val="dk1"/>
              </a:solidFill>
            </a:endParaRPr>
          </a:p>
          <a:p>
            <a:pPr indent="0" lvl="0" marL="0" rtl="0" algn="l">
              <a:spcBef>
                <a:spcPts val="0"/>
              </a:spcBef>
              <a:spcAft>
                <a:spcPts val="0"/>
              </a:spcAft>
              <a:buNone/>
            </a:pPr>
            <a:r>
              <a:rPr lang="en">
                <a:solidFill>
                  <a:schemeClr val="dk1"/>
                </a:solidFill>
              </a:rPr>
              <a:t>Single-Family Homes Present Sales Conditions: 43.00</a:t>
            </a:r>
            <a:endParaRPr>
              <a:solidFill>
                <a:schemeClr val="dk1"/>
              </a:solidFill>
            </a:endParaRPr>
          </a:p>
          <a:p>
            <a:pPr indent="0" lvl="0" marL="0" rtl="0" algn="l">
              <a:spcBef>
                <a:spcPts val="0"/>
              </a:spcBef>
              <a:spcAft>
                <a:spcPts val="0"/>
              </a:spcAft>
              <a:buNone/>
            </a:pPr>
            <a:r>
              <a:rPr lang="en">
                <a:solidFill>
                  <a:schemeClr val="dk1"/>
                </a:solidFill>
              </a:rPr>
              <a:t>Single-Family Homes Sales Conditions in the Next Six Months: 47.00</a:t>
            </a:r>
            <a:endParaRPr>
              <a:solidFill>
                <a:schemeClr val="dk1"/>
              </a:solidFill>
            </a:endParaRPr>
          </a:p>
          <a:p>
            <a:pPr indent="0" lvl="0" marL="0" rtl="0" algn="l">
              <a:spcBef>
                <a:spcPts val="0"/>
              </a:spcBef>
              <a:spcAft>
                <a:spcPts val="0"/>
              </a:spcAft>
              <a:buNone/>
            </a:pPr>
            <a:r>
              <a:rPr lang="en">
                <a:solidFill>
                  <a:schemeClr val="dk1"/>
                </a:solidFill>
              </a:rPr>
              <a:t>US Housing Market Index: 39.00</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Table:</a:t>
            </a:r>
            <a:endParaRPr>
              <a:solidFill>
                <a:schemeClr val="dk1"/>
              </a:solidFill>
            </a:endParaRPr>
          </a:p>
          <a:p>
            <a:pPr indent="0" lvl="0" marL="0" rtl="0" algn="l">
              <a:spcBef>
                <a:spcPts val="0"/>
              </a:spcBef>
              <a:spcAft>
                <a:spcPts val="0"/>
              </a:spcAft>
              <a:buNone/>
            </a:pPr>
            <a:r>
              <a:rPr lang="en">
                <a:solidFill>
                  <a:schemeClr val="dk1"/>
                </a:solidFill>
              </a:rPr>
              <a:t>National Case-Shiller Home Price Index: 329.4 (1/31/2025)</a:t>
            </a:r>
            <a:endParaRPr>
              <a:solidFill>
                <a:schemeClr val="dk1"/>
              </a:solidFill>
            </a:endParaRPr>
          </a:p>
          <a:p>
            <a:pPr indent="0" lvl="0" marL="0" rtl="0" algn="l">
              <a:spcBef>
                <a:spcPts val="0"/>
              </a:spcBef>
              <a:spcAft>
                <a:spcPts val="0"/>
              </a:spcAft>
              <a:buNone/>
            </a:pPr>
            <a:r>
              <a:rPr lang="en">
                <a:solidFill>
                  <a:schemeClr val="dk1"/>
                </a:solidFill>
              </a:rPr>
              <a:t>US Housing Starts: 1,324 (3/31/2025)</a:t>
            </a:r>
            <a:endParaRPr>
              <a:solidFill>
                <a:schemeClr val="dk1"/>
              </a:solidFill>
            </a:endParaRPr>
          </a:p>
          <a:p>
            <a:pPr indent="0" lvl="0" marL="0" rtl="0" algn="l">
              <a:spcBef>
                <a:spcPts val="0"/>
              </a:spcBef>
              <a:spcAft>
                <a:spcPts val="0"/>
              </a:spcAft>
              <a:buNone/>
            </a:pPr>
            <a:r>
              <a:rPr lang="en">
                <a:solidFill>
                  <a:schemeClr val="dk1"/>
                </a:solidFill>
              </a:rPr>
              <a:t>US Building Permits: 1,482 (</a:t>
            </a:r>
            <a:r>
              <a:rPr lang="en">
                <a:solidFill>
                  <a:schemeClr val="dk1"/>
                </a:solidFill>
              </a:rPr>
              <a:t>3/31/2025</a:t>
            </a:r>
            <a:r>
              <a:rPr lang="en">
                <a:solidFill>
                  <a:schemeClr val="dk1"/>
                </a:solidFill>
              </a:rPr>
              <a:t>)</a:t>
            </a:r>
            <a:endParaRPr>
              <a:solidFill>
                <a:schemeClr val="dk1"/>
              </a:solidFill>
            </a:endParaRPr>
          </a:p>
          <a:p>
            <a:pPr indent="0" lvl="0" marL="0" rtl="0" algn="l">
              <a:spcBef>
                <a:spcPts val="0"/>
              </a:spcBef>
              <a:spcAft>
                <a:spcPts val="0"/>
              </a:spcAft>
              <a:buNone/>
            </a:pPr>
            <a:r>
              <a:rPr lang="en">
                <a:solidFill>
                  <a:schemeClr val="dk1"/>
                </a:solidFill>
              </a:rPr>
              <a:t>US New Single Family Houses Sold: 676 (2/28/2025)</a:t>
            </a:r>
            <a:endParaRPr>
              <a:solidFill>
                <a:schemeClr val="dk1"/>
              </a:solidFill>
            </a:endParaRPr>
          </a:p>
          <a:p>
            <a:pPr indent="0" lvl="0" marL="0" rtl="0" algn="l">
              <a:spcBef>
                <a:spcPts val="0"/>
              </a:spcBef>
              <a:spcAft>
                <a:spcPts val="0"/>
              </a:spcAft>
              <a:buNone/>
            </a:pPr>
            <a:r>
              <a:rPr lang="en">
                <a:solidFill>
                  <a:schemeClr val="dk1"/>
                </a:solidFill>
              </a:rPr>
              <a:t>US Pending Home Sales Index: 72 (</a:t>
            </a:r>
            <a:r>
              <a:rPr lang="en">
                <a:solidFill>
                  <a:schemeClr val="dk1"/>
                </a:solidFill>
              </a:rPr>
              <a:t>2/28/2025</a:t>
            </a:r>
            <a:r>
              <a:rPr lang="en">
                <a:solidFill>
                  <a:schemeClr val="dk1"/>
                </a:solidFill>
              </a:rPr>
              <a:t>)</a:t>
            </a:r>
            <a:endParaRPr>
              <a:solidFill>
                <a:schemeClr val="dk1"/>
              </a:solidFill>
            </a:endParaRPr>
          </a:p>
          <a:p>
            <a:pPr indent="0" lvl="0" marL="0" rtl="0" algn="l">
              <a:spcBef>
                <a:spcPts val="0"/>
              </a:spcBef>
              <a:spcAft>
                <a:spcPts val="0"/>
              </a:spcAft>
              <a:buNone/>
            </a:pPr>
            <a:r>
              <a:rPr lang="en">
                <a:solidFill>
                  <a:schemeClr val="dk1"/>
                </a:solidFill>
              </a:rPr>
              <a:t>30-Year Mortgage Rate: 6.65% (</a:t>
            </a:r>
            <a:r>
              <a:rPr lang="en">
                <a:solidFill>
                  <a:schemeClr val="dk1"/>
                </a:solidFill>
              </a:rPr>
              <a:t>3/31/2025</a:t>
            </a:r>
            <a:r>
              <a:rPr lang="en">
                <a:solidFill>
                  <a:schemeClr val="dk1"/>
                </a:solidFill>
              </a:rPr>
              <a:t>)</a:t>
            </a:r>
            <a:endParaRPr>
              <a:solidFill>
                <a:schemeClr val="dk1"/>
              </a:solidFill>
            </a:endParaRPr>
          </a:p>
          <a:p>
            <a:pPr indent="0" lvl="0" marL="0" rtl="0" algn="l">
              <a:spcBef>
                <a:spcPts val="0"/>
              </a:spcBef>
              <a:spcAft>
                <a:spcPts val="0"/>
              </a:spcAft>
              <a:buNone/>
            </a:pPr>
            <a:r>
              <a:rPr lang="en">
                <a:solidFill>
                  <a:schemeClr val="dk1"/>
                </a:solidFill>
              </a:rPr>
              <a:t>US New Households: 132,276 (12/31/2024)</a:t>
            </a: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21ba6ed4ac3_0_35:notes"/>
          <p:cNvSpPr txBox="1"/>
          <p:nvPr>
            <p:ph idx="1" type="body"/>
          </p:nvPr>
        </p:nvSpPr>
        <p:spPr>
          <a:xfrm>
            <a:off x="685800" y="4343393"/>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1ba6ed4ac3_0_35:notes"/>
          <p:cNvSpPr/>
          <p:nvPr>
            <p:ph idx="2" type="sldImg"/>
          </p:nvPr>
        </p:nvSpPr>
        <p:spPr>
          <a:xfrm>
            <a:off x="1140403" y="685776"/>
            <a:ext cx="4578000" cy="3428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2ac58f394b9_2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2ac58f394b9_2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L: As of February 28th, 2025:</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US Median Sales Price for New Houses Sold: $414,500</a:t>
            </a:r>
            <a:br>
              <a:rPr lang="en">
                <a:solidFill>
                  <a:schemeClr val="dk1"/>
                </a:solidFill>
              </a:rPr>
            </a:br>
            <a:r>
              <a:rPr lang="en">
                <a:solidFill>
                  <a:schemeClr val="dk1"/>
                </a:solidFill>
              </a:rPr>
              <a:t>US Existing Home Median Sales Price: $398,400</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R: As of </a:t>
            </a:r>
            <a:r>
              <a:rPr lang="en">
                <a:solidFill>
                  <a:schemeClr val="dk1"/>
                </a:solidFill>
              </a:rPr>
              <a:t>February 28th, 2025:</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US New Single Family Houses Sold: 676K</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US Existing Home Sales: 4.26M</a:t>
            </a:r>
            <a:endParaRPr>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2ec92b47582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2ec92b47582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As of March 31st, 2025:</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US ISM Manufacturing PMI: 49.00</a:t>
            </a:r>
            <a:br>
              <a:rPr lang="en">
                <a:solidFill>
                  <a:schemeClr val="dk1"/>
                </a:solidFill>
              </a:rPr>
            </a:br>
            <a:r>
              <a:rPr lang="en">
                <a:solidFill>
                  <a:schemeClr val="dk1"/>
                </a:solidFill>
              </a:rPr>
              <a:t>US ISM Services PMI: 50.80</a:t>
            </a:r>
            <a:endParaRPr>
              <a:solidFill>
                <a:schemeClr val="dk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232cc561c88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232cc561c88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L: As of March 31st, 2025:</a:t>
            </a:r>
            <a:endParaRPr>
              <a:solidFill>
                <a:schemeClr val="dk1"/>
              </a:solidFill>
            </a:endParaRPr>
          </a:p>
          <a:p>
            <a:pPr indent="0" lvl="0" marL="0" rtl="0" algn="l">
              <a:lnSpc>
                <a:spcPct val="115000"/>
              </a:lnSpc>
              <a:spcBef>
                <a:spcPts val="0"/>
              </a:spcBef>
              <a:spcAft>
                <a:spcPts val="0"/>
              </a:spcAft>
              <a:buNone/>
            </a:pPr>
            <a:r>
              <a:rPr lang="en">
                <a:solidFill>
                  <a:schemeClr val="dk1"/>
                </a:solidFill>
              </a:rPr>
              <a:t>1Y US CPI % Change: 2.41%</a:t>
            </a:r>
            <a:endParaRPr>
              <a:solidFill>
                <a:schemeClr val="dk1"/>
              </a:solidFill>
            </a:endParaRPr>
          </a:p>
          <a:p>
            <a:pPr indent="0" lvl="0" marL="0" rtl="0" algn="l">
              <a:lnSpc>
                <a:spcPct val="115000"/>
              </a:lnSpc>
              <a:spcBef>
                <a:spcPts val="0"/>
              </a:spcBef>
              <a:spcAft>
                <a:spcPts val="0"/>
              </a:spcAft>
              <a:buNone/>
            </a:pPr>
            <a:r>
              <a:rPr lang="en">
                <a:solidFill>
                  <a:schemeClr val="dk1"/>
                </a:solidFill>
              </a:rPr>
              <a:t>1Y Purchasing Power of the Consumer Dollar % Change: -2.19%</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1Y ICE US Dollar Index Level % Change: -0.34%</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rPr lang="en"/>
              <a:t>R: As of </a:t>
            </a:r>
            <a:r>
              <a:rPr lang="en">
                <a:solidFill>
                  <a:schemeClr val="dk1"/>
                </a:solidFill>
              </a:rPr>
              <a:t>March 31st, 2025</a:t>
            </a:r>
            <a:r>
              <a:rPr lang="en"/>
              <a:t>:</a:t>
            </a:r>
            <a:endParaRPr/>
          </a:p>
          <a:p>
            <a:pPr indent="0" lvl="0" marL="0" rtl="0" algn="l">
              <a:spcBef>
                <a:spcPts val="0"/>
              </a:spcBef>
              <a:spcAft>
                <a:spcPts val="0"/>
              </a:spcAft>
              <a:buNone/>
            </a:pPr>
            <a:r>
              <a:rPr lang="en"/>
              <a:t>1 USD = 0.926 EUR (0.980 TTM high, 0.894 TTM low)</a:t>
            </a:r>
            <a:endParaRPr/>
          </a:p>
          <a:p>
            <a:pPr indent="0" lvl="0" marL="0" rtl="0" algn="l">
              <a:spcBef>
                <a:spcPts val="0"/>
              </a:spcBef>
              <a:spcAft>
                <a:spcPts val="0"/>
              </a:spcAft>
              <a:buNone/>
            </a:pPr>
            <a:r>
              <a:rPr lang="en">
                <a:solidFill>
                  <a:schemeClr val="dk1"/>
                </a:solidFill>
              </a:rPr>
              <a:t>1 USD = 0.775 GBP (0.823 TTM high, 0.745 TTM low)</a:t>
            </a:r>
            <a:endParaRPr>
              <a:solidFill>
                <a:schemeClr val="dk1"/>
              </a:solidFill>
            </a:endParaRPr>
          </a:p>
          <a:p>
            <a:pPr indent="0" lvl="0" marL="0" rtl="0" algn="l">
              <a:spcBef>
                <a:spcPts val="0"/>
              </a:spcBef>
              <a:spcAft>
                <a:spcPts val="0"/>
              </a:spcAft>
              <a:buNone/>
            </a:pPr>
            <a:r>
              <a:rPr lang="en">
                <a:solidFill>
                  <a:schemeClr val="dk1"/>
                </a:solidFill>
              </a:rPr>
              <a:t>1 USD = 7.257 CNY (7.333 TTM high, 7.011 TTM low)</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1 USD = 149.90 JPY (161.7</a:t>
            </a:r>
            <a:r>
              <a:rPr lang="en">
                <a:solidFill>
                  <a:schemeClr val="dk1"/>
                </a:solidFill>
              </a:rPr>
              <a:t>3</a:t>
            </a:r>
            <a:r>
              <a:rPr lang="en">
                <a:solidFill>
                  <a:schemeClr val="dk1"/>
                </a:solidFill>
              </a:rPr>
              <a:t> TTM high, 140.66 TTM low)</a:t>
            </a:r>
            <a:endParaRPr>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ac58f394b9_2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2ac58f394b9_2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L: As of February 2025:</a:t>
            </a:r>
            <a:endParaRPr>
              <a:solidFill>
                <a:schemeClr val="dk1"/>
              </a:solidFill>
            </a:endParaRPr>
          </a:p>
          <a:p>
            <a:pPr indent="0" lvl="0" marL="0" rtl="0" algn="l">
              <a:lnSpc>
                <a:spcPct val="115000"/>
              </a:lnSpc>
              <a:spcBef>
                <a:spcPts val="0"/>
              </a:spcBef>
              <a:spcAft>
                <a:spcPts val="0"/>
              </a:spcAft>
              <a:buNone/>
            </a:pPr>
            <a:r>
              <a:rPr lang="en">
                <a:solidFill>
                  <a:schemeClr val="dk1"/>
                </a:solidFill>
              </a:rPr>
              <a:t>US Personal Savings Rate: 3.70% (Below historical average of 8.56%)</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US Total Consumer Credit Outstanding: $4.997T</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R: As of March 2025:</a:t>
            </a:r>
            <a:endParaRPr>
              <a:solidFill>
                <a:schemeClr val="dk1"/>
              </a:solidFill>
            </a:endParaRPr>
          </a:p>
          <a:p>
            <a:pPr indent="0" lvl="0" marL="0" rtl="0" algn="l">
              <a:lnSpc>
                <a:spcPct val="115000"/>
              </a:lnSpc>
              <a:spcBef>
                <a:spcPts val="0"/>
              </a:spcBef>
              <a:spcAft>
                <a:spcPts val="0"/>
              </a:spcAft>
              <a:buNone/>
            </a:pPr>
            <a:r>
              <a:rPr lang="en">
                <a:solidFill>
                  <a:schemeClr val="dk1"/>
                </a:solidFill>
              </a:rPr>
              <a:t>US Retail Sales YoY: 2.12%</a:t>
            </a:r>
            <a:endParaRPr>
              <a:solidFill>
                <a:schemeClr val="dk1"/>
              </a:solidFill>
            </a:endParaRPr>
          </a:p>
          <a:p>
            <a:pPr indent="0" lvl="0" marL="0" rtl="0" algn="l">
              <a:lnSpc>
                <a:spcPct val="115000"/>
              </a:lnSpc>
              <a:spcBef>
                <a:spcPts val="0"/>
              </a:spcBef>
              <a:spcAft>
                <a:spcPts val="0"/>
              </a:spcAft>
              <a:buNone/>
            </a:pPr>
            <a:r>
              <a:rPr lang="en">
                <a:solidFill>
                  <a:schemeClr val="dk1"/>
                </a:solidFill>
              </a:rPr>
              <a:t>US Real Retail Sales YoY: 4.58%</a:t>
            </a:r>
            <a:endParaRPr>
              <a:solidFill>
                <a:schemeClr val="dk1"/>
              </a:solidFill>
            </a:endParaRPr>
          </a:p>
          <a:p>
            <a:pPr indent="0" lvl="0" marL="0" rtl="0" algn="l">
              <a:lnSpc>
                <a:spcPct val="115000"/>
              </a:lnSpc>
              <a:spcBef>
                <a:spcPts val="0"/>
              </a:spcBef>
              <a:spcAft>
                <a:spcPts val="0"/>
              </a:spcAft>
              <a:buNone/>
            </a:pPr>
            <a:r>
              <a:rPr lang="en">
                <a:solidFill>
                  <a:schemeClr val="dk1"/>
                </a:solidFill>
              </a:rPr>
              <a:t>	Spread: 2.46%</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US Index of Consumer Sentiment: 57.00</a:t>
            </a:r>
            <a:endParaRPr>
              <a:solidFill>
                <a:schemeClr val="dk1"/>
              </a:solidFill>
            </a:endParaRPr>
          </a:p>
          <a:p>
            <a:pPr indent="457200" lvl="0" marL="0" rtl="0" algn="l">
              <a:lnSpc>
                <a:spcPct val="115000"/>
              </a:lnSpc>
              <a:spcBef>
                <a:spcPts val="0"/>
              </a:spcBef>
              <a:spcAft>
                <a:spcPts val="0"/>
              </a:spcAft>
              <a:buClr>
                <a:schemeClr val="dk1"/>
              </a:buClr>
              <a:buSzPts val="1100"/>
              <a:buFont typeface="Arial"/>
              <a:buNone/>
            </a:pPr>
            <a:r>
              <a:rPr lang="en">
                <a:solidFill>
                  <a:schemeClr val="dk1"/>
                </a:solidFill>
              </a:rPr>
              <a:t>-17.0 points QoQ, 28.47 points below 30-year average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20a1ce5ebd3_1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20a1ce5ebd3_1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2ac58f394b9_2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2ac58f394b9_2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t>
            </a:r>
            <a:endParaRPr/>
          </a:p>
          <a:p>
            <a:pPr indent="0" lvl="0" marL="0" rtl="0" algn="l">
              <a:spcBef>
                <a:spcPts val="0"/>
              </a:spcBef>
              <a:spcAft>
                <a:spcPts val="0"/>
              </a:spcAft>
              <a:buNone/>
            </a:pPr>
            <a:r>
              <a:rPr lang="en"/>
              <a:t>Effective Federal Funds Rate as of 3/31/2024: 4.33%</a:t>
            </a:r>
            <a:endParaRPr/>
          </a:p>
          <a:p>
            <a:pPr indent="0" lvl="0" marL="0" rtl="0" algn="l">
              <a:spcBef>
                <a:spcPts val="0"/>
              </a:spcBef>
              <a:spcAft>
                <a:spcPts val="0"/>
              </a:spcAft>
              <a:buNone/>
            </a:pPr>
            <a:r>
              <a:rPr lang="en"/>
              <a:t>Current Target Upper Limit Fed Funds Rate: 4.50%</a:t>
            </a:r>
            <a:endParaRPr/>
          </a:p>
          <a:p>
            <a:pPr indent="0" lvl="0" marL="0" rtl="0" algn="l">
              <a:spcBef>
                <a:spcPts val="0"/>
              </a:spcBef>
              <a:spcAft>
                <a:spcPts val="0"/>
              </a:spcAft>
              <a:buNone/>
            </a:pPr>
            <a:r>
              <a:t/>
            </a:r>
            <a:endParaRPr/>
          </a:p>
          <a:p>
            <a:pPr indent="0" lvl="0" marL="0" rtl="0" algn="l">
              <a:spcBef>
                <a:spcPts val="0"/>
              </a:spcBef>
              <a:spcAft>
                <a:spcPts val="0"/>
              </a:spcAft>
              <a:buNone/>
            </a:pPr>
            <a:r>
              <a:rPr lang="en">
                <a:solidFill>
                  <a:schemeClr val="dk1"/>
                </a:solidFill>
              </a:rPr>
              <a:t>R: As of March 31st, 2025:</a:t>
            </a:r>
            <a:endParaRPr>
              <a:solidFill>
                <a:schemeClr val="dk1"/>
              </a:solidFill>
            </a:endParaRPr>
          </a:p>
          <a:p>
            <a:pPr indent="0" lvl="0" marL="0" rtl="0" algn="l">
              <a:spcBef>
                <a:spcPts val="0"/>
              </a:spcBef>
              <a:spcAft>
                <a:spcPts val="0"/>
              </a:spcAft>
              <a:buNone/>
            </a:pPr>
            <a:r>
              <a:rPr lang="en">
                <a:solidFill>
                  <a:schemeClr val="dk1"/>
                </a:solidFill>
              </a:rPr>
              <a:t>S&amp;P 500 Level: 5661.85</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10-2 Year Treasury Yield Spread: 0.34%</a:t>
            </a:r>
            <a:r>
              <a:rPr lang="en">
                <a:solidFill>
                  <a:schemeClr val="dk1"/>
                </a:solidFill>
              </a:rPr>
              <a:t> (normalized on September 6th, 2024 after being inverted since July 6th, 2022)</a:t>
            </a:r>
            <a:endParaRPr>
              <a:solidFill>
                <a:schemeClr val="dk1"/>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2ac58f394b9_2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2ac58f394b9_2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u="sng"/>
              <a:t>Duration:	3/31	12/31	QoQ ∆</a:t>
            </a:r>
            <a:endParaRPr u="sng"/>
          </a:p>
          <a:p>
            <a:pPr indent="0" lvl="0" marL="0" rtl="0" algn="l">
              <a:spcBef>
                <a:spcPts val="0"/>
              </a:spcBef>
              <a:spcAft>
                <a:spcPts val="0"/>
              </a:spcAft>
              <a:buClr>
                <a:schemeClr val="dk1"/>
              </a:buClr>
              <a:buSzPts val="1100"/>
              <a:buFont typeface="Arial"/>
              <a:buNone/>
            </a:pPr>
            <a:r>
              <a:rPr lang="en"/>
              <a:t>1 Month	4.38%	4.40%	-2 bps</a:t>
            </a:r>
            <a:endParaRPr/>
          </a:p>
          <a:p>
            <a:pPr indent="0" lvl="0" marL="0" rtl="0" algn="l">
              <a:spcBef>
                <a:spcPts val="0"/>
              </a:spcBef>
              <a:spcAft>
                <a:spcPts val="0"/>
              </a:spcAft>
              <a:buClr>
                <a:schemeClr val="dk1"/>
              </a:buClr>
              <a:buSzPts val="1100"/>
              <a:buFont typeface="Arial"/>
              <a:buNone/>
            </a:pPr>
            <a:r>
              <a:rPr lang="en"/>
              <a:t>3 Month	4.32%	4.37%	-5 bps</a:t>
            </a:r>
            <a:endParaRPr/>
          </a:p>
          <a:p>
            <a:pPr indent="0" lvl="0" marL="0" rtl="0" algn="l">
              <a:spcBef>
                <a:spcPts val="0"/>
              </a:spcBef>
              <a:spcAft>
                <a:spcPts val="0"/>
              </a:spcAft>
              <a:buClr>
                <a:schemeClr val="dk1"/>
              </a:buClr>
              <a:buSzPts val="1100"/>
              <a:buFont typeface="Arial"/>
              <a:buNone/>
            </a:pPr>
            <a:r>
              <a:rPr lang="en"/>
              <a:t>6 Month	4.23%	4.24%	-1 bp</a:t>
            </a:r>
            <a:endParaRPr/>
          </a:p>
          <a:p>
            <a:pPr indent="0" lvl="0" marL="0" rtl="0" algn="l">
              <a:spcBef>
                <a:spcPts val="0"/>
              </a:spcBef>
              <a:spcAft>
                <a:spcPts val="0"/>
              </a:spcAft>
              <a:buClr>
                <a:schemeClr val="dk1"/>
              </a:buClr>
              <a:buSzPts val="1100"/>
              <a:buFont typeface="Arial"/>
              <a:buNone/>
            </a:pPr>
            <a:r>
              <a:rPr lang="en"/>
              <a:t>1 Year Rate	4.03%	4.16%	-13 bps</a:t>
            </a:r>
            <a:endParaRPr/>
          </a:p>
          <a:p>
            <a:pPr indent="0" lvl="0" marL="0" rtl="0" algn="l">
              <a:spcBef>
                <a:spcPts val="0"/>
              </a:spcBef>
              <a:spcAft>
                <a:spcPts val="0"/>
              </a:spcAft>
              <a:buClr>
                <a:schemeClr val="dk1"/>
              </a:buClr>
              <a:buSzPts val="1100"/>
              <a:buFont typeface="Arial"/>
              <a:buNone/>
            </a:pPr>
            <a:r>
              <a:rPr lang="en"/>
              <a:t>2 Year Rate	3.89%	4.25%	-36 bps</a:t>
            </a:r>
            <a:endParaRPr/>
          </a:p>
          <a:p>
            <a:pPr indent="0" lvl="0" marL="0" rtl="0" algn="l">
              <a:spcBef>
                <a:spcPts val="0"/>
              </a:spcBef>
              <a:spcAft>
                <a:spcPts val="0"/>
              </a:spcAft>
              <a:buClr>
                <a:schemeClr val="dk1"/>
              </a:buClr>
              <a:buSzPts val="1100"/>
              <a:buFont typeface="Arial"/>
              <a:buNone/>
            </a:pPr>
            <a:r>
              <a:rPr lang="en"/>
              <a:t>3 Year Rate	3.89%	4.27%	-38 bps</a:t>
            </a:r>
            <a:endParaRPr/>
          </a:p>
          <a:p>
            <a:pPr indent="0" lvl="0" marL="0" rtl="0" algn="l">
              <a:spcBef>
                <a:spcPts val="0"/>
              </a:spcBef>
              <a:spcAft>
                <a:spcPts val="0"/>
              </a:spcAft>
              <a:buClr>
                <a:schemeClr val="dk1"/>
              </a:buClr>
              <a:buSzPts val="1100"/>
              <a:buFont typeface="Arial"/>
              <a:buNone/>
            </a:pPr>
            <a:r>
              <a:rPr lang="en"/>
              <a:t>5 Year Rate	3.96%	4.38%	-42 bps</a:t>
            </a:r>
            <a:endParaRPr/>
          </a:p>
          <a:p>
            <a:pPr indent="0" lvl="0" marL="0" rtl="0" algn="l">
              <a:spcBef>
                <a:spcPts val="0"/>
              </a:spcBef>
              <a:spcAft>
                <a:spcPts val="0"/>
              </a:spcAft>
              <a:buClr>
                <a:schemeClr val="dk1"/>
              </a:buClr>
              <a:buSzPts val="1100"/>
              <a:buFont typeface="Arial"/>
              <a:buNone/>
            </a:pPr>
            <a:r>
              <a:rPr lang="en"/>
              <a:t>10 Year	4.23%	4.58%	-35 bps</a:t>
            </a:r>
            <a:endParaRPr/>
          </a:p>
          <a:p>
            <a:pPr indent="0" lvl="0" marL="0" rtl="0" algn="l">
              <a:spcBef>
                <a:spcPts val="0"/>
              </a:spcBef>
              <a:spcAft>
                <a:spcPts val="0"/>
              </a:spcAft>
              <a:buClr>
                <a:schemeClr val="dk1"/>
              </a:buClr>
              <a:buSzPts val="1100"/>
              <a:buFont typeface="Arial"/>
              <a:buNone/>
            </a:pPr>
            <a:r>
              <a:rPr lang="en"/>
              <a:t>20 Year	4.62%	4.86%	-24 bps</a:t>
            </a:r>
            <a:endParaRPr/>
          </a:p>
          <a:p>
            <a:pPr indent="0" lvl="0" marL="0" rtl="0" algn="l">
              <a:spcBef>
                <a:spcPts val="0"/>
              </a:spcBef>
              <a:spcAft>
                <a:spcPts val="0"/>
              </a:spcAft>
              <a:buClr>
                <a:schemeClr val="dk1"/>
              </a:buClr>
              <a:buSzPts val="1100"/>
              <a:buFont typeface="Arial"/>
              <a:buNone/>
            </a:pPr>
            <a:r>
              <a:rPr lang="en"/>
              <a:t>30 Year	4.59%	4.78%	-19 bps</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2ac58f394b9_2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2ac58f394b9_2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u="sng">
                <a:solidFill>
                  <a:schemeClr val="dk1"/>
                </a:solidFill>
              </a:rPr>
              <a:t>Duration:	3/31	12/31	QoQ ∆</a:t>
            </a:r>
            <a:endParaRPr u="sng">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AAA Bond	4.71%	4.92%	-21 bps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AA Bond	4.77%	5.01%	-24 bps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 Bond	5.01%	5.22%	-21 bps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BBB Bond	5.38%	5.55%	-17 bps</a:t>
            </a:r>
            <a:endParaRPr>
              <a:solidFill>
                <a:schemeClr val="dk1"/>
              </a:solidFill>
            </a:endParaRPr>
          </a:p>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20a1ce5ebd3_1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20a1ce5ebd3_1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2906b5b30d2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2906b5b30d2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274 S&amp;P 500 constituents posted negative returns in Q1 (54% of the index), with the biggest loser being Deckers Outdoor Corp (DECK) which plummeted 45% in Q1. CVS Health (CVS) was the S&amp;P 500’s biggest winner in Q1, surging 50.9% in the quarter.</a:t>
            </a:r>
            <a:endParaRPr>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ac6a656944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2ac6a656944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rPr>
              <a:t>→</a:t>
            </a:r>
            <a:r>
              <a:rPr lang="en">
                <a:solidFill>
                  <a:schemeClr val="dk1"/>
                </a:solidFill>
              </a:rPr>
              <a:t> Don’t forget to expand and leverage the commentary provided in the speaker notes section for more details on each slide!</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34dda7beff7_1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34dda7beff7_1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US Investor Sentiment plummeted to as low as -41.2% the week of February 27th, matching the level of negative sentiment recorded during the bear market of 2022. The options market has seen an uptick in puts as well.</a:t>
            </a:r>
            <a:endParaRPr>
              <a:solidFill>
                <a:schemeClr val="dk1"/>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34dda7beff7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34dda7beff7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The Yield Curve normalized on September 6th, 2024 after being inverted since July 6th, 2022; during the </a:t>
            </a:r>
            <a:r>
              <a:rPr lang="en">
                <a:solidFill>
                  <a:schemeClr val="dk1"/>
                </a:solidFill>
              </a:rPr>
              <a:t>inversion</a:t>
            </a:r>
            <a:r>
              <a:rPr lang="en">
                <a:solidFill>
                  <a:schemeClr val="dk1"/>
                </a:solidFill>
              </a:rPr>
              <a:t>, the Estrella &amp; Mishkin yield curve-based US Recession Probability indicator spiked to a high of 70.85%. The current </a:t>
            </a:r>
            <a:r>
              <a:rPr lang="en">
                <a:solidFill>
                  <a:schemeClr val="dk1"/>
                </a:solidFill>
              </a:rPr>
              <a:t>forecasted</a:t>
            </a:r>
            <a:r>
              <a:rPr lang="en">
                <a:solidFill>
                  <a:schemeClr val="dk1"/>
                </a:solidFill>
              </a:rPr>
              <a:t> figure of 27.01% for February 28th, 2026 is well below that recent high of 70.85%. But unlike the last eight recessions (recorded by the gray bars), no recession has occurred during these elevated levels of probability. Did the US </a:t>
            </a:r>
            <a:r>
              <a:rPr lang="en">
                <a:solidFill>
                  <a:schemeClr val="dk1"/>
                </a:solidFill>
              </a:rPr>
              <a:t>economy</a:t>
            </a:r>
            <a:r>
              <a:rPr lang="en">
                <a:solidFill>
                  <a:schemeClr val="dk1"/>
                </a:solidFill>
              </a:rPr>
              <a:t> stave off a recession? Or is there one lurking around the corner?</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2ac58f394b9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2ac58f394b9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t>L: SPY’s Top 10 Holdings comprise 3.77 percentage points more of </a:t>
            </a:r>
            <a:r>
              <a:rPr lang="en">
                <a:solidFill>
                  <a:schemeClr val="dk1"/>
                </a:solidFill>
              </a:rPr>
              <a:t>the S&amp;P 500-tracking ETF QoQ; at 33.55%, </a:t>
            </a:r>
            <a:r>
              <a:rPr lang="en"/>
              <a:t>this cohort still makes up over a </a:t>
            </a:r>
            <a:r>
              <a:rPr lang="en"/>
              <a:t>third</a:t>
            </a:r>
            <a:r>
              <a:rPr lang="en"/>
              <a:t> of SPY in its entirety. Concentration in QQQ’s Top 10 Holdings declined by 1.42 </a:t>
            </a:r>
            <a:r>
              <a:rPr lang="en"/>
              <a:t>percentage</a:t>
            </a:r>
            <a:r>
              <a:rPr lang="en"/>
              <a:t> points QoQ, making up about half (49.66%) of the Nasdaq-indexed ETF.</a:t>
            </a:r>
            <a:endParaRPr/>
          </a:p>
          <a:p>
            <a:pPr indent="0" lvl="0" marL="0" rtl="0" algn="l">
              <a:lnSpc>
                <a:spcPct val="115000"/>
              </a:lnSpc>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solidFill>
                  <a:schemeClr val="dk1"/>
                </a:solidFill>
              </a:rPr>
              <a:t>R: The “Magnificent Seven”, sometimes referred to as the “S&amp;P 7”, is comprised of Apple (AAPL), Amazon.com (AMZN), Alphabet (GOOG, GOOGL), Meta Platforms (META), Microsoft (MSFT), NVIDIA (NVDA), and Tesla (TSLA). After surging </a:t>
            </a:r>
            <a:r>
              <a:rPr lang="en">
                <a:solidFill>
                  <a:schemeClr val="dk1"/>
                </a:solidFill>
              </a:rPr>
              <a:t>46.3% in 2024, t</a:t>
            </a:r>
            <a:r>
              <a:rPr lang="en">
                <a:solidFill>
                  <a:schemeClr val="dk1"/>
                </a:solidFill>
              </a:rPr>
              <a:t>he S&amp;P 7 as a collective was down 15% in Q1 alone–</a:t>
            </a:r>
            <a:r>
              <a:rPr lang="en">
                <a:solidFill>
                  <a:schemeClr val="dk1"/>
                </a:solidFill>
              </a:rPr>
              <a:t>–whereas </a:t>
            </a:r>
            <a:r>
              <a:rPr lang="en">
                <a:solidFill>
                  <a:schemeClr val="dk1"/>
                </a:solidFill>
              </a:rPr>
              <a:t>the remaining constituents (the “S&amp;P 493”) actually gained 1.2% as a whole in Q1, helping to buoy the S&amp;P 500 index overall from destruction.</a:t>
            </a:r>
            <a:endParaRPr strike="sngStrike">
              <a:solidFill>
                <a:schemeClr val="dk1"/>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326fc6e1f46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0" name="Google Shape;350;g326fc6e1f46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All “Magnificent Seven” or </a:t>
            </a:r>
            <a:r>
              <a:rPr lang="en">
                <a:solidFill>
                  <a:schemeClr val="dk1"/>
                </a:solidFill>
              </a:rPr>
              <a:t>“S&amp;P 7” stocks – </a:t>
            </a:r>
            <a:r>
              <a:rPr lang="en">
                <a:solidFill>
                  <a:schemeClr val="dk1"/>
                </a:solidFill>
              </a:rPr>
              <a:t>Apple (AAPL), Amazon.com (AMZN), Alphabet (GOOG, GOOGL), Meta Platforms (META), Microsoft (MSFT), NVIDIA (NVDA), and Tesla (TSLA) – are dragging U.S. indices lower. Meta Platforms was the relative outperformer in Q1, while Tesla took the largest hit, plummeting 35.8% in the quarter.</a:t>
            </a:r>
            <a:endParaRPr>
              <a:solidFill>
                <a:schemeClr val="dk1"/>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2ca3249f56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2ca3249f56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2ca3249f56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22ca3249f56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Index Total Returns for </a:t>
            </a:r>
            <a:r>
              <a:rPr lang="en">
                <a:solidFill>
                  <a:schemeClr val="dk1"/>
                </a:solidFill>
              </a:rPr>
              <a:t>Q1 2025:</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rPr lang="en">
                <a:solidFill>
                  <a:schemeClr val="dk1"/>
                </a:solidFill>
              </a:rPr>
              <a:t>US Indices:</a:t>
            </a:r>
            <a:endParaRPr>
              <a:solidFill>
                <a:schemeClr val="dk1"/>
              </a:solidFill>
            </a:endParaRPr>
          </a:p>
          <a:p>
            <a:pPr indent="0" lvl="0" marL="0" rtl="0" algn="l">
              <a:lnSpc>
                <a:spcPct val="115000"/>
              </a:lnSpc>
              <a:spcBef>
                <a:spcPts val="0"/>
              </a:spcBef>
              <a:spcAft>
                <a:spcPts val="0"/>
              </a:spcAft>
              <a:buNone/>
            </a:pPr>
            <a:r>
              <a:rPr lang="en">
                <a:solidFill>
                  <a:schemeClr val="dk1"/>
                </a:solidFill>
              </a:rPr>
              <a:t>Dow Jones Industrial Average Total Return: -0.87%</a:t>
            </a:r>
            <a:endParaRPr>
              <a:solidFill>
                <a:schemeClr val="dk1"/>
              </a:solidFill>
            </a:endParaRPr>
          </a:p>
          <a:p>
            <a:pPr indent="0" lvl="0" marL="0" rtl="0" algn="l">
              <a:lnSpc>
                <a:spcPct val="115000"/>
              </a:lnSpc>
              <a:spcBef>
                <a:spcPts val="0"/>
              </a:spcBef>
              <a:spcAft>
                <a:spcPts val="0"/>
              </a:spcAft>
              <a:buNone/>
            </a:pPr>
            <a:r>
              <a:rPr lang="en">
                <a:solidFill>
                  <a:schemeClr val="dk1"/>
                </a:solidFill>
              </a:rPr>
              <a:t>S&amp;P 500 Total Return: -4.27%</a:t>
            </a:r>
            <a:endParaRPr>
              <a:solidFill>
                <a:schemeClr val="dk1"/>
              </a:solidFill>
            </a:endParaRPr>
          </a:p>
          <a:p>
            <a:pPr indent="0" lvl="0" marL="0" rtl="0" algn="l">
              <a:lnSpc>
                <a:spcPct val="115000"/>
              </a:lnSpc>
              <a:spcBef>
                <a:spcPts val="0"/>
              </a:spcBef>
              <a:spcAft>
                <a:spcPts val="0"/>
              </a:spcAft>
              <a:buNone/>
            </a:pPr>
            <a:r>
              <a:rPr lang="en">
                <a:solidFill>
                  <a:schemeClr val="dk1"/>
                </a:solidFill>
              </a:rPr>
              <a:t>Nasdaq Composite Total Return: -10.26%</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rPr lang="en">
                <a:solidFill>
                  <a:schemeClr val="dk1"/>
                </a:solidFill>
              </a:rPr>
              <a:t>Global Indices:</a:t>
            </a:r>
            <a:endParaRPr>
              <a:solidFill>
                <a:schemeClr val="dk1"/>
              </a:solidFill>
            </a:endParaRPr>
          </a:p>
          <a:p>
            <a:pPr indent="0" lvl="0" marL="0" rtl="0" algn="l">
              <a:lnSpc>
                <a:spcPct val="115000"/>
              </a:lnSpc>
              <a:spcBef>
                <a:spcPts val="0"/>
              </a:spcBef>
              <a:spcAft>
                <a:spcPts val="0"/>
              </a:spcAft>
              <a:buNone/>
            </a:pPr>
            <a:r>
              <a:rPr lang="en">
                <a:solidFill>
                  <a:schemeClr val="dk1"/>
                </a:solidFill>
              </a:rPr>
              <a:t>MSCI World Ex USA Total Return: +6.35%</a:t>
            </a:r>
            <a:endParaRPr>
              <a:solidFill>
                <a:schemeClr val="dk1"/>
              </a:solidFill>
            </a:endParaRPr>
          </a:p>
          <a:p>
            <a:pPr indent="0" lvl="0" marL="0" rtl="0" algn="l">
              <a:lnSpc>
                <a:spcPct val="115000"/>
              </a:lnSpc>
              <a:spcBef>
                <a:spcPts val="0"/>
              </a:spcBef>
              <a:spcAft>
                <a:spcPts val="0"/>
              </a:spcAft>
              <a:buNone/>
            </a:pPr>
            <a:r>
              <a:rPr lang="en">
                <a:solidFill>
                  <a:schemeClr val="dk1"/>
                </a:solidFill>
              </a:rPr>
              <a:t>MSCI Emerging Markets Total Return: +3.01%</a:t>
            </a:r>
            <a:endParaRPr>
              <a:solidFill>
                <a:schemeClr val="dk1"/>
              </a:solidFill>
            </a:endParaRPr>
          </a:p>
          <a:p>
            <a:pPr indent="0" lvl="0" marL="0" rtl="0" algn="l">
              <a:lnSpc>
                <a:spcPct val="115000"/>
              </a:lnSpc>
              <a:spcBef>
                <a:spcPts val="0"/>
              </a:spcBef>
              <a:spcAft>
                <a:spcPts val="0"/>
              </a:spcAft>
              <a:buNone/>
            </a:pPr>
            <a:r>
              <a:rPr lang="en">
                <a:solidFill>
                  <a:schemeClr val="dk1"/>
                </a:solidFill>
              </a:rPr>
              <a:t>MSCI EAFE Total Return: +7.01%</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2ac5842ae6d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2ac5842ae6d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t>L: TTM Index Returns, 3/31/2024 – 3/31/2025</a:t>
            </a:r>
            <a:r>
              <a:rPr lang="en"/>
              <a:t>:</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MSCI Emerging Markets Total Return: +8.95%</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S&amp;P 500 Total Return: +8.25%</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Dow Jones Industrial Average Total Return: +7.40%</a:t>
            </a:r>
            <a:endParaRPr>
              <a:solidFill>
                <a:schemeClr val="dk1"/>
              </a:solidFill>
            </a:endParaRPr>
          </a:p>
          <a:p>
            <a:pPr indent="0" lvl="0" marL="0" rtl="0" algn="l">
              <a:lnSpc>
                <a:spcPct val="115000"/>
              </a:lnSpc>
              <a:spcBef>
                <a:spcPts val="0"/>
              </a:spcBef>
              <a:spcAft>
                <a:spcPts val="0"/>
              </a:spcAft>
              <a:buNone/>
            </a:pPr>
            <a:r>
              <a:rPr lang="en">
                <a:solidFill>
                  <a:schemeClr val="dk1"/>
                </a:solidFill>
              </a:rPr>
              <a:t>Nasdaq Composite Total Return: +6.37%</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MSCI World Ex USA Total Return: +5.97%</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MSCI EAFE Total Return: +5.53%</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R: A market downturn to start 2025 forced the Nasdaq down 14% off of its all-time high while the tariff-induced correction actually helped bring Emerging Markets back to that same level.</a:t>
            </a:r>
            <a:endParaRPr>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32cc561c88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232cc561c88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Sector </a:t>
            </a:r>
            <a:r>
              <a:rPr lang="en">
                <a:solidFill>
                  <a:schemeClr val="dk1"/>
                </a:solidFill>
              </a:rPr>
              <a:t>Total Returns for Q1 2025:</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Energy: +9.94%</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Health Care: +6.54%</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Utilities: +4.91%</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Consumer Staples: +4.44%</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Real Estate: +3.55%</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Financials: +3.43%</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Materials: +2.67%</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Communication Services: -0.08%</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Industrials: -0.22%</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Technology: -11.05%</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Consumer Discretionary: -11.75%</a:t>
            </a: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232cc561c88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232cc561c88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t>This table shows the performance of asset classes over different time frames.  (YTD Total Return = 3 month Total Return)</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rPr lang="en"/>
              <a:t>Domestic stocks took a hit in Q1, with the S&amp;P 500 falling 4.3%, US Small Caps </a:t>
            </a:r>
            <a:r>
              <a:rPr lang="en"/>
              <a:t>tumbling 9.5%, and US Growth losing 10.0%. </a:t>
            </a:r>
            <a:r>
              <a:rPr lang="en"/>
              <a:t>World exUSA</a:t>
            </a:r>
            <a:r>
              <a:rPr lang="en"/>
              <a:t> was the best performing asset class on this heatmap with a 6.3% total return in Q1, and the Emerging Markets asset class was not far behind at 3.0%. Commodities and US Real Estate were the second- and third-best performers as market participants sought </a:t>
            </a:r>
            <a:r>
              <a:rPr lang="en">
                <a:solidFill>
                  <a:schemeClr val="dk1"/>
                </a:solidFill>
              </a:rPr>
              <a:t>asset classes</a:t>
            </a:r>
            <a:r>
              <a:rPr lang="en"/>
              <a:t> outside of stocks in Q1. Investors also fled to fixed income, as shown by the 2.9% and 2.8% gains in US Treasuries and Aggregate Bonds respectively.</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32cc561c88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232cc561c88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t>This visual shows historical quarterly asset class performance for the last 15 quarters.</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Q1 2025 Total Returns:</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World exUSA: +6.3%</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Commodities: +4.9%</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US Real Estate: +3.5%</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Emerging Markets: +3.0%</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US Treasuries: +2.9%</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Aggregate Bonds: +2.8%</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US Value: +2.1%</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Muni Bonds: -0.2%</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S&amp;P 500: -4.3%</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US Small Caps: -9.5%</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US Growth: -10.0%</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50" name="Shape 50"/>
        <p:cNvGrpSpPr/>
        <p:nvPr/>
      </p:nvGrpSpPr>
      <p:grpSpPr>
        <a:xfrm>
          <a:off x="0" y="0"/>
          <a:ext cx="0" cy="0"/>
          <a:chOff x="0" y="0"/>
          <a:chExt cx="0" cy="0"/>
        </a:xfrm>
      </p:grpSpPr>
      <p:sp>
        <p:nvSpPr>
          <p:cNvPr id="51" name="Google Shape;51;p13"/>
          <p:cNvSpPr txBox="1"/>
          <p:nvPr>
            <p:ph type="title"/>
          </p:nvPr>
        </p:nvSpPr>
        <p:spPr>
          <a:xfrm>
            <a:off x="3108307" y="849851"/>
            <a:ext cx="2927400" cy="268800"/>
          </a:xfrm>
          <a:prstGeom prst="rect">
            <a:avLst/>
          </a:prstGeom>
          <a:noFill/>
          <a:ln>
            <a:noFill/>
          </a:ln>
        </p:spPr>
        <p:txBody>
          <a:bodyPr anchorCtr="0" anchor="t" bIns="0" lIns="0" spcFirstLastPara="1" rIns="0" wrap="square" tIns="0">
            <a:spAutoFit/>
          </a:bodyPr>
          <a:lstStyle>
            <a:lvl1pPr lvl="0" rtl="0" algn="l">
              <a:spcBef>
                <a:spcPts val="0"/>
              </a:spcBef>
              <a:spcAft>
                <a:spcPts val="0"/>
              </a:spcAft>
              <a:buSzPts val="2800"/>
              <a:buNone/>
              <a:defRPr b="0" i="0" sz="1600">
                <a:solidFill>
                  <a:schemeClr val="lt1"/>
                </a:solidFill>
                <a:latin typeface="Roboto Medium"/>
                <a:ea typeface="Roboto Medium"/>
                <a:cs typeface="Roboto Medium"/>
                <a:sym typeface="Roboto Medium"/>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2" name="Google Shape;52;p13"/>
          <p:cNvSpPr txBox="1"/>
          <p:nvPr>
            <p:ph idx="1" type="body"/>
          </p:nvPr>
        </p:nvSpPr>
        <p:spPr>
          <a:xfrm>
            <a:off x="457200" y="1183004"/>
            <a:ext cx="8229600" cy="3394800"/>
          </a:xfrm>
          <a:prstGeom prst="rect">
            <a:avLst/>
          </a:prstGeom>
          <a:noFill/>
          <a:ln>
            <a:noFill/>
          </a:ln>
        </p:spPr>
        <p:txBody>
          <a:bodyPr anchorCtr="0" anchor="t" bIns="0" lIns="0" spcFirstLastPara="1" rIns="0" wrap="square" tIns="0">
            <a:spAutoFit/>
          </a:bodyPr>
          <a:lstStyle>
            <a:lvl1pPr indent="-228600" lvl="0" marL="457200" rtl="0" algn="l">
              <a:spcBef>
                <a:spcPts val="0"/>
              </a:spcBef>
              <a:spcAft>
                <a:spcPts val="0"/>
              </a:spcAft>
              <a:buSzPts val="1800"/>
              <a:buNone/>
              <a:defRPr/>
            </a:lvl1pPr>
            <a:lvl2pPr indent="-228600" lvl="1" marL="914400" rtl="0" algn="l">
              <a:spcBef>
                <a:spcPts val="1200"/>
              </a:spcBef>
              <a:spcAft>
                <a:spcPts val="0"/>
              </a:spcAft>
              <a:buSzPts val="1400"/>
              <a:buNone/>
              <a:defRPr/>
            </a:lvl2pPr>
            <a:lvl3pPr indent="-228600" lvl="2" marL="1371600" rtl="0" algn="l">
              <a:spcBef>
                <a:spcPts val="1200"/>
              </a:spcBef>
              <a:spcAft>
                <a:spcPts val="0"/>
              </a:spcAft>
              <a:buSzPts val="1400"/>
              <a:buNone/>
              <a:defRPr/>
            </a:lvl3pPr>
            <a:lvl4pPr indent="-228600" lvl="3" marL="1828800" rtl="0" algn="l">
              <a:spcBef>
                <a:spcPts val="1200"/>
              </a:spcBef>
              <a:spcAft>
                <a:spcPts val="0"/>
              </a:spcAft>
              <a:buSzPts val="1400"/>
              <a:buNone/>
              <a:defRPr/>
            </a:lvl4pPr>
            <a:lvl5pPr indent="-228600" lvl="4" marL="2286000" rtl="0" algn="l">
              <a:spcBef>
                <a:spcPts val="1200"/>
              </a:spcBef>
              <a:spcAft>
                <a:spcPts val="0"/>
              </a:spcAft>
              <a:buSzPts val="1400"/>
              <a:buNone/>
              <a:defRPr/>
            </a:lvl5pPr>
            <a:lvl6pPr indent="-228600" lvl="5" marL="2743200" rtl="0" algn="l">
              <a:spcBef>
                <a:spcPts val="1200"/>
              </a:spcBef>
              <a:spcAft>
                <a:spcPts val="0"/>
              </a:spcAft>
              <a:buSzPts val="1400"/>
              <a:buNone/>
              <a:defRPr/>
            </a:lvl6pPr>
            <a:lvl7pPr indent="-228600" lvl="6" marL="3200400" rtl="0" algn="l">
              <a:spcBef>
                <a:spcPts val="1200"/>
              </a:spcBef>
              <a:spcAft>
                <a:spcPts val="0"/>
              </a:spcAft>
              <a:buSzPts val="1400"/>
              <a:buNone/>
              <a:defRPr/>
            </a:lvl7pPr>
            <a:lvl8pPr indent="-228600" lvl="7" marL="3657600" rtl="0" algn="l">
              <a:spcBef>
                <a:spcPts val="1200"/>
              </a:spcBef>
              <a:spcAft>
                <a:spcPts val="0"/>
              </a:spcAft>
              <a:buSzPts val="1400"/>
              <a:buNone/>
              <a:defRPr/>
            </a:lvl8pPr>
            <a:lvl9pPr indent="-228600" lvl="8" marL="4114800" rtl="0" algn="l">
              <a:spcBef>
                <a:spcPts val="1200"/>
              </a:spcBef>
              <a:spcAft>
                <a:spcPts val="1200"/>
              </a:spcAft>
              <a:buSzPts val="1400"/>
              <a:buNone/>
              <a:defRPr/>
            </a:lvl9pPr>
          </a:lstStyle>
          <a:p/>
        </p:txBody>
      </p:sp>
      <p:sp>
        <p:nvSpPr>
          <p:cNvPr id="53" name="Google Shape;53;p13"/>
          <p:cNvSpPr txBox="1"/>
          <p:nvPr>
            <p:ph idx="11" type="ftr"/>
          </p:nvPr>
        </p:nvSpPr>
        <p:spPr>
          <a:xfrm>
            <a:off x="3108960" y="4783455"/>
            <a:ext cx="2926200" cy="257100"/>
          </a:xfrm>
          <a:prstGeom prst="rect">
            <a:avLst/>
          </a:prstGeom>
          <a:noFill/>
          <a:ln>
            <a:noFill/>
          </a:ln>
        </p:spPr>
        <p:txBody>
          <a:bodyPr anchorCtr="0" anchor="t" bIns="0" lIns="0" spcFirstLastPara="1" rIns="0" wrap="square" tIns="0">
            <a:spAutoFit/>
          </a:bodyPr>
          <a:lstStyle>
            <a:lvl1pPr lvl="0" rtl="0" algn="ctr">
              <a:spcBef>
                <a:spcPts val="0"/>
              </a:spcBef>
              <a:spcAft>
                <a:spcPts val="0"/>
              </a:spcAft>
              <a:buSzPts val="1400"/>
              <a:buNone/>
              <a:defRPr>
                <a:solidFill>
                  <a:srgbClr val="888888"/>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4" name="Google Shape;54;p13"/>
          <p:cNvSpPr txBox="1"/>
          <p:nvPr>
            <p:ph idx="10" type="dt"/>
          </p:nvPr>
        </p:nvSpPr>
        <p:spPr>
          <a:xfrm>
            <a:off x="457200" y="4783455"/>
            <a:ext cx="2103000" cy="257100"/>
          </a:xfrm>
          <a:prstGeom prst="rect">
            <a:avLst/>
          </a:prstGeom>
          <a:noFill/>
          <a:ln>
            <a:noFill/>
          </a:ln>
        </p:spPr>
        <p:txBody>
          <a:bodyPr anchorCtr="0" anchor="t" bIns="0" lIns="0" spcFirstLastPara="1" rIns="0" wrap="square" tIns="0">
            <a:spAutoFit/>
          </a:bodyPr>
          <a:lstStyle>
            <a:lvl1pPr lvl="0" rtl="0" algn="l">
              <a:spcBef>
                <a:spcPts val="0"/>
              </a:spcBef>
              <a:spcAft>
                <a:spcPts val="0"/>
              </a:spcAft>
              <a:buSzPts val="1400"/>
              <a:buNone/>
              <a:defRPr>
                <a:solidFill>
                  <a:srgbClr val="888888"/>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5" name="Google Shape;55;p13"/>
          <p:cNvSpPr txBox="1"/>
          <p:nvPr>
            <p:ph idx="12" type="sldNum"/>
          </p:nvPr>
        </p:nvSpPr>
        <p:spPr>
          <a:xfrm>
            <a:off x="6583680" y="4783455"/>
            <a:ext cx="2103000" cy="153900"/>
          </a:xfrm>
          <a:prstGeom prst="rect">
            <a:avLst/>
          </a:prstGeom>
          <a:noFill/>
          <a:ln>
            <a:noFill/>
          </a:ln>
        </p:spPr>
        <p:txBody>
          <a:bodyPr anchorCtr="0" anchor="t" bIns="0" lIns="0" spcFirstLastPara="1" rIns="0" wrap="square" tIns="0">
            <a:spAutoFit/>
          </a:bodyPr>
          <a:lstStyle>
            <a:lvl1pPr indent="0" lvl="0" rtl="0" algn="r">
              <a:spcBef>
                <a:spcPts val="0"/>
              </a:spcBef>
              <a:buNone/>
              <a:defRPr>
                <a:solidFill>
                  <a:srgbClr val="888888"/>
                </a:solidFill>
              </a:defRPr>
            </a:lvl1pPr>
            <a:lvl2pPr indent="0" lvl="1" rtl="0" algn="r">
              <a:spcBef>
                <a:spcPts val="0"/>
              </a:spcBef>
              <a:buNone/>
              <a:defRPr>
                <a:solidFill>
                  <a:srgbClr val="888888"/>
                </a:solidFill>
              </a:defRPr>
            </a:lvl2pPr>
            <a:lvl3pPr indent="0" lvl="2" rtl="0" algn="r">
              <a:spcBef>
                <a:spcPts val="0"/>
              </a:spcBef>
              <a:buNone/>
              <a:defRPr>
                <a:solidFill>
                  <a:srgbClr val="888888"/>
                </a:solidFill>
              </a:defRPr>
            </a:lvl3pPr>
            <a:lvl4pPr indent="0" lvl="3" rtl="0" algn="r">
              <a:spcBef>
                <a:spcPts val="0"/>
              </a:spcBef>
              <a:buNone/>
              <a:defRPr>
                <a:solidFill>
                  <a:srgbClr val="888888"/>
                </a:solidFill>
              </a:defRPr>
            </a:lvl4pPr>
            <a:lvl5pPr indent="0" lvl="4" rtl="0" algn="r">
              <a:spcBef>
                <a:spcPts val="0"/>
              </a:spcBef>
              <a:buNone/>
              <a:defRPr>
                <a:solidFill>
                  <a:srgbClr val="888888"/>
                </a:solidFill>
              </a:defRPr>
            </a:lvl5pPr>
            <a:lvl6pPr indent="0" lvl="5" rtl="0" algn="r">
              <a:spcBef>
                <a:spcPts val="0"/>
              </a:spcBef>
              <a:buNone/>
              <a:defRPr>
                <a:solidFill>
                  <a:srgbClr val="888888"/>
                </a:solidFill>
              </a:defRPr>
            </a:lvl6pPr>
            <a:lvl7pPr indent="0" lvl="6" rtl="0" algn="r">
              <a:spcBef>
                <a:spcPts val="0"/>
              </a:spcBef>
              <a:buNone/>
              <a:defRPr>
                <a:solidFill>
                  <a:srgbClr val="888888"/>
                </a:solidFill>
              </a:defRPr>
            </a:lvl7pPr>
            <a:lvl8pPr indent="0" lvl="7" rtl="0" algn="r">
              <a:spcBef>
                <a:spcPts val="0"/>
              </a:spcBef>
              <a:buNone/>
              <a:defRPr>
                <a:solidFill>
                  <a:srgbClr val="888888"/>
                </a:solidFill>
              </a:defRPr>
            </a:lvl8pPr>
            <a:lvl9pPr indent="0" lvl="8" rt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65.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Archivo"/>
              <a:buNone/>
              <a:defRPr b="1" sz="2800">
                <a:solidFill>
                  <a:schemeClr val="dk1"/>
                </a:solidFill>
                <a:latin typeface="Archivo"/>
                <a:ea typeface="Archivo"/>
                <a:cs typeface="Archivo"/>
                <a:sym typeface="Archivo"/>
              </a:defRPr>
            </a:lvl1pPr>
            <a:lvl2pPr lvl="1">
              <a:spcBef>
                <a:spcPts val="0"/>
              </a:spcBef>
              <a:spcAft>
                <a:spcPts val="0"/>
              </a:spcAft>
              <a:buClr>
                <a:schemeClr val="dk1"/>
              </a:buClr>
              <a:buSzPts val="2800"/>
              <a:buFont typeface="Archivo"/>
              <a:buNone/>
              <a:defRPr sz="2800">
                <a:solidFill>
                  <a:schemeClr val="dk1"/>
                </a:solidFill>
                <a:latin typeface="Archivo"/>
                <a:ea typeface="Archivo"/>
                <a:cs typeface="Archivo"/>
                <a:sym typeface="Archivo"/>
              </a:defRPr>
            </a:lvl2pPr>
            <a:lvl3pPr lvl="2">
              <a:spcBef>
                <a:spcPts val="0"/>
              </a:spcBef>
              <a:spcAft>
                <a:spcPts val="0"/>
              </a:spcAft>
              <a:buClr>
                <a:schemeClr val="dk1"/>
              </a:buClr>
              <a:buSzPts val="2800"/>
              <a:buFont typeface="Archivo"/>
              <a:buNone/>
              <a:defRPr sz="2800">
                <a:solidFill>
                  <a:schemeClr val="dk1"/>
                </a:solidFill>
                <a:latin typeface="Archivo"/>
                <a:ea typeface="Archivo"/>
                <a:cs typeface="Archivo"/>
                <a:sym typeface="Archivo"/>
              </a:defRPr>
            </a:lvl3pPr>
            <a:lvl4pPr lvl="3">
              <a:spcBef>
                <a:spcPts val="0"/>
              </a:spcBef>
              <a:spcAft>
                <a:spcPts val="0"/>
              </a:spcAft>
              <a:buClr>
                <a:schemeClr val="dk1"/>
              </a:buClr>
              <a:buSzPts val="2800"/>
              <a:buFont typeface="Archivo"/>
              <a:buNone/>
              <a:defRPr sz="2800">
                <a:solidFill>
                  <a:schemeClr val="dk1"/>
                </a:solidFill>
                <a:latin typeface="Archivo"/>
                <a:ea typeface="Archivo"/>
                <a:cs typeface="Archivo"/>
                <a:sym typeface="Archivo"/>
              </a:defRPr>
            </a:lvl4pPr>
            <a:lvl5pPr lvl="4">
              <a:spcBef>
                <a:spcPts val="0"/>
              </a:spcBef>
              <a:spcAft>
                <a:spcPts val="0"/>
              </a:spcAft>
              <a:buClr>
                <a:schemeClr val="dk1"/>
              </a:buClr>
              <a:buSzPts val="2800"/>
              <a:buFont typeface="Archivo"/>
              <a:buNone/>
              <a:defRPr sz="2800">
                <a:solidFill>
                  <a:schemeClr val="dk1"/>
                </a:solidFill>
                <a:latin typeface="Archivo"/>
                <a:ea typeface="Archivo"/>
                <a:cs typeface="Archivo"/>
                <a:sym typeface="Archivo"/>
              </a:defRPr>
            </a:lvl5pPr>
            <a:lvl6pPr lvl="5">
              <a:spcBef>
                <a:spcPts val="0"/>
              </a:spcBef>
              <a:spcAft>
                <a:spcPts val="0"/>
              </a:spcAft>
              <a:buClr>
                <a:schemeClr val="dk1"/>
              </a:buClr>
              <a:buSzPts val="2800"/>
              <a:buFont typeface="Archivo"/>
              <a:buNone/>
              <a:defRPr sz="2800">
                <a:solidFill>
                  <a:schemeClr val="dk1"/>
                </a:solidFill>
                <a:latin typeface="Archivo"/>
                <a:ea typeface="Archivo"/>
                <a:cs typeface="Archivo"/>
                <a:sym typeface="Archivo"/>
              </a:defRPr>
            </a:lvl6pPr>
            <a:lvl7pPr lvl="6">
              <a:spcBef>
                <a:spcPts val="0"/>
              </a:spcBef>
              <a:spcAft>
                <a:spcPts val="0"/>
              </a:spcAft>
              <a:buClr>
                <a:schemeClr val="dk1"/>
              </a:buClr>
              <a:buSzPts val="2800"/>
              <a:buFont typeface="Archivo"/>
              <a:buNone/>
              <a:defRPr sz="2800">
                <a:solidFill>
                  <a:schemeClr val="dk1"/>
                </a:solidFill>
                <a:latin typeface="Archivo"/>
                <a:ea typeface="Archivo"/>
                <a:cs typeface="Archivo"/>
                <a:sym typeface="Archivo"/>
              </a:defRPr>
            </a:lvl7pPr>
            <a:lvl8pPr lvl="7">
              <a:spcBef>
                <a:spcPts val="0"/>
              </a:spcBef>
              <a:spcAft>
                <a:spcPts val="0"/>
              </a:spcAft>
              <a:buClr>
                <a:schemeClr val="dk1"/>
              </a:buClr>
              <a:buSzPts val="2800"/>
              <a:buFont typeface="Archivo"/>
              <a:buNone/>
              <a:defRPr sz="2800">
                <a:solidFill>
                  <a:schemeClr val="dk1"/>
                </a:solidFill>
                <a:latin typeface="Archivo"/>
                <a:ea typeface="Archivo"/>
                <a:cs typeface="Archivo"/>
                <a:sym typeface="Archivo"/>
              </a:defRPr>
            </a:lvl8pPr>
            <a:lvl9pPr lvl="8">
              <a:spcBef>
                <a:spcPts val="0"/>
              </a:spcBef>
              <a:spcAft>
                <a:spcPts val="0"/>
              </a:spcAft>
              <a:buClr>
                <a:schemeClr val="dk1"/>
              </a:buClr>
              <a:buSzPts val="2800"/>
              <a:buFont typeface="Archivo"/>
              <a:buNone/>
              <a:defRPr sz="2800">
                <a:solidFill>
                  <a:schemeClr val="dk1"/>
                </a:solidFill>
                <a:latin typeface="Archivo"/>
                <a:ea typeface="Archivo"/>
                <a:cs typeface="Archivo"/>
                <a:sym typeface="Archivo"/>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Archivo"/>
              <a:buChar char="●"/>
              <a:defRPr sz="1800">
                <a:solidFill>
                  <a:schemeClr val="dk2"/>
                </a:solidFill>
                <a:latin typeface="Archivo"/>
                <a:ea typeface="Archivo"/>
                <a:cs typeface="Archivo"/>
                <a:sym typeface="Archivo"/>
              </a:defRPr>
            </a:lvl1pPr>
            <a:lvl2pPr indent="-317500" lvl="1" marL="914400">
              <a:lnSpc>
                <a:spcPct val="115000"/>
              </a:lnSpc>
              <a:spcBef>
                <a:spcPts val="0"/>
              </a:spcBef>
              <a:spcAft>
                <a:spcPts val="0"/>
              </a:spcAft>
              <a:buClr>
                <a:schemeClr val="dk2"/>
              </a:buClr>
              <a:buSzPts val="1400"/>
              <a:buFont typeface="Archivo"/>
              <a:buChar char="○"/>
              <a:defRPr>
                <a:solidFill>
                  <a:schemeClr val="dk2"/>
                </a:solidFill>
                <a:latin typeface="Archivo"/>
                <a:ea typeface="Archivo"/>
                <a:cs typeface="Archivo"/>
                <a:sym typeface="Archivo"/>
              </a:defRPr>
            </a:lvl2pPr>
            <a:lvl3pPr indent="-317500" lvl="2" marL="1371600">
              <a:lnSpc>
                <a:spcPct val="115000"/>
              </a:lnSpc>
              <a:spcBef>
                <a:spcPts val="0"/>
              </a:spcBef>
              <a:spcAft>
                <a:spcPts val="0"/>
              </a:spcAft>
              <a:buClr>
                <a:schemeClr val="dk2"/>
              </a:buClr>
              <a:buSzPts val="1400"/>
              <a:buFont typeface="Archivo"/>
              <a:buChar char="■"/>
              <a:defRPr>
                <a:solidFill>
                  <a:schemeClr val="dk2"/>
                </a:solidFill>
                <a:latin typeface="Archivo"/>
                <a:ea typeface="Archivo"/>
                <a:cs typeface="Archivo"/>
                <a:sym typeface="Archivo"/>
              </a:defRPr>
            </a:lvl3pPr>
            <a:lvl4pPr indent="-317500" lvl="3" marL="1828800">
              <a:lnSpc>
                <a:spcPct val="115000"/>
              </a:lnSpc>
              <a:spcBef>
                <a:spcPts val="0"/>
              </a:spcBef>
              <a:spcAft>
                <a:spcPts val="0"/>
              </a:spcAft>
              <a:buClr>
                <a:schemeClr val="dk2"/>
              </a:buClr>
              <a:buSzPts val="1400"/>
              <a:buFont typeface="Archivo"/>
              <a:buChar char="●"/>
              <a:defRPr>
                <a:solidFill>
                  <a:schemeClr val="dk2"/>
                </a:solidFill>
                <a:latin typeface="Archivo"/>
                <a:ea typeface="Archivo"/>
                <a:cs typeface="Archivo"/>
                <a:sym typeface="Archivo"/>
              </a:defRPr>
            </a:lvl4pPr>
            <a:lvl5pPr indent="-317500" lvl="4" marL="2286000">
              <a:lnSpc>
                <a:spcPct val="115000"/>
              </a:lnSpc>
              <a:spcBef>
                <a:spcPts val="0"/>
              </a:spcBef>
              <a:spcAft>
                <a:spcPts val="0"/>
              </a:spcAft>
              <a:buClr>
                <a:schemeClr val="dk2"/>
              </a:buClr>
              <a:buSzPts val="1400"/>
              <a:buFont typeface="Archivo"/>
              <a:buChar char="○"/>
              <a:defRPr>
                <a:solidFill>
                  <a:schemeClr val="dk2"/>
                </a:solidFill>
                <a:latin typeface="Archivo"/>
                <a:ea typeface="Archivo"/>
                <a:cs typeface="Archivo"/>
                <a:sym typeface="Archivo"/>
              </a:defRPr>
            </a:lvl5pPr>
            <a:lvl6pPr indent="-317500" lvl="5" marL="2743200">
              <a:lnSpc>
                <a:spcPct val="115000"/>
              </a:lnSpc>
              <a:spcBef>
                <a:spcPts val="0"/>
              </a:spcBef>
              <a:spcAft>
                <a:spcPts val="0"/>
              </a:spcAft>
              <a:buClr>
                <a:schemeClr val="dk2"/>
              </a:buClr>
              <a:buSzPts val="1400"/>
              <a:buFont typeface="Archivo"/>
              <a:buChar char="■"/>
              <a:defRPr>
                <a:solidFill>
                  <a:schemeClr val="dk2"/>
                </a:solidFill>
                <a:latin typeface="Archivo"/>
                <a:ea typeface="Archivo"/>
                <a:cs typeface="Archivo"/>
                <a:sym typeface="Archivo"/>
              </a:defRPr>
            </a:lvl6pPr>
            <a:lvl7pPr indent="-317500" lvl="6" marL="3200400">
              <a:lnSpc>
                <a:spcPct val="115000"/>
              </a:lnSpc>
              <a:spcBef>
                <a:spcPts val="0"/>
              </a:spcBef>
              <a:spcAft>
                <a:spcPts val="0"/>
              </a:spcAft>
              <a:buClr>
                <a:schemeClr val="dk2"/>
              </a:buClr>
              <a:buSzPts val="1400"/>
              <a:buFont typeface="Archivo"/>
              <a:buChar char="●"/>
              <a:defRPr>
                <a:solidFill>
                  <a:schemeClr val="dk2"/>
                </a:solidFill>
                <a:latin typeface="Archivo"/>
                <a:ea typeface="Archivo"/>
                <a:cs typeface="Archivo"/>
                <a:sym typeface="Archivo"/>
              </a:defRPr>
            </a:lvl7pPr>
            <a:lvl8pPr indent="-317500" lvl="7" marL="3657600">
              <a:lnSpc>
                <a:spcPct val="115000"/>
              </a:lnSpc>
              <a:spcBef>
                <a:spcPts val="0"/>
              </a:spcBef>
              <a:spcAft>
                <a:spcPts val="0"/>
              </a:spcAft>
              <a:buClr>
                <a:schemeClr val="dk2"/>
              </a:buClr>
              <a:buSzPts val="1400"/>
              <a:buFont typeface="Archivo"/>
              <a:buChar char="○"/>
              <a:defRPr>
                <a:solidFill>
                  <a:schemeClr val="dk2"/>
                </a:solidFill>
                <a:latin typeface="Archivo"/>
                <a:ea typeface="Archivo"/>
                <a:cs typeface="Archivo"/>
                <a:sym typeface="Archivo"/>
              </a:defRPr>
            </a:lvl8pPr>
            <a:lvl9pPr indent="-317500" lvl="8" marL="4114800">
              <a:lnSpc>
                <a:spcPct val="115000"/>
              </a:lnSpc>
              <a:spcBef>
                <a:spcPts val="0"/>
              </a:spcBef>
              <a:spcAft>
                <a:spcPts val="0"/>
              </a:spcAft>
              <a:buClr>
                <a:schemeClr val="dk2"/>
              </a:buClr>
              <a:buSzPts val="1400"/>
              <a:buFont typeface="Archivo"/>
              <a:buChar char="■"/>
              <a:defRPr>
                <a:solidFill>
                  <a:schemeClr val="dk2"/>
                </a:solidFill>
                <a:latin typeface="Archivo"/>
                <a:ea typeface="Archivo"/>
                <a:cs typeface="Archivo"/>
                <a:sym typeface="Archiv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tinyurl.com/2cher2ap" TargetMode="External"/><Relationship Id="rId4" Type="http://schemas.openxmlformats.org/officeDocument/2006/relationships/image" Target="../media/image14.png"/><Relationship Id="rId5" Type="http://schemas.openxmlformats.org/officeDocument/2006/relationships/hyperlink" Target="https://tinyurl.com/msmats2h" TargetMode="External"/><Relationship Id="rId6" Type="http://schemas.openxmlformats.org/officeDocument/2006/relationships/image" Target="../media/image9.png"/><Relationship Id="rId7"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tinyurl.com/ywf6dfzx" TargetMode="External"/><Relationship Id="rId4" Type="http://schemas.openxmlformats.org/officeDocument/2006/relationships/image" Target="../media/image14.png"/><Relationship Id="rId5" Type="http://schemas.openxmlformats.org/officeDocument/2006/relationships/hyperlink" Target="https://tinyurl.com/2crwrta4" TargetMode="External"/><Relationship Id="rId6" Type="http://schemas.openxmlformats.org/officeDocument/2006/relationships/image" Target="../media/image32.png"/><Relationship Id="rId7"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tinyurl.com/4rt83f9c" TargetMode="External"/><Relationship Id="rId4" Type="http://schemas.openxmlformats.org/officeDocument/2006/relationships/image" Target="../media/image14.png"/><Relationship Id="rId5" Type="http://schemas.openxmlformats.org/officeDocument/2006/relationships/hyperlink" Target="https://tinyurl.com/23d4xw8u" TargetMode="External"/><Relationship Id="rId6" Type="http://schemas.openxmlformats.org/officeDocument/2006/relationships/image" Target="../media/image24.png"/><Relationship Id="rId7"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8.png"/><Relationship Id="rId4" Type="http://schemas.openxmlformats.org/officeDocument/2006/relationships/image" Target="../media/image8.png"/><Relationship Id="rId5"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tinyurl.com/9jdp9nk4" TargetMode="External"/><Relationship Id="rId4" Type="http://schemas.openxmlformats.org/officeDocument/2006/relationships/image" Target="../media/image14.png"/><Relationship Id="rId5" Type="http://schemas.openxmlformats.org/officeDocument/2006/relationships/hyperlink" Target="https://tinyurl.com/ydax5thb" TargetMode="External"/><Relationship Id="rId6" Type="http://schemas.openxmlformats.org/officeDocument/2006/relationships/image" Target="../media/image19.png"/><Relationship Id="rId7" Type="http://schemas.openxmlformats.org/officeDocument/2006/relationships/image" Target="../media/image4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hyperlink" Target="https://tinyurl.com/2snch79e" TargetMode="External"/><Relationship Id="rId4" Type="http://schemas.openxmlformats.org/officeDocument/2006/relationships/image" Target="../media/image14.png"/><Relationship Id="rId5" Type="http://schemas.openxmlformats.org/officeDocument/2006/relationships/hyperlink" Target="https://tinyurl.com/mr35j5ue" TargetMode="External"/><Relationship Id="rId6" Type="http://schemas.openxmlformats.org/officeDocument/2006/relationships/image" Target="../media/image21.png"/><Relationship Id="rId7" Type="http://schemas.openxmlformats.org/officeDocument/2006/relationships/image" Target="../media/image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8.png"/><Relationship Id="rId4" Type="http://schemas.openxmlformats.org/officeDocument/2006/relationships/hyperlink" Target="mailto:support@ycharts.com"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hyperlink" Target="https://tinyurl.com/2xtbjwsb" TargetMode="External"/><Relationship Id="rId4" Type="http://schemas.openxmlformats.org/officeDocument/2006/relationships/image" Target="../media/image14.png"/><Relationship Id="rId5" Type="http://schemas.openxmlformats.org/officeDocument/2006/relationships/hyperlink" Target="https://tinyurl.com/55mfb9ts" TargetMode="External"/><Relationship Id="rId6" Type="http://schemas.openxmlformats.org/officeDocument/2006/relationships/image" Target="../media/image22.png"/><Relationship Id="rId7" Type="http://schemas.openxmlformats.org/officeDocument/2006/relationships/image" Target="../media/image3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3.png"/><Relationship Id="rId4" Type="http://schemas.openxmlformats.org/officeDocument/2006/relationships/hyperlink" Target="https://tinyurl.com/5r3zh6jf" TargetMode="External"/><Relationship Id="rId5" Type="http://schemas.openxmlformats.org/officeDocument/2006/relationships/image" Target="../media/image14.png"/><Relationship Id="rId6" Type="http://schemas.openxmlformats.org/officeDocument/2006/relationships/hyperlink" Target="https://tinyurl.com/yuh56msc" TargetMode="External"/><Relationship Id="rId7" Type="http://schemas.openxmlformats.org/officeDocument/2006/relationships/image" Target="../media/image26.png"/><Relationship Id="rId8" Type="http://schemas.openxmlformats.org/officeDocument/2006/relationships/image" Target="../media/image3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5.png"/><Relationship Id="rId4" Type="http://schemas.openxmlformats.org/officeDocument/2006/relationships/hyperlink" Target="https://tinyurl.com/5n7ed9tz" TargetMode="External"/><Relationship Id="rId5" Type="http://schemas.openxmlformats.org/officeDocument/2006/relationships/image" Target="../media/image14.png"/><Relationship Id="rId6" Type="http://schemas.openxmlformats.org/officeDocument/2006/relationships/hyperlink" Target="https://tinyurl.com/4ffn5k2j" TargetMode="External"/><Relationship Id="rId7" Type="http://schemas.openxmlformats.org/officeDocument/2006/relationships/image" Target="../media/image28.png"/><Relationship Id="rId8" Type="http://schemas.openxmlformats.org/officeDocument/2006/relationships/image" Target="../media/image44.png"/></Relationships>
</file>

<file path=ppt/slides/_rels/slide2.xml.rels><?xml version="1.0" encoding="UTF-8" standalone="yes"?><Relationships xmlns="http://schemas.openxmlformats.org/package/2006/relationships"><Relationship Id="rId11" Type="http://schemas.openxmlformats.org/officeDocument/2006/relationships/hyperlink" Target="https://get.ycharts.com/request-a-demo/?utm_source=Econ_Deck&amp;utm_medium=Original_Research&amp;utm_campaign=Econ_Deck&amp;utm_content=Hubspot_CTA" TargetMode="External"/><Relationship Id="rId10" Type="http://schemas.openxmlformats.org/officeDocument/2006/relationships/hyperlink" Target="https://get.ycharts.com/request-a-demo/?utm_source=Econ_Deck&amp;utm_medium=Original_Research&amp;utm_campaign=Econ_Deck&amp;utm_content=Hubspot_CTA" TargetMode="External"/><Relationship Id="rId13" Type="http://schemas.openxmlformats.org/officeDocument/2006/relationships/image" Target="../media/image5.png"/><Relationship Id="rId12" Type="http://schemas.openxmlformats.org/officeDocument/2006/relationships/hyperlink" Target="https://get.ycharts.com/request-a-demo/?utm_source=Econ_Deck&amp;utm_medium=Original_Research&amp;utm_campaign=Econ_Deck&amp;utm_content=Hubspot_CTA" TargetMode="External"/><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42.png"/><Relationship Id="rId4" Type="http://schemas.openxmlformats.org/officeDocument/2006/relationships/hyperlink" Target="https://go.ycharts.com/hubfs/YCharts_Economic_Summary_Deck_Q1_2025.pdf" TargetMode="External"/><Relationship Id="rId9" Type="http://schemas.openxmlformats.org/officeDocument/2006/relationships/hyperlink" Target="https://ycharts.com/start_trial?utm_source=Econ_Deck&amp;utm_medium=Original_Research&amp;utm_campaign=Econ_Deck&amp;utm_content=Hubspot_CTA" TargetMode="External"/><Relationship Id="rId15" Type="http://schemas.openxmlformats.org/officeDocument/2006/relationships/image" Target="../media/image3.png"/><Relationship Id="rId14" Type="http://schemas.openxmlformats.org/officeDocument/2006/relationships/hyperlink" Target="https://ycharts.com/start_trial?utm_source=Econ_Deck&amp;utm_medium=Original_Research&amp;utm_campaign=Econ_Deck&amp;utm_content=Hubspot_CTA" TargetMode="External"/><Relationship Id="rId5" Type="http://schemas.openxmlformats.org/officeDocument/2006/relationships/image" Target="../media/image15.png"/><Relationship Id="rId6" Type="http://schemas.openxmlformats.org/officeDocument/2006/relationships/image" Target="../media/image4.png"/><Relationship Id="rId7" Type="http://schemas.openxmlformats.org/officeDocument/2006/relationships/image" Target="../media/image12.png"/><Relationship Id="rId8" Type="http://schemas.openxmlformats.org/officeDocument/2006/relationships/hyperlink" Target="https://ycharts.com/start_trial?utm_source=Econ_Deck&amp;utm_medium=Original_Research&amp;utm_campaign=Econ_Deck&amp;utm_content=Hubspot_CT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hyperlink" Target="https://tinyurl.com/3p6skxcu" TargetMode="External"/><Relationship Id="rId4" Type="http://schemas.openxmlformats.org/officeDocument/2006/relationships/image" Target="../media/image14.png"/><Relationship Id="rId5" Type="http://schemas.openxmlformats.org/officeDocument/2006/relationships/hyperlink" Target="https://tinyurl.com/yc8ph68x" TargetMode="External"/><Relationship Id="rId6" Type="http://schemas.openxmlformats.org/officeDocument/2006/relationships/image" Target="../media/image27.png"/><Relationship Id="rId7" Type="http://schemas.openxmlformats.org/officeDocument/2006/relationships/image" Target="../media/image3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9.png"/><Relationship Id="rId4" Type="http://schemas.openxmlformats.org/officeDocument/2006/relationships/hyperlink" Target="https://tinyurl.com/45a2udua" TargetMode="External"/><Relationship Id="rId5" Type="http://schemas.openxmlformats.org/officeDocument/2006/relationships/image" Target="../media/image14.png"/><Relationship Id="rId6" Type="http://schemas.openxmlformats.org/officeDocument/2006/relationships/image" Target="../media/image3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hyperlink" Target="https://tinyurl.com/4mcd3h9c" TargetMode="External"/><Relationship Id="rId4" Type="http://schemas.openxmlformats.org/officeDocument/2006/relationships/image" Target="../media/image14.png"/><Relationship Id="rId5" Type="http://schemas.openxmlformats.org/officeDocument/2006/relationships/hyperlink" Target="https://tinyurl.com/4jnmrsav" TargetMode="External"/><Relationship Id="rId6" Type="http://schemas.openxmlformats.org/officeDocument/2006/relationships/image" Target="../media/image33.png"/><Relationship Id="rId7" Type="http://schemas.openxmlformats.org/officeDocument/2006/relationships/image" Target="../media/image5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hyperlink" Target="https://tinyurl.com/sjhmtz3j" TargetMode="External"/><Relationship Id="rId4" Type="http://schemas.openxmlformats.org/officeDocument/2006/relationships/image" Target="../media/image14.png"/><Relationship Id="rId5" Type="http://schemas.openxmlformats.org/officeDocument/2006/relationships/hyperlink" Target="https://tinyurl.com/yr66ec37" TargetMode="External"/><Relationship Id="rId6" Type="http://schemas.openxmlformats.org/officeDocument/2006/relationships/image" Target="../media/image35.png"/><Relationship Id="rId7" Type="http://schemas.openxmlformats.org/officeDocument/2006/relationships/image" Target="../media/image3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68.png"/><Relationship Id="rId4" Type="http://schemas.openxmlformats.org/officeDocument/2006/relationships/image" Target="../media/image8.png"/><Relationship Id="rId5"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hyperlink" Target="https://tinyurl.com/2a7cu82u" TargetMode="External"/><Relationship Id="rId4" Type="http://schemas.openxmlformats.org/officeDocument/2006/relationships/image" Target="../media/image14.png"/><Relationship Id="rId5" Type="http://schemas.openxmlformats.org/officeDocument/2006/relationships/hyperlink" Target="https://tinyurl.com/mr3sxvfu" TargetMode="External"/><Relationship Id="rId6" Type="http://schemas.openxmlformats.org/officeDocument/2006/relationships/image" Target="../media/image38.png"/><Relationship Id="rId7" Type="http://schemas.openxmlformats.org/officeDocument/2006/relationships/image" Target="../media/image3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hyperlink" Target="https://tinyurl.com/sz9vemwe" TargetMode="External"/><Relationship Id="rId4" Type="http://schemas.openxmlformats.org/officeDocument/2006/relationships/image" Target="../media/image14.png"/><Relationship Id="rId5" Type="http://schemas.openxmlformats.org/officeDocument/2006/relationships/image" Target="../media/image4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hyperlink" Target="https://tinyurl.com/rpa35kta" TargetMode="External"/><Relationship Id="rId4" Type="http://schemas.openxmlformats.org/officeDocument/2006/relationships/image" Target="../media/image14.png"/><Relationship Id="rId5" Type="http://schemas.openxmlformats.org/officeDocument/2006/relationships/image" Target="../media/image5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68.png"/><Relationship Id="rId4" Type="http://schemas.openxmlformats.org/officeDocument/2006/relationships/image" Target="../media/image8.png"/><Relationship Id="rId5" Type="http://schemas.openxmlformats.org/officeDocument/2006/relationships/image" Target="../media/image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9.png"/><Relationship Id="rId4" Type="http://schemas.openxmlformats.org/officeDocument/2006/relationships/hyperlink" Target="https://tinyurl.com/yk332rkx" TargetMode="External"/><Relationship Id="rId5" Type="http://schemas.openxmlformats.org/officeDocument/2006/relationships/image" Target="../media/image14.png"/><Relationship Id="rId6" Type="http://schemas.openxmlformats.org/officeDocument/2006/relationships/image" Target="../media/image5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8.png"/><Relationship Id="rId4" Type="http://schemas.openxmlformats.org/officeDocument/2006/relationships/image" Target="../media/image2.png"/><Relationship Id="rId9" Type="http://schemas.openxmlformats.org/officeDocument/2006/relationships/slide" Target="/ppt/slides/slide28.xml"/><Relationship Id="rId5" Type="http://schemas.openxmlformats.org/officeDocument/2006/relationships/image" Target="../media/image8.png"/><Relationship Id="rId6" Type="http://schemas.openxmlformats.org/officeDocument/2006/relationships/slide" Target="/ppt/slides/slide4.xml"/><Relationship Id="rId7" Type="http://schemas.openxmlformats.org/officeDocument/2006/relationships/slide" Target="/ppt/slides/slide13.xml"/><Relationship Id="rId8" Type="http://schemas.openxmlformats.org/officeDocument/2006/relationships/slide" Target="/ppt/slides/slide2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29.png"/><Relationship Id="rId4" Type="http://schemas.openxmlformats.org/officeDocument/2006/relationships/hyperlink" Target="https://tinyurl.com/sx7u2xfw" TargetMode="External"/><Relationship Id="rId5" Type="http://schemas.openxmlformats.org/officeDocument/2006/relationships/image" Target="../media/image14.png"/><Relationship Id="rId6" Type="http://schemas.openxmlformats.org/officeDocument/2006/relationships/image" Target="../media/image4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9.png"/><Relationship Id="rId4" Type="http://schemas.openxmlformats.org/officeDocument/2006/relationships/hyperlink" Target="https://tinyurl.com/4n43e4pa" TargetMode="External"/><Relationship Id="rId5" Type="http://schemas.openxmlformats.org/officeDocument/2006/relationships/image" Target="../media/image14.png"/><Relationship Id="rId6" Type="http://schemas.openxmlformats.org/officeDocument/2006/relationships/hyperlink" Target="https://tinyurl.com/bdz4wa5w" TargetMode="External"/><Relationship Id="rId7" Type="http://schemas.openxmlformats.org/officeDocument/2006/relationships/image" Target="../media/image54.png"/><Relationship Id="rId8" Type="http://schemas.openxmlformats.org/officeDocument/2006/relationships/image" Target="../media/image52.png"/></Relationships>
</file>

<file path=ppt/slides/_rels/slide32.xml.rels><?xml version="1.0" encoding="UTF-8" standalone="yes"?><Relationships xmlns="http://schemas.openxmlformats.org/package/2006/relationships"><Relationship Id="rId10" Type="http://schemas.openxmlformats.org/officeDocument/2006/relationships/image" Target="../media/image62.png"/><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hyperlink" Target="https://tinyurl.com/z6jbzh4n" TargetMode="External"/><Relationship Id="rId4" Type="http://schemas.openxmlformats.org/officeDocument/2006/relationships/image" Target="../media/image14.png"/><Relationship Id="rId9" Type="http://schemas.openxmlformats.org/officeDocument/2006/relationships/image" Target="../media/image60.png"/><Relationship Id="rId5" Type="http://schemas.openxmlformats.org/officeDocument/2006/relationships/hyperlink" Target="https://ycharts.com/companies/QQQ/holdings/history" TargetMode="External"/><Relationship Id="rId6" Type="http://schemas.openxmlformats.org/officeDocument/2006/relationships/image" Target="../media/image61.png"/><Relationship Id="rId7" Type="http://schemas.openxmlformats.org/officeDocument/2006/relationships/hyperlink" Target="https://ycharts.com/companies/SPY/holdings/history" TargetMode="External"/><Relationship Id="rId8" Type="http://schemas.openxmlformats.org/officeDocument/2006/relationships/image" Target="../media/image5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29.png"/><Relationship Id="rId4" Type="http://schemas.openxmlformats.org/officeDocument/2006/relationships/hyperlink" Target="https://tinyurl.com/2u26krrf" TargetMode="External"/><Relationship Id="rId5" Type="http://schemas.openxmlformats.org/officeDocument/2006/relationships/image" Target="../media/image14.png"/><Relationship Id="rId6" Type="http://schemas.openxmlformats.org/officeDocument/2006/relationships/image" Target="../media/image55.png"/></Relationships>
</file>

<file path=ppt/slides/_rels/slide34.xml.rels><?xml version="1.0" encoding="UTF-8" standalone="yes"?><Relationships xmlns="http://schemas.openxmlformats.org/package/2006/relationships"><Relationship Id="rId11" Type="http://schemas.openxmlformats.org/officeDocument/2006/relationships/hyperlink" Target="https://ycharts.com/start_trial?utm_source=Econ_Deck&amp;utm_medium=Original_Research&amp;utm_campaign=Econ_Deck&amp;utm_content=Hubspot_CTA" TargetMode="External"/><Relationship Id="rId10" Type="http://schemas.openxmlformats.org/officeDocument/2006/relationships/image" Target="../media/image5.png"/><Relationship Id="rId12"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56.png"/><Relationship Id="rId4" Type="http://schemas.openxmlformats.org/officeDocument/2006/relationships/image" Target="../media/image2.png"/><Relationship Id="rId9" Type="http://schemas.openxmlformats.org/officeDocument/2006/relationships/hyperlink" Target="https://get.ycharts.com/request-a-demo/?utm_source=Econ_Deck&amp;utm_medium=Original_Research&amp;utm_campaign=Econ_Deck&amp;utm_content=Hubspot_CTA" TargetMode="External"/><Relationship Id="rId5" Type="http://schemas.openxmlformats.org/officeDocument/2006/relationships/hyperlink" Target="https://ycharts.com/start_trial?utm_source=Econ_Deck&amp;utm_medium=Original_Research&amp;utm_campaign=Econ_Deck&amp;utm_content=Hubspot_CTA" TargetMode="External"/><Relationship Id="rId6" Type="http://schemas.openxmlformats.org/officeDocument/2006/relationships/hyperlink" Target="https://ycharts.com/start_trial?utm_source=Econ_Deck&amp;utm_medium=Original_Research&amp;utm_campaign=Econ_Deck&amp;utm_content=Hubspot_CTA" TargetMode="External"/><Relationship Id="rId7" Type="http://schemas.openxmlformats.org/officeDocument/2006/relationships/hyperlink" Target="https://get.ycharts.com/request-a-demo/?utm_source=Econ_Deck&amp;utm_medium=Original_Research&amp;utm_campaign=Econ_Deck&amp;utm_content=Hubspot_CTA" TargetMode="External"/><Relationship Id="rId8" Type="http://schemas.openxmlformats.org/officeDocument/2006/relationships/hyperlink" Target="https://get.ycharts.com/request-a-demo/?utm_source=Econ_Deck&amp;utm_medium=Original_Research&amp;utm_campaign=Econ_Deck&amp;utm_content=Hubspot_CTA"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8.png"/><Relationship Id="rId4" Type="http://schemas.openxmlformats.org/officeDocument/2006/relationships/image" Target="../media/image2.png"/><Relationship Id="rId5"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tinyurl.com/yc39wnaf" TargetMode="External"/><Relationship Id="rId4" Type="http://schemas.openxmlformats.org/officeDocument/2006/relationships/image" Target="../media/image14.png"/><Relationship Id="rId5" Type="http://schemas.openxmlformats.org/officeDocument/2006/relationships/hyperlink" Target="https://tinyurl.com/4v2d8nbs" TargetMode="External"/><Relationship Id="rId6" Type="http://schemas.openxmlformats.org/officeDocument/2006/relationships/image" Target="../media/image64.png"/><Relationship Id="rId7" Type="http://schemas.openxmlformats.org/officeDocument/2006/relationships/image" Target="../media/image6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tinyurl.com/yzkdvs6t" TargetMode="External"/><Relationship Id="rId4" Type="http://schemas.openxmlformats.org/officeDocument/2006/relationships/image" Target="../media/image14.png"/><Relationship Id="rId5" Type="http://schemas.openxmlformats.org/officeDocument/2006/relationships/hyperlink" Target="https://tinyurl.com/a5be3f9k" TargetMode="External"/><Relationship Id="rId6" Type="http://schemas.openxmlformats.org/officeDocument/2006/relationships/image" Target="../media/image6.png"/><Relationship Id="rId7"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tinyurl.com/2dedbn7s" TargetMode="External"/><Relationship Id="rId4" Type="http://schemas.openxmlformats.org/officeDocument/2006/relationships/image" Target="../media/image14.png"/><Relationship Id="rId5"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45.png"/><Relationship Id="rId4" Type="http://schemas.openxmlformats.org/officeDocument/2006/relationships/image" Target="../media/image5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hyperlink" Target="mailto:support@ycharts.com"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pic>
        <p:nvPicPr>
          <p:cNvPr id="60" name="Google Shape;60;p14"/>
          <p:cNvPicPr preferRelativeResize="0"/>
          <p:nvPr/>
        </p:nvPicPr>
        <p:blipFill rotWithShape="1">
          <a:blip r:embed="rId3">
            <a:alphaModFix/>
          </a:blip>
          <a:srcRect b="0" l="3126" r="1252" t="0"/>
          <a:stretch/>
        </p:blipFill>
        <p:spPr>
          <a:xfrm>
            <a:off x="0" y="-235425"/>
            <a:ext cx="9144000" cy="5378924"/>
          </a:xfrm>
          <a:prstGeom prst="rect">
            <a:avLst/>
          </a:prstGeom>
          <a:noFill/>
          <a:ln>
            <a:noFill/>
          </a:ln>
        </p:spPr>
      </p:pic>
      <p:sp>
        <p:nvSpPr>
          <p:cNvPr id="61" name="Google Shape;61;p14"/>
          <p:cNvSpPr txBox="1"/>
          <p:nvPr/>
        </p:nvSpPr>
        <p:spPr>
          <a:xfrm>
            <a:off x="3301450" y="1828000"/>
            <a:ext cx="6422100" cy="1495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b="1" lang="en" sz="4650">
                <a:solidFill>
                  <a:schemeClr val="lt1"/>
                </a:solidFill>
                <a:latin typeface="Archivo"/>
                <a:ea typeface="Archivo"/>
                <a:cs typeface="Archivo"/>
                <a:sym typeface="Archivo"/>
              </a:rPr>
              <a:t>Economic Update</a:t>
            </a:r>
            <a:endParaRPr b="1" sz="4650">
              <a:solidFill>
                <a:schemeClr val="lt1"/>
              </a:solidFill>
              <a:latin typeface="Archivo"/>
              <a:ea typeface="Archivo"/>
              <a:cs typeface="Archivo"/>
              <a:sym typeface="Archivo"/>
            </a:endParaRPr>
          </a:p>
          <a:p>
            <a:pPr indent="0" lvl="0" marL="0" rtl="0" algn="l">
              <a:lnSpc>
                <a:spcPct val="115000"/>
              </a:lnSpc>
              <a:spcBef>
                <a:spcPts val="0"/>
              </a:spcBef>
              <a:spcAft>
                <a:spcPts val="0"/>
              </a:spcAft>
              <a:buClr>
                <a:schemeClr val="dk1"/>
              </a:buClr>
              <a:buSzPts val="1100"/>
              <a:buFont typeface="Arial"/>
              <a:buNone/>
            </a:pPr>
            <a:r>
              <a:rPr b="1" lang="en" sz="2300">
                <a:solidFill>
                  <a:schemeClr val="lt1"/>
                </a:solidFill>
                <a:latin typeface="Archivo"/>
                <a:ea typeface="Archivo"/>
                <a:cs typeface="Archivo"/>
                <a:sym typeface="Archivo"/>
              </a:rPr>
              <a:t>A Closer Look at Q1 2025 Data</a:t>
            </a:r>
            <a:endParaRPr b="1" sz="2300">
              <a:solidFill>
                <a:schemeClr val="lt1"/>
              </a:solidFill>
              <a:latin typeface="Archivo"/>
              <a:ea typeface="Archivo"/>
              <a:cs typeface="Archivo"/>
              <a:sym typeface="Archivo"/>
            </a:endParaRPr>
          </a:p>
          <a:p>
            <a:pPr indent="0" lvl="0" marL="0" rtl="0" algn="l">
              <a:lnSpc>
                <a:spcPct val="100000"/>
              </a:lnSpc>
              <a:spcBef>
                <a:spcPts val="0"/>
              </a:spcBef>
              <a:spcAft>
                <a:spcPts val="0"/>
              </a:spcAft>
              <a:buClr>
                <a:schemeClr val="dk1"/>
              </a:buClr>
              <a:buSzPts val="1100"/>
              <a:buFont typeface="Arial"/>
              <a:buNone/>
            </a:pPr>
            <a:r>
              <a:t/>
            </a:r>
            <a:endParaRPr b="1" sz="100">
              <a:solidFill>
                <a:schemeClr val="lt1"/>
              </a:solidFill>
              <a:latin typeface="Archivo"/>
              <a:ea typeface="Archivo"/>
              <a:cs typeface="Archivo"/>
              <a:sym typeface="Archivo"/>
            </a:endParaRPr>
          </a:p>
          <a:p>
            <a:pPr indent="0" lvl="0" marL="0" rtl="0" algn="l">
              <a:lnSpc>
                <a:spcPct val="100000"/>
              </a:lnSpc>
              <a:spcBef>
                <a:spcPts val="0"/>
              </a:spcBef>
              <a:spcAft>
                <a:spcPts val="0"/>
              </a:spcAft>
              <a:buNone/>
            </a:pPr>
            <a:r>
              <a:t/>
            </a:r>
            <a:endParaRPr b="1" sz="300">
              <a:solidFill>
                <a:schemeClr val="lt1"/>
              </a:solidFill>
              <a:latin typeface="Archivo"/>
              <a:ea typeface="Archivo"/>
              <a:cs typeface="Archivo"/>
              <a:sym typeface="Archivo"/>
            </a:endParaRPr>
          </a:p>
        </p:txBody>
      </p:sp>
      <p:cxnSp>
        <p:nvCxnSpPr>
          <p:cNvPr id="62" name="Google Shape;62;p14"/>
          <p:cNvCxnSpPr/>
          <p:nvPr/>
        </p:nvCxnSpPr>
        <p:spPr>
          <a:xfrm>
            <a:off x="3395586" y="3384745"/>
            <a:ext cx="4203900" cy="0"/>
          </a:xfrm>
          <a:prstGeom prst="straightConnector1">
            <a:avLst/>
          </a:prstGeom>
          <a:noFill/>
          <a:ln cap="flat" cmpd="sng" w="76200">
            <a:solidFill>
              <a:srgbClr val="9ACC4F"/>
            </a:solidFill>
            <a:prstDash val="solid"/>
            <a:round/>
            <a:headEnd len="med" w="med" type="none"/>
            <a:tailEnd len="med" w="med" type="none"/>
          </a:ln>
        </p:spPr>
      </p:cxnSp>
      <p:sp>
        <p:nvSpPr>
          <p:cNvPr id="63" name="Google Shape;63;p14"/>
          <p:cNvSpPr txBox="1"/>
          <p:nvPr/>
        </p:nvSpPr>
        <p:spPr>
          <a:xfrm>
            <a:off x="3301450" y="3478600"/>
            <a:ext cx="4782000" cy="798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i="1" lang="en" sz="2250">
                <a:solidFill>
                  <a:schemeClr val="lt1"/>
                </a:solidFill>
                <a:latin typeface="Archivo Light"/>
                <a:ea typeface="Archivo Light"/>
                <a:cs typeface="Archivo Light"/>
                <a:sym typeface="Archivo Light"/>
              </a:rPr>
              <a:t>Released April 2025</a:t>
            </a:r>
            <a:endParaRPr i="1" sz="2250">
              <a:solidFill>
                <a:schemeClr val="dk1"/>
              </a:solidFill>
              <a:latin typeface="Archivo Light"/>
              <a:ea typeface="Archivo Light"/>
              <a:cs typeface="Archivo Light"/>
              <a:sym typeface="Archivo Light"/>
            </a:endParaRPr>
          </a:p>
          <a:p>
            <a:pPr indent="0" lvl="0" marL="0" rtl="0" algn="l">
              <a:spcBef>
                <a:spcPts val="0"/>
              </a:spcBef>
              <a:spcAft>
                <a:spcPts val="0"/>
              </a:spcAft>
              <a:buNone/>
            </a:pPr>
            <a:r>
              <a:t/>
            </a:r>
            <a:endParaRPr i="1">
              <a:latin typeface="Archivo"/>
              <a:ea typeface="Archivo"/>
              <a:cs typeface="Archivo"/>
              <a:sym typeface="Archiv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3"/>
          <p:cNvSpPr txBox="1"/>
          <p:nvPr/>
        </p:nvSpPr>
        <p:spPr>
          <a:xfrm>
            <a:off x="889100" y="240050"/>
            <a:ext cx="8026200" cy="54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350">
                <a:solidFill>
                  <a:srgbClr val="1D1C1D"/>
                </a:solidFill>
                <a:latin typeface="Archivo"/>
                <a:ea typeface="Archivo"/>
                <a:cs typeface="Archivo"/>
                <a:sym typeface="Archivo"/>
              </a:rPr>
              <a:t>Performance of Diversified </a:t>
            </a:r>
            <a:r>
              <a:rPr b="1" lang="en" sz="2350">
                <a:solidFill>
                  <a:srgbClr val="1D1C1D"/>
                </a:solidFill>
                <a:latin typeface="Archivo"/>
                <a:ea typeface="Archivo"/>
                <a:cs typeface="Archivo"/>
                <a:sym typeface="Archivo"/>
              </a:rPr>
              <a:t>Portfolio</a:t>
            </a:r>
            <a:r>
              <a:rPr b="1" lang="en" sz="2350">
                <a:solidFill>
                  <a:srgbClr val="1D1C1D"/>
                </a:solidFill>
                <a:latin typeface="Archivo"/>
                <a:ea typeface="Archivo"/>
                <a:cs typeface="Archivo"/>
                <a:sym typeface="Archivo"/>
              </a:rPr>
              <a:t>s</a:t>
            </a:r>
            <a:endParaRPr b="1" sz="3000">
              <a:solidFill>
                <a:srgbClr val="1D1C1D"/>
              </a:solidFill>
              <a:latin typeface="Archivo"/>
              <a:ea typeface="Archivo"/>
              <a:cs typeface="Archivo"/>
              <a:sym typeface="Archivo"/>
            </a:endParaRPr>
          </a:p>
        </p:txBody>
      </p:sp>
      <p:pic>
        <p:nvPicPr>
          <p:cNvPr id="147" name="Google Shape;147;p23">
            <a:hlinkClick r:id="rId3"/>
          </p:cNvPr>
          <p:cNvPicPr preferRelativeResize="0"/>
          <p:nvPr/>
        </p:nvPicPr>
        <p:blipFill>
          <a:blip r:embed="rId4">
            <a:alphaModFix/>
          </a:blip>
          <a:stretch>
            <a:fillRect/>
          </a:stretch>
        </p:blipFill>
        <p:spPr>
          <a:xfrm>
            <a:off x="1348562" y="4293437"/>
            <a:ext cx="1937225" cy="297900"/>
          </a:xfrm>
          <a:prstGeom prst="rect">
            <a:avLst/>
          </a:prstGeom>
          <a:noFill/>
          <a:ln>
            <a:noFill/>
          </a:ln>
        </p:spPr>
      </p:pic>
      <p:pic>
        <p:nvPicPr>
          <p:cNvPr id="148" name="Google Shape;148;p23">
            <a:hlinkClick r:id="rId5"/>
          </p:cNvPr>
          <p:cNvPicPr preferRelativeResize="0"/>
          <p:nvPr/>
        </p:nvPicPr>
        <p:blipFill>
          <a:blip r:embed="rId4">
            <a:alphaModFix/>
          </a:blip>
          <a:stretch>
            <a:fillRect/>
          </a:stretch>
        </p:blipFill>
        <p:spPr>
          <a:xfrm>
            <a:off x="5857062" y="4293437"/>
            <a:ext cx="1937225" cy="297900"/>
          </a:xfrm>
          <a:prstGeom prst="rect">
            <a:avLst/>
          </a:prstGeom>
          <a:noFill/>
          <a:ln>
            <a:noFill/>
          </a:ln>
        </p:spPr>
      </p:pic>
      <p:pic>
        <p:nvPicPr>
          <p:cNvPr id="149" name="Google Shape;149;p23" title="11a.png"/>
          <p:cNvPicPr preferRelativeResize="0"/>
          <p:nvPr/>
        </p:nvPicPr>
        <p:blipFill rotWithShape="1">
          <a:blip r:embed="rId6">
            <a:alphaModFix/>
          </a:blip>
          <a:srcRect b="0" l="0" r="0" t="0"/>
          <a:stretch/>
        </p:blipFill>
        <p:spPr>
          <a:xfrm>
            <a:off x="227550" y="948950"/>
            <a:ext cx="4179250" cy="3255624"/>
          </a:xfrm>
          <a:prstGeom prst="rect">
            <a:avLst/>
          </a:prstGeom>
          <a:noFill/>
          <a:ln>
            <a:noFill/>
          </a:ln>
          <a:effectLst>
            <a:outerShdw blurRad="200025" rotWithShape="0" algn="bl" dir="5400000" dist="19050">
              <a:srgbClr val="000000">
                <a:alpha val="10000"/>
              </a:srgbClr>
            </a:outerShdw>
          </a:effectLst>
        </p:spPr>
      </p:pic>
      <p:pic>
        <p:nvPicPr>
          <p:cNvPr id="150" name="Google Shape;150;p23" title="11b.png"/>
          <p:cNvPicPr preferRelativeResize="0"/>
          <p:nvPr/>
        </p:nvPicPr>
        <p:blipFill rotWithShape="1">
          <a:blip r:embed="rId7">
            <a:alphaModFix/>
          </a:blip>
          <a:srcRect b="0" l="0" r="0" t="0"/>
          <a:stretch/>
        </p:blipFill>
        <p:spPr>
          <a:xfrm>
            <a:off x="4736050" y="951913"/>
            <a:ext cx="4179250" cy="3255624"/>
          </a:xfrm>
          <a:prstGeom prst="rect">
            <a:avLst/>
          </a:prstGeom>
          <a:noFill/>
          <a:ln>
            <a:noFill/>
          </a:ln>
          <a:effectLst>
            <a:outerShdw blurRad="200025" rotWithShape="0" algn="bl" dir="5400000" dist="19050">
              <a:srgbClr val="000000">
                <a:alpha val="10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4"/>
          <p:cNvSpPr txBox="1"/>
          <p:nvPr/>
        </p:nvSpPr>
        <p:spPr>
          <a:xfrm>
            <a:off x="889100" y="240050"/>
            <a:ext cx="8026200" cy="54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350">
                <a:solidFill>
                  <a:srgbClr val="1D1C1D"/>
                </a:solidFill>
                <a:latin typeface="Archivo"/>
                <a:ea typeface="Archivo"/>
                <a:cs typeface="Archivo"/>
                <a:sym typeface="Archivo"/>
              </a:rPr>
              <a:t>Equity Style Performance</a:t>
            </a:r>
            <a:endParaRPr b="1" sz="3000">
              <a:solidFill>
                <a:srgbClr val="1D1C1D"/>
              </a:solidFill>
              <a:latin typeface="Archivo"/>
              <a:ea typeface="Archivo"/>
              <a:cs typeface="Archivo"/>
              <a:sym typeface="Archivo"/>
            </a:endParaRPr>
          </a:p>
        </p:txBody>
      </p:sp>
      <p:pic>
        <p:nvPicPr>
          <p:cNvPr id="156" name="Google Shape;156;p24">
            <a:hlinkClick r:id="rId3"/>
          </p:cNvPr>
          <p:cNvPicPr preferRelativeResize="0"/>
          <p:nvPr/>
        </p:nvPicPr>
        <p:blipFill>
          <a:blip r:embed="rId4">
            <a:alphaModFix/>
          </a:blip>
          <a:stretch>
            <a:fillRect/>
          </a:stretch>
        </p:blipFill>
        <p:spPr>
          <a:xfrm>
            <a:off x="1310487" y="4293437"/>
            <a:ext cx="1937225" cy="297900"/>
          </a:xfrm>
          <a:prstGeom prst="rect">
            <a:avLst/>
          </a:prstGeom>
          <a:noFill/>
          <a:ln>
            <a:noFill/>
          </a:ln>
        </p:spPr>
      </p:pic>
      <p:pic>
        <p:nvPicPr>
          <p:cNvPr id="157" name="Google Shape;157;p24">
            <a:hlinkClick r:id="rId5"/>
          </p:cNvPr>
          <p:cNvPicPr preferRelativeResize="0"/>
          <p:nvPr/>
        </p:nvPicPr>
        <p:blipFill>
          <a:blip r:embed="rId4">
            <a:alphaModFix/>
          </a:blip>
          <a:stretch>
            <a:fillRect/>
          </a:stretch>
        </p:blipFill>
        <p:spPr>
          <a:xfrm>
            <a:off x="5779153" y="4293437"/>
            <a:ext cx="1937225" cy="297900"/>
          </a:xfrm>
          <a:prstGeom prst="rect">
            <a:avLst/>
          </a:prstGeom>
          <a:noFill/>
          <a:ln>
            <a:noFill/>
          </a:ln>
        </p:spPr>
      </p:pic>
      <p:pic>
        <p:nvPicPr>
          <p:cNvPr id="158" name="Google Shape;158;p24" title="12a.png"/>
          <p:cNvPicPr preferRelativeResize="0"/>
          <p:nvPr/>
        </p:nvPicPr>
        <p:blipFill rotWithShape="1">
          <a:blip r:embed="rId6">
            <a:alphaModFix/>
          </a:blip>
          <a:srcRect b="0" l="0" r="0" t="0"/>
          <a:stretch/>
        </p:blipFill>
        <p:spPr>
          <a:xfrm>
            <a:off x="189475" y="948950"/>
            <a:ext cx="4179250" cy="3255624"/>
          </a:xfrm>
          <a:prstGeom prst="rect">
            <a:avLst/>
          </a:prstGeom>
          <a:noFill/>
          <a:ln>
            <a:noFill/>
          </a:ln>
          <a:effectLst>
            <a:outerShdw blurRad="200025" rotWithShape="0" algn="bl" dir="5400000" dist="19050">
              <a:srgbClr val="000000">
                <a:alpha val="10000"/>
              </a:srgbClr>
            </a:outerShdw>
          </a:effectLst>
        </p:spPr>
      </p:pic>
      <p:pic>
        <p:nvPicPr>
          <p:cNvPr id="159" name="Google Shape;159;p24" title="12b.png"/>
          <p:cNvPicPr preferRelativeResize="0"/>
          <p:nvPr/>
        </p:nvPicPr>
        <p:blipFill rotWithShape="1">
          <a:blip r:embed="rId7">
            <a:alphaModFix/>
          </a:blip>
          <a:srcRect b="0" l="0" r="0" t="0"/>
          <a:stretch/>
        </p:blipFill>
        <p:spPr>
          <a:xfrm>
            <a:off x="4541003" y="948952"/>
            <a:ext cx="4413525" cy="3261551"/>
          </a:xfrm>
          <a:prstGeom prst="rect">
            <a:avLst/>
          </a:prstGeom>
          <a:noFill/>
          <a:ln>
            <a:noFill/>
          </a:ln>
          <a:effectLst>
            <a:outerShdw blurRad="200025" rotWithShape="0" algn="bl" dir="5400000" dist="19050">
              <a:srgbClr val="000000">
                <a:alpha val="10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5"/>
          <p:cNvSpPr txBox="1"/>
          <p:nvPr/>
        </p:nvSpPr>
        <p:spPr>
          <a:xfrm>
            <a:off x="889100" y="240050"/>
            <a:ext cx="8026200" cy="54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350">
                <a:solidFill>
                  <a:srgbClr val="1D1C1D"/>
                </a:solidFill>
                <a:latin typeface="Archivo"/>
                <a:ea typeface="Archivo"/>
                <a:cs typeface="Archivo"/>
                <a:sym typeface="Archivo"/>
              </a:rPr>
              <a:t>S&amp;P 500 Valuation Measures</a:t>
            </a:r>
            <a:endParaRPr b="1" sz="3000">
              <a:solidFill>
                <a:srgbClr val="1D1C1D"/>
              </a:solidFill>
              <a:latin typeface="Archivo"/>
              <a:ea typeface="Archivo"/>
              <a:cs typeface="Archivo"/>
              <a:sym typeface="Archivo"/>
            </a:endParaRPr>
          </a:p>
        </p:txBody>
      </p:sp>
      <p:pic>
        <p:nvPicPr>
          <p:cNvPr id="165" name="Google Shape;165;p25">
            <a:hlinkClick r:id="rId3"/>
          </p:cNvPr>
          <p:cNvPicPr preferRelativeResize="0"/>
          <p:nvPr/>
        </p:nvPicPr>
        <p:blipFill>
          <a:blip r:embed="rId4">
            <a:alphaModFix/>
          </a:blip>
          <a:stretch>
            <a:fillRect/>
          </a:stretch>
        </p:blipFill>
        <p:spPr>
          <a:xfrm>
            <a:off x="1526665" y="4019537"/>
            <a:ext cx="1937225" cy="297900"/>
          </a:xfrm>
          <a:prstGeom prst="rect">
            <a:avLst/>
          </a:prstGeom>
          <a:noFill/>
          <a:ln>
            <a:noFill/>
          </a:ln>
        </p:spPr>
      </p:pic>
      <p:pic>
        <p:nvPicPr>
          <p:cNvPr id="166" name="Google Shape;166;p25">
            <a:hlinkClick r:id="rId5"/>
          </p:cNvPr>
          <p:cNvPicPr preferRelativeResize="0"/>
          <p:nvPr/>
        </p:nvPicPr>
        <p:blipFill>
          <a:blip r:embed="rId4">
            <a:alphaModFix/>
          </a:blip>
          <a:stretch>
            <a:fillRect/>
          </a:stretch>
        </p:blipFill>
        <p:spPr>
          <a:xfrm>
            <a:off x="5822085" y="4050062"/>
            <a:ext cx="1937225" cy="297900"/>
          </a:xfrm>
          <a:prstGeom prst="rect">
            <a:avLst/>
          </a:prstGeom>
          <a:noFill/>
          <a:ln>
            <a:noFill/>
          </a:ln>
        </p:spPr>
      </p:pic>
      <p:pic>
        <p:nvPicPr>
          <p:cNvPr id="167" name="Google Shape;167;p25" title="13a.png"/>
          <p:cNvPicPr preferRelativeResize="0"/>
          <p:nvPr/>
        </p:nvPicPr>
        <p:blipFill rotWithShape="1">
          <a:blip r:embed="rId6">
            <a:alphaModFix/>
          </a:blip>
          <a:srcRect b="0" l="0" r="0" t="0"/>
          <a:stretch/>
        </p:blipFill>
        <p:spPr>
          <a:xfrm>
            <a:off x="347113" y="931425"/>
            <a:ext cx="4296330" cy="2943000"/>
          </a:xfrm>
          <a:prstGeom prst="rect">
            <a:avLst/>
          </a:prstGeom>
          <a:noFill/>
          <a:ln>
            <a:noFill/>
          </a:ln>
          <a:effectLst>
            <a:outerShdw blurRad="200025" rotWithShape="0" algn="bl" dir="5400000" dist="19050">
              <a:srgbClr val="000000">
                <a:alpha val="10000"/>
              </a:srgbClr>
            </a:outerShdw>
          </a:effectLst>
        </p:spPr>
      </p:pic>
      <p:pic>
        <p:nvPicPr>
          <p:cNvPr id="168" name="Google Shape;168;p25" title="13b.png"/>
          <p:cNvPicPr preferRelativeResize="0"/>
          <p:nvPr/>
        </p:nvPicPr>
        <p:blipFill rotWithShape="1">
          <a:blip r:embed="rId7">
            <a:alphaModFix/>
          </a:blip>
          <a:srcRect b="0" l="0" r="0" t="0"/>
          <a:stretch/>
        </p:blipFill>
        <p:spPr>
          <a:xfrm>
            <a:off x="4784510" y="937387"/>
            <a:ext cx="4012375" cy="2937040"/>
          </a:xfrm>
          <a:prstGeom prst="rect">
            <a:avLst/>
          </a:prstGeom>
          <a:noFill/>
          <a:ln>
            <a:noFill/>
          </a:ln>
          <a:effectLst>
            <a:outerShdw blurRad="200025" rotWithShape="0" algn="bl" dir="5400000" dist="19050">
              <a:srgbClr val="000000">
                <a:alpha val="1000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2" name="Shape 172"/>
        <p:cNvGrpSpPr/>
        <p:nvPr/>
      </p:nvGrpSpPr>
      <p:grpSpPr>
        <a:xfrm>
          <a:off x="0" y="0"/>
          <a:ext cx="0" cy="0"/>
          <a:chOff x="0" y="0"/>
          <a:chExt cx="0" cy="0"/>
        </a:xfrm>
      </p:grpSpPr>
      <p:sp>
        <p:nvSpPr>
          <p:cNvPr id="173" name="Google Shape;173;p26"/>
          <p:cNvSpPr txBox="1"/>
          <p:nvPr/>
        </p:nvSpPr>
        <p:spPr>
          <a:xfrm>
            <a:off x="3457475" y="1087675"/>
            <a:ext cx="5507100" cy="708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400">
                <a:solidFill>
                  <a:srgbClr val="1D1C1D"/>
                </a:solidFill>
                <a:latin typeface="Archivo"/>
                <a:ea typeface="Archivo"/>
                <a:cs typeface="Archivo"/>
                <a:sym typeface="Archivo"/>
              </a:rPr>
              <a:t>Macroeconomic Data</a:t>
            </a:r>
            <a:endParaRPr b="1" sz="3400">
              <a:solidFill>
                <a:srgbClr val="1D1C1D"/>
              </a:solidFill>
              <a:latin typeface="Archivo"/>
              <a:ea typeface="Archivo"/>
              <a:cs typeface="Archivo"/>
              <a:sym typeface="Archivo"/>
            </a:endParaRPr>
          </a:p>
        </p:txBody>
      </p:sp>
      <p:sp>
        <p:nvSpPr>
          <p:cNvPr id="174" name="Google Shape;174;p26"/>
          <p:cNvSpPr txBox="1"/>
          <p:nvPr/>
        </p:nvSpPr>
        <p:spPr>
          <a:xfrm>
            <a:off x="3457475" y="2109300"/>
            <a:ext cx="5374800" cy="1760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2300">
                <a:solidFill>
                  <a:schemeClr val="dk1"/>
                </a:solidFill>
                <a:latin typeface="Archivo"/>
                <a:ea typeface="Archivo"/>
                <a:cs typeface="Archivo"/>
                <a:sym typeface="Archivo"/>
              </a:rPr>
              <a:t>Leading and Lagging Economic Data and Trends from Key Economic Reports Published Recently</a:t>
            </a:r>
            <a:endParaRPr sz="2300">
              <a:solidFill>
                <a:schemeClr val="dk1"/>
              </a:solidFill>
              <a:latin typeface="Archivo"/>
              <a:ea typeface="Archivo"/>
              <a:cs typeface="Archivo"/>
              <a:sym typeface="Archivo"/>
            </a:endParaRPr>
          </a:p>
          <a:p>
            <a:pPr indent="0" lvl="0" marL="0" rtl="0" algn="l">
              <a:spcBef>
                <a:spcPts val="0"/>
              </a:spcBef>
              <a:spcAft>
                <a:spcPts val="0"/>
              </a:spcAft>
              <a:buNone/>
            </a:pPr>
            <a:r>
              <a:t/>
            </a:r>
            <a:endParaRPr sz="2300">
              <a:solidFill>
                <a:schemeClr val="dk1"/>
              </a:solidFill>
              <a:latin typeface="Archivo"/>
              <a:ea typeface="Archivo"/>
              <a:cs typeface="Archivo"/>
              <a:sym typeface="Archivo"/>
            </a:endParaRPr>
          </a:p>
        </p:txBody>
      </p:sp>
      <p:pic>
        <p:nvPicPr>
          <p:cNvPr id="175" name="Google Shape;175;p26"/>
          <p:cNvPicPr preferRelativeResize="0"/>
          <p:nvPr/>
        </p:nvPicPr>
        <p:blipFill>
          <a:blip r:embed="rId4">
            <a:alphaModFix/>
          </a:blip>
          <a:stretch>
            <a:fillRect/>
          </a:stretch>
        </p:blipFill>
        <p:spPr>
          <a:xfrm rot="10800000">
            <a:off x="3566450" y="1901103"/>
            <a:ext cx="2962325" cy="56075"/>
          </a:xfrm>
          <a:prstGeom prst="rect">
            <a:avLst/>
          </a:prstGeom>
          <a:noFill/>
          <a:ln>
            <a:noFill/>
          </a:ln>
        </p:spPr>
      </p:pic>
      <p:pic>
        <p:nvPicPr>
          <p:cNvPr id="176" name="Google Shape;176;p26"/>
          <p:cNvPicPr preferRelativeResize="0"/>
          <p:nvPr/>
        </p:nvPicPr>
        <p:blipFill>
          <a:blip r:embed="rId5">
            <a:alphaModFix/>
          </a:blip>
          <a:stretch>
            <a:fillRect/>
          </a:stretch>
        </p:blipFill>
        <p:spPr>
          <a:xfrm>
            <a:off x="7768175" y="4822125"/>
            <a:ext cx="1185326" cy="1616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27"/>
          <p:cNvSpPr txBox="1"/>
          <p:nvPr/>
        </p:nvSpPr>
        <p:spPr>
          <a:xfrm>
            <a:off x="889100" y="240050"/>
            <a:ext cx="8026200" cy="54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350">
                <a:solidFill>
                  <a:srgbClr val="1D1C1D"/>
                </a:solidFill>
                <a:latin typeface="Archivo"/>
                <a:ea typeface="Archivo"/>
                <a:cs typeface="Archivo"/>
                <a:sym typeface="Archivo"/>
              </a:rPr>
              <a:t>Inflation &amp; Wage Growth</a:t>
            </a:r>
            <a:endParaRPr b="1" sz="3000">
              <a:solidFill>
                <a:srgbClr val="1D1C1D"/>
              </a:solidFill>
              <a:latin typeface="Archivo"/>
              <a:ea typeface="Archivo"/>
              <a:cs typeface="Archivo"/>
              <a:sym typeface="Archivo"/>
            </a:endParaRPr>
          </a:p>
        </p:txBody>
      </p:sp>
      <p:pic>
        <p:nvPicPr>
          <p:cNvPr id="182" name="Google Shape;182;p27">
            <a:hlinkClick r:id="rId3"/>
          </p:cNvPr>
          <p:cNvPicPr preferRelativeResize="0"/>
          <p:nvPr/>
        </p:nvPicPr>
        <p:blipFill>
          <a:blip r:embed="rId4">
            <a:alphaModFix/>
          </a:blip>
          <a:stretch>
            <a:fillRect/>
          </a:stretch>
        </p:blipFill>
        <p:spPr>
          <a:xfrm>
            <a:off x="1568542" y="4464075"/>
            <a:ext cx="1937225" cy="297900"/>
          </a:xfrm>
          <a:prstGeom prst="rect">
            <a:avLst/>
          </a:prstGeom>
          <a:noFill/>
          <a:ln>
            <a:noFill/>
          </a:ln>
        </p:spPr>
      </p:pic>
      <p:pic>
        <p:nvPicPr>
          <p:cNvPr id="183" name="Google Shape;183;p27">
            <a:hlinkClick r:id="rId5"/>
          </p:cNvPr>
          <p:cNvPicPr preferRelativeResize="0"/>
          <p:nvPr/>
        </p:nvPicPr>
        <p:blipFill>
          <a:blip r:embed="rId4">
            <a:alphaModFix/>
          </a:blip>
          <a:stretch>
            <a:fillRect/>
          </a:stretch>
        </p:blipFill>
        <p:spPr>
          <a:xfrm>
            <a:off x="5826242" y="4464075"/>
            <a:ext cx="1937225" cy="297900"/>
          </a:xfrm>
          <a:prstGeom prst="rect">
            <a:avLst/>
          </a:prstGeom>
          <a:noFill/>
          <a:ln>
            <a:noFill/>
          </a:ln>
        </p:spPr>
      </p:pic>
      <p:pic>
        <p:nvPicPr>
          <p:cNvPr id="184" name="Google Shape;184;p27" title="15a.png"/>
          <p:cNvPicPr preferRelativeResize="0"/>
          <p:nvPr/>
        </p:nvPicPr>
        <p:blipFill rotWithShape="1">
          <a:blip r:embed="rId6">
            <a:alphaModFix/>
          </a:blip>
          <a:srcRect b="0" l="0" r="0" t="0"/>
          <a:stretch/>
        </p:blipFill>
        <p:spPr>
          <a:xfrm>
            <a:off x="398587" y="928450"/>
            <a:ext cx="4277135" cy="3372525"/>
          </a:xfrm>
          <a:prstGeom prst="rect">
            <a:avLst/>
          </a:prstGeom>
          <a:noFill/>
          <a:ln>
            <a:noFill/>
          </a:ln>
          <a:effectLst>
            <a:outerShdw blurRad="200025" rotWithShape="0" algn="bl" dir="5400000" dist="19050">
              <a:srgbClr val="000000">
                <a:alpha val="10000"/>
              </a:srgbClr>
            </a:outerShdw>
          </a:effectLst>
        </p:spPr>
      </p:pic>
      <p:pic>
        <p:nvPicPr>
          <p:cNvPr id="185" name="Google Shape;185;p27" title="15b.png"/>
          <p:cNvPicPr preferRelativeResize="0"/>
          <p:nvPr/>
        </p:nvPicPr>
        <p:blipFill rotWithShape="1">
          <a:blip r:embed="rId7">
            <a:alphaModFix/>
          </a:blip>
          <a:srcRect b="0" l="0" r="0" t="0"/>
          <a:stretch/>
        </p:blipFill>
        <p:spPr>
          <a:xfrm>
            <a:off x="4844287" y="928450"/>
            <a:ext cx="3901135" cy="3372527"/>
          </a:xfrm>
          <a:prstGeom prst="rect">
            <a:avLst/>
          </a:prstGeom>
          <a:noFill/>
          <a:ln>
            <a:noFill/>
          </a:ln>
          <a:effectLst>
            <a:outerShdw blurRad="200025" rotWithShape="0" algn="bl" dir="5400000" dist="19050">
              <a:srgbClr val="000000">
                <a:alpha val="10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8"/>
          <p:cNvSpPr txBox="1"/>
          <p:nvPr/>
        </p:nvSpPr>
        <p:spPr>
          <a:xfrm>
            <a:off x="889100" y="240050"/>
            <a:ext cx="8026200" cy="54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350">
                <a:solidFill>
                  <a:srgbClr val="1D1C1D"/>
                </a:solidFill>
                <a:latin typeface="Archivo"/>
                <a:ea typeface="Archivo"/>
                <a:cs typeface="Archivo"/>
                <a:sym typeface="Archivo"/>
              </a:rPr>
              <a:t>Employment</a:t>
            </a:r>
            <a:endParaRPr b="1" sz="3000">
              <a:solidFill>
                <a:srgbClr val="1D1C1D"/>
              </a:solidFill>
              <a:latin typeface="Archivo"/>
              <a:ea typeface="Archivo"/>
              <a:cs typeface="Archivo"/>
              <a:sym typeface="Archivo"/>
            </a:endParaRPr>
          </a:p>
        </p:txBody>
      </p:sp>
      <p:pic>
        <p:nvPicPr>
          <p:cNvPr id="191" name="Google Shape;191;p28">
            <a:hlinkClick r:id="rId3"/>
          </p:cNvPr>
          <p:cNvPicPr preferRelativeResize="0"/>
          <p:nvPr/>
        </p:nvPicPr>
        <p:blipFill>
          <a:blip r:embed="rId4">
            <a:alphaModFix/>
          </a:blip>
          <a:stretch>
            <a:fillRect/>
          </a:stretch>
        </p:blipFill>
        <p:spPr>
          <a:xfrm>
            <a:off x="1369985" y="4262500"/>
            <a:ext cx="1937225" cy="297900"/>
          </a:xfrm>
          <a:prstGeom prst="rect">
            <a:avLst/>
          </a:prstGeom>
          <a:noFill/>
          <a:ln>
            <a:noFill/>
          </a:ln>
        </p:spPr>
      </p:pic>
      <p:pic>
        <p:nvPicPr>
          <p:cNvPr id="192" name="Google Shape;192;p28">
            <a:hlinkClick r:id="rId5"/>
          </p:cNvPr>
          <p:cNvPicPr preferRelativeResize="0"/>
          <p:nvPr/>
        </p:nvPicPr>
        <p:blipFill>
          <a:blip r:embed="rId4">
            <a:alphaModFix/>
          </a:blip>
          <a:stretch>
            <a:fillRect/>
          </a:stretch>
        </p:blipFill>
        <p:spPr>
          <a:xfrm>
            <a:off x="5836780" y="4262500"/>
            <a:ext cx="1937225" cy="297900"/>
          </a:xfrm>
          <a:prstGeom prst="rect">
            <a:avLst/>
          </a:prstGeom>
          <a:noFill/>
          <a:ln>
            <a:noFill/>
          </a:ln>
        </p:spPr>
      </p:pic>
      <p:pic>
        <p:nvPicPr>
          <p:cNvPr id="193" name="Google Shape;193;p28" title="16a.png"/>
          <p:cNvPicPr preferRelativeResize="0"/>
          <p:nvPr/>
        </p:nvPicPr>
        <p:blipFill rotWithShape="1">
          <a:blip r:embed="rId6">
            <a:alphaModFix/>
          </a:blip>
          <a:srcRect b="0" l="0" r="0" t="0"/>
          <a:stretch/>
        </p:blipFill>
        <p:spPr>
          <a:xfrm>
            <a:off x="208888" y="928450"/>
            <a:ext cx="4230945" cy="3181652"/>
          </a:xfrm>
          <a:prstGeom prst="rect">
            <a:avLst/>
          </a:prstGeom>
          <a:noFill/>
          <a:ln>
            <a:noFill/>
          </a:ln>
          <a:effectLst>
            <a:outerShdw blurRad="200025" rotWithShape="0" algn="bl" dir="5400000" dist="19050">
              <a:srgbClr val="000000">
                <a:alpha val="10000"/>
              </a:srgbClr>
            </a:outerShdw>
          </a:effectLst>
        </p:spPr>
      </p:pic>
      <p:pic>
        <p:nvPicPr>
          <p:cNvPr id="194" name="Google Shape;194;p28" title="16b.png"/>
          <p:cNvPicPr preferRelativeResize="0"/>
          <p:nvPr/>
        </p:nvPicPr>
        <p:blipFill rotWithShape="1">
          <a:blip r:embed="rId7">
            <a:alphaModFix/>
          </a:blip>
          <a:srcRect b="0" l="0" r="0" t="0"/>
          <a:stretch/>
        </p:blipFill>
        <p:spPr>
          <a:xfrm>
            <a:off x="4647187" y="928450"/>
            <a:ext cx="4287935" cy="3181651"/>
          </a:xfrm>
          <a:prstGeom prst="rect">
            <a:avLst/>
          </a:prstGeom>
          <a:noFill/>
          <a:ln>
            <a:noFill/>
          </a:ln>
          <a:effectLst>
            <a:outerShdw blurRad="200025" rotWithShape="0" algn="bl" dir="5400000" dist="19050">
              <a:srgbClr val="000000">
                <a:alpha val="10000"/>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pic>
        <p:nvPicPr>
          <p:cNvPr id="199" name="Google Shape;199;p29"/>
          <p:cNvPicPr preferRelativeResize="0"/>
          <p:nvPr/>
        </p:nvPicPr>
        <p:blipFill>
          <a:blip r:embed="rId3">
            <a:alphaModFix/>
          </a:blip>
          <a:stretch>
            <a:fillRect/>
          </a:stretch>
        </p:blipFill>
        <p:spPr>
          <a:xfrm>
            <a:off x="171875" y="894725"/>
            <a:ext cx="8800244" cy="3678126"/>
          </a:xfrm>
          <a:prstGeom prst="rect">
            <a:avLst/>
          </a:prstGeom>
          <a:noFill/>
          <a:ln>
            <a:noFill/>
          </a:ln>
          <a:effectLst>
            <a:outerShdw blurRad="200025" rotWithShape="0" algn="bl" dir="5400000" dist="19050">
              <a:srgbClr val="000000">
                <a:alpha val="10000"/>
              </a:srgbClr>
            </a:outerShdw>
          </a:effectLst>
        </p:spPr>
      </p:pic>
      <p:sp>
        <p:nvSpPr>
          <p:cNvPr id="200" name="Google Shape;200;p29"/>
          <p:cNvSpPr txBox="1"/>
          <p:nvPr/>
        </p:nvSpPr>
        <p:spPr>
          <a:xfrm>
            <a:off x="889100" y="240050"/>
            <a:ext cx="8026200" cy="54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350">
                <a:solidFill>
                  <a:srgbClr val="1D1C1D"/>
                </a:solidFill>
                <a:latin typeface="Archivo"/>
                <a:ea typeface="Archivo"/>
                <a:cs typeface="Archivo"/>
                <a:sym typeface="Archivo"/>
              </a:rPr>
              <a:t>Leading Indicator Data and Trends</a:t>
            </a:r>
            <a:endParaRPr b="1" sz="2350">
              <a:solidFill>
                <a:srgbClr val="1D1C1D"/>
              </a:solidFill>
              <a:latin typeface="Archivo"/>
              <a:ea typeface="Archivo"/>
              <a:cs typeface="Archivo"/>
              <a:sym typeface="Archivo"/>
            </a:endParaRPr>
          </a:p>
        </p:txBody>
      </p:sp>
      <p:sp>
        <p:nvSpPr>
          <p:cNvPr id="201" name="Google Shape;201;p29"/>
          <p:cNvSpPr txBox="1"/>
          <p:nvPr/>
        </p:nvSpPr>
        <p:spPr>
          <a:xfrm>
            <a:off x="2643450" y="4681225"/>
            <a:ext cx="38571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200">
                <a:solidFill>
                  <a:schemeClr val="dk1"/>
                </a:solidFill>
              </a:rPr>
              <a:t>Contact</a:t>
            </a:r>
            <a:r>
              <a:rPr i="1" lang="en" sz="1200">
                <a:solidFill>
                  <a:srgbClr val="FFFFFF"/>
                </a:solidFill>
              </a:rPr>
              <a:t> </a:t>
            </a:r>
            <a:r>
              <a:rPr i="1" lang="en" sz="1200" u="sng">
                <a:solidFill>
                  <a:schemeClr val="accent1"/>
                </a:solidFill>
                <a:hlinkClick r:id="rId4">
                  <a:extLst>
                    <a:ext uri="{A12FA001-AC4F-418D-AE19-62706E023703}">
                      <ahyp:hlinkClr val="tx"/>
                    </a:ext>
                  </a:extLst>
                </a:hlinkClick>
              </a:rPr>
              <a:t>support@ycharts.com</a:t>
            </a:r>
            <a:r>
              <a:rPr i="1" lang="en" sz="1200">
                <a:solidFill>
                  <a:schemeClr val="accent1"/>
                </a:solidFill>
              </a:rPr>
              <a:t> </a:t>
            </a:r>
            <a:r>
              <a:rPr i="1" lang="en" sz="1200">
                <a:solidFill>
                  <a:schemeClr val="dk1"/>
                </a:solidFill>
              </a:rPr>
              <a:t>to access this heatmap  </a:t>
            </a:r>
            <a:endParaRPr i="1" sz="1200">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0"/>
          <p:cNvSpPr txBox="1"/>
          <p:nvPr/>
        </p:nvSpPr>
        <p:spPr>
          <a:xfrm>
            <a:off x="889100" y="240050"/>
            <a:ext cx="8026200" cy="54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350">
                <a:solidFill>
                  <a:srgbClr val="1D1C1D"/>
                </a:solidFill>
                <a:latin typeface="Archivo"/>
                <a:ea typeface="Archivo"/>
                <a:cs typeface="Archivo"/>
                <a:sym typeface="Archivo"/>
              </a:rPr>
              <a:t>GDP &amp; Public Debt</a:t>
            </a:r>
            <a:endParaRPr b="1" sz="3000">
              <a:solidFill>
                <a:srgbClr val="1D1C1D"/>
              </a:solidFill>
              <a:latin typeface="Archivo"/>
              <a:ea typeface="Archivo"/>
              <a:cs typeface="Archivo"/>
              <a:sym typeface="Archivo"/>
            </a:endParaRPr>
          </a:p>
        </p:txBody>
      </p:sp>
      <p:pic>
        <p:nvPicPr>
          <p:cNvPr id="207" name="Google Shape;207;p30">
            <a:hlinkClick r:id="rId3"/>
          </p:cNvPr>
          <p:cNvPicPr preferRelativeResize="0"/>
          <p:nvPr/>
        </p:nvPicPr>
        <p:blipFill>
          <a:blip r:embed="rId4">
            <a:alphaModFix/>
          </a:blip>
          <a:stretch>
            <a:fillRect/>
          </a:stretch>
        </p:blipFill>
        <p:spPr>
          <a:xfrm>
            <a:off x="1379537" y="4331450"/>
            <a:ext cx="1937225" cy="297900"/>
          </a:xfrm>
          <a:prstGeom prst="rect">
            <a:avLst/>
          </a:prstGeom>
          <a:noFill/>
          <a:ln>
            <a:noFill/>
          </a:ln>
        </p:spPr>
      </p:pic>
      <p:pic>
        <p:nvPicPr>
          <p:cNvPr id="208" name="Google Shape;208;p30">
            <a:hlinkClick r:id="rId5"/>
          </p:cNvPr>
          <p:cNvPicPr preferRelativeResize="0"/>
          <p:nvPr/>
        </p:nvPicPr>
        <p:blipFill>
          <a:blip r:embed="rId4">
            <a:alphaModFix/>
          </a:blip>
          <a:stretch>
            <a:fillRect/>
          </a:stretch>
        </p:blipFill>
        <p:spPr>
          <a:xfrm>
            <a:off x="5713398" y="4331450"/>
            <a:ext cx="1937225" cy="297900"/>
          </a:xfrm>
          <a:prstGeom prst="rect">
            <a:avLst/>
          </a:prstGeom>
          <a:noFill/>
          <a:ln>
            <a:noFill/>
          </a:ln>
        </p:spPr>
      </p:pic>
      <p:pic>
        <p:nvPicPr>
          <p:cNvPr id="209" name="Google Shape;209;p30" title="18a.png"/>
          <p:cNvPicPr preferRelativeResize="0"/>
          <p:nvPr/>
        </p:nvPicPr>
        <p:blipFill rotWithShape="1">
          <a:blip r:embed="rId6">
            <a:alphaModFix/>
          </a:blip>
          <a:srcRect b="0" l="0" r="0" t="0"/>
          <a:stretch/>
        </p:blipFill>
        <p:spPr>
          <a:xfrm>
            <a:off x="258525" y="928450"/>
            <a:ext cx="4179250" cy="3295347"/>
          </a:xfrm>
          <a:prstGeom prst="rect">
            <a:avLst/>
          </a:prstGeom>
          <a:noFill/>
          <a:ln>
            <a:noFill/>
          </a:ln>
          <a:effectLst>
            <a:outerShdw blurRad="200025" rotWithShape="0" algn="bl" dir="5400000" dist="19050">
              <a:srgbClr val="000000">
                <a:alpha val="10000"/>
              </a:srgbClr>
            </a:outerShdw>
          </a:effectLst>
        </p:spPr>
      </p:pic>
      <p:pic>
        <p:nvPicPr>
          <p:cNvPr id="210" name="Google Shape;210;p30" title="18b.png"/>
          <p:cNvPicPr preferRelativeResize="0"/>
          <p:nvPr/>
        </p:nvPicPr>
        <p:blipFill rotWithShape="1">
          <a:blip r:embed="rId7">
            <a:alphaModFix/>
          </a:blip>
          <a:srcRect b="0" l="0" r="0" t="0"/>
          <a:stretch/>
        </p:blipFill>
        <p:spPr>
          <a:xfrm>
            <a:off x="4536251" y="928451"/>
            <a:ext cx="4291500" cy="3300179"/>
          </a:xfrm>
          <a:prstGeom prst="rect">
            <a:avLst/>
          </a:prstGeom>
          <a:noFill/>
          <a:ln>
            <a:noFill/>
          </a:ln>
          <a:effectLst>
            <a:outerShdw blurRad="200025" rotWithShape="0" algn="bl" dir="5400000" dist="19050">
              <a:srgbClr val="000000">
                <a:alpha val="10000"/>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pic>
        <p:nvPicPr>
          <p:cNvPr id="215" name="Google Shape;215;p31"/>
          <p:cNvPicPr preferRelativeResize="0"/>
          <p:nvPr/>
        </p:nvPicPr>
        <p:blipFill>
          <a:blip r:embed="rId3">
            <a:alphaModFix/>
          </a:blip>
          <a:stretch>
            <a:fillRect/>
          </a:stretch>
        </p:blipFill>
        <p:spPr>
          <a:xfrm>
            <a:off x="1376750" y="3944249"/>
            <a:ext cx="6390524" cy="1127476"/>
          </a:xfrm>
          <a:prstGeom prst="rect">
            <a:avLst/>
          </a:prstGeom>
          <a:noFill/>
          <a:ln>
            <a:noFill/>
          </a:ln>
          <a:effectLst>
            <a:outerShdw blurRad="200025" rotWithShape="0" algn="bl" dir="5400000" dist="19050">
              <a:srgbClr val="000000">
                <a:alpha val="10000"/>
              </a:srgbClr>
            </a:outerShdw>
          </a:effectLst>
        </p:spPr>
      </p:pic>
      <p:sp>
        <p:nvSpPr>
          <p:cNvPr id="216" name="Google Shape;216;p31"/>
          <p:cNvSpPr txBox="1"/>
          <p:nvPr/>
        </p:nvSpPr>
        <p:spPr>
          <a:xfrm>
            <a:off x="889100" y="240050"/>
            <a:ext cx="8026200" cy="54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350">
                <a:solidFill>
                  <a:srgbClr val="1D1C1D"/>
                </a:solidFill>
                <a:latin typeface="Archivo"/>
                <a:ea typeface="Archivo"/>
                <a:cs typeface="Archivo"/>
                <a:sym typeface="Archivo"/>
              </a:rPr>
              <a:t>US Trade Balance</a:t>
            </a:r>
            <a:endParaRPr b="1" sz="2350">
              <a:solidFill>
                <a:srgbClr val="1D1C1D"/>
              </a:solidFill>
              <a:latin typeface="Archivo"/>
              <a:ea typeface="Archivo"/>
              <a:cs typeface="Archivo"/>
              <a:sym typeface="Archivo"/>
            </a:endParaRPr>
          </a:p>
        </p:txBody>
      </p:sp>
      <p:pic>
        <p:nvPicPr>
          <p:cNvPr id="217" name="Google Shape;217;p31">
            <a:hlinkClick r:id="rId4"/>
          </p:cNvPr>
          <p:cNvPicPr preferRelativeResize="0"/>
          <p:nvPr/>
        </p:nvPicPr>
        <p:blipFill>
          <a:blip r:embed="rId5">
            <a:alphaModFix/>
          </a:blip>
          <a:stretch>
            <a:fillRect/>
          </a:stretch>
        </p:blipFill>
        <p:spPr>
          <a:xfrm>
            <a:off x="5638643" y="3525887"/>
            <a:ext cx="1937225" cy="297900"/>
          </a:xfrm>
          <a:prstGeom prst="rect">
            <a:avLst/>
          </a:prstGeom>
          <a:noFill/>
          <a:ln>
            <a:noFill/>
          </a:ln>
        </p:spPr>
      </p:pic>
      <p:pic>
        <p:nvPicPr>
          <p:cNvPr id="218" name="Google Shape;218;p31">
            <a:hlinkClick r:id="rId6"/>
          </p:cNvPr>
          <p:cNvPicPr preferRelativeResize="0"/>
          <p:nvPr/>
        </p:nvPicPr>
        <p:blipFill>
          <a:blip r:embed="rId5">
            <a:alphaModFix/>
          </a:blip>
          <a:stretch>
            <a:fillRect/>
          </a:stretch>
        </p:blipFill>
        <p:spPr>
          <a:xfrm>
            <a:off x="1518355" y="3525887"/>
            <a:ext cx="1937225" cy="297900"/>
          </a:xfrm>
          <a:prstGeom prst="rect">
            <a:avLst/>
          </a:prstGeom>
          <a:noFill/>
          <a:ln>
            <a:noFill/>
          </a:ln>
        </p:spPr>
      </p:pic>
      <p:pic>
        <p:nvPicPr>
          <p:cNvPr id="219" name="Google Shape;219;p31" title="19a.png"/>
          <p:cNvPicPr preferRelativeResize="0"/>
          <p:nvPr/>
        </p:nvPicPr>
        <p:blipFill rotWithShape="1">
          <a:blip r:embed="rId7">
            <a:alphaModFix/>
          </a:blip>
          <a:srcRect b="0" l="0" r="0" t="0"/>
          <a:stretch/>
        </p:blipFill>
        <p:spPr>
          <a:xfrm>
            <a:off x="650350" y="741000"/>
            <a:ext cx="3673235" cy="2714498"/>
          </a:xfrm>
          <a:prstGeom prst="rect">
            <a:avLst/>
          </a:prstGeom>
          <a:noFill/>
          <a:ln>
            <a:noFill/>
          </a:ln>
          <a:effectLst>
            <a:outerShdw blurRad="200025" rotWithShape="0" algn="bl" dir="5400000" dist="19050">
              <a:srgbClr val="000000">
                <a:alpha val="10000"/>
              </a:srgbClr>
            </a:outerShdw>
          </a:effectLst>
        </p:spPr>
      </p:pic>
      <p:pic>
        <p:nvPicPr>
          <p:cNvPr id="220" name="Google Shape;220;p31" title="19b.png"/>
          <p:cNvPicPr preferRelativeResize="0"/>
          <p:nvPr/>
        </p:nvPicPr>
        <p:blipFill rotWithShape="1">
          <a:blip r:embed="rId8">
            <a:alphaModFix/>
          </a:blip>
          <a:srcRect b="0" l="0" r="0" t="0"/>
          <a:stretch/>
        </p:blipFill>
        <p:spPr>
          <a:xfrm>
            <a:off x="4720863" y="741000"/>
            <a:ext cx="3772785" cy="2714497"/>
          </a:xfrm>
          <a:prstGeom prst="rect">
            <a:avLst/>
          </a:prstGeom>
          <a:noFill/>
          <a:ln>
            <a:noFill/>
          </a:ln>
          <a:effectLst>
            <a:outerShdw blurRad="200025" rotWithShape="0" algn="bl" dir="5400000" dist="19050">
              <a:srgbClr val="000000">
                <a:alpha val="10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pic>
        <p:nvPicPr>
          <p:cNvPr id="225" name="Google Shape;225;p32"/>
          <p:cNvPicPr preferRelativeResize="0"/>
          <p:nvPr/>
        </p:nvPicPr>
        <p:blipFill>
          <a:blip r:embed="rId3">
            <a:alphaModFix/>
          </a:blip>
          <a:stretch>
            <a:fillRect/>
          </a:stretch>
        </p:blipFill>
        <p:spPr>
          <a:xfrm>
            <a:off x="1209250" y="3937674"/>
            <a:ext cx="6766993" cy="1161850"/>
          </a:xfrm>
          <a:prstGeom prst="rect">
            <a:avLst/>
          </a:prstGeom>
          <a:noFill/>
          <a:ln>
            <a:noFill/>
          </a:ln>
          <a:effectLst>
            <a:outerShdw blurRad="200025" rotWithShape="0" algn="bl" dir="5400000" dist="19050">
              <a:srgbClr val="000000">
                <a:alpha val="10000"/>
              </a:srgbClr>
            </a:outerShdw>
          </a:effectLst>
        </p:spPr>
      </p:pic>
      <p:sp>
        <p:nvSpPr>
          <p:cNvPr id="226" name="Google Shape;226;p32"/>
          <p:cNvSpPr txBox="1"/>
          <p:nvPr/>
        </p:nvSpPr>
        <p:spPr>
          <a:xfrm>
            <a:off x="889100" y="240050"/>
            <a:ext cx="8026200" cy="54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350">
                <a:solidFill>
                  <a:srgbClr val="1D1C1D"/>
                </a:solidFill>
                <a:latin typeface="Archivo"/>
                <a:ea typeface="Archivo"/>
                <a:cs typeface="Archivo"/>
                <a:sym typeface="Archivo"/>
              </a:rPr>
              <a:t>US Housing Market Data</a:t>
            </a:r>
            <a:endParaRPr b="1" sz="2350">
              <a:solidFill>
                <a:srgbClr val="1D1C1D"/>
              </a:solidFill>
              <a:latin typeface="Archivo"/>
              <a:ea typeface="Archivo"/>
              <a:cs typeface="Archivo"/>
              <a:sym typeface="Archivo"/>
            </a:endParaRPr>
          </a:p>
        </p:txBody>
      </p:sp>
      <p:pic>
        <p:nvPicPr>
          <p:cNvPr id="227" name="Google Shape;227;p32">
            <a:hlinkClick r:id="rId4"/>
          </p:cNvPr>
          <p:cNvPicPr preferRelativeResize="0"/>
          <p:nvPr/>
        </p:nvPicPr>
        <p:blipFill>
          <a:blip r:embed="rId5">
            <a:alphaModFix/>
          </a:blip>
          <a:stretch>
            <a:fillRect/>
          </a:stretch>
        </p:blipFill>
        <p:spPr>
          <a:xfrm>
            <a:off x="5491259" y="3499000"/>
            <a:ext cx="1937225" cy="297900"/>
          </a:xfrm>
          <a:prstGeom prst="rect">
            <a:avLst/>
          </a:prstGeom>
          <a:noFill/>
          <a:ln>
            <a:noFill/>
          </a:ln>
        </p:spPr>
      </p:pic>
      <p:pic>
        <p:nvPicPr>
          <p:cNvPr id="228" name="Google Shape;228;p32">
            <a:hlinkClick r:id="rId6"/>
          </p:cNvPr>
          <p:cNvPicPr preferRelativeResize="0"/>
          <p:nvPr/>
        </p:nvPicPr>
        <p:blipFill>
          <a:blip r:embed="rId5">
            <a:alphaModFix/>
          </a:blip>
          <a:stretch>
            <a:fillRect/>
          </a:stretch>
        </p:blipFill>
        <p:spPr>
          <a:xfrm>
            <a:off x="1601905" y="3499000"/>
            <a:ext cx="1937225" cy="297900"/>
          </a:xfrm>
          <a:prstGeom prst="rect">
            <a:avLst/>
          </a:prstGeom>
          <a:noFill/>
          <a:ln>
            <a:noFill/>
          </a:ln>
        </p:spPr>
      </p:pic>
      <p:pic>
        <p:nvPicPr>
          <p:cNvPr id="229" name="Google Shape;229;p32" title="20b.png"/>
          <p:cNvPicPr preferRelativeResize="0"/>
          <p:nvPr/>
        </p:nvPicPr>
        <p:blipFill rotWithShape="1">
          <a:blip r:embed="rId7">
            <a:alphaModFix/>
          </a:blip>
          <a:srcRect b="0" l="0" r="0" t="0"/>
          <a:stretch/>
        </p:blipFill>
        <p:spPr>
          <a:xfrm>
            <a:off x="4766104" y="786350"/>
            <a:ext cx="3387535" cy="2638901"/>
          </a:xfrm>
          <a:prstGeom prst="rect">
            <a:avLst/>
          </a:prstGeom>
          <a:noFill/>
          <a:ln>
            <a:noFill/>
          </a:ln>
          <a:effectLst>
            <a:outerShdw blurRad="200025" rotWithShape="0" algn="bl" dir="5400000" dist="19050">
              <a:srgbClr val="000000">
                <a:alpha val="10000"/>
              </a:srgbClr>
            </a:outerShdw>
          </a:effectLst>
        </p:spPr>
      </p:pic>
      <p:pic>
        <p:nvPicPr>
          <p:cNvPr id="230" name="Google Shape;230;p32" title="20a.png"/>
          <p:cNvPicPr preferRelativeResize="0"/>
          <p:nvPr/>
        </p:nvPicPr>
        <p:blipFill rotWithShape="1">
          <a:blip r:embed="rId8">
            <a:alphaModFix/>
          </a:blip>
          <a:srcRect b="0" l="0" r="0" t="0"/>
          <a:stretch/>
        </p:blipFill>
        <p:spPr>
          <a:xfrm>
            <a:off x="990350" y="786349"/>
            <a:ext cx="3160335" cy="2638901"/>
          </a:xfrm>
          <a:prstGeom prst="rect">
            <a:avLst/>
          </a:prstGeom>
          <a:noFill/>
          <a:ln>
            <a:noFill/>
          </a:ln>
          <a:effectLst>
            <a:outerShdw blurRad="200025" rotWithShape="0" algn="bl" dir="5400000" dist="19050">
              <a:srgbClr val="000000">
                <a:alpha val="10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7" name="Shape 67"/>
        <p:cNvGrpSpPr/>
        <p:nvPr/>
      </p:nvGrpSpPr>
      <p:grpSpPr>
        <a:xfrm>
          <a:off x="0" y="0"/>
          <a:ext cx="0" cy="0"/>
          <a:chOff x="0" y="0"/>
          <a:chExt cx="0" cy="0"/>
        </a:xfrm>
      </p:grpSpPr>
      <p:pic>
        <p:nvPicPr>
          <p:cNvPr id="68" name="Google Shape;68;p15"/>
          <p:cNvPicPr preferRelativeResize="0"/>
          <p:nvPr/>
        </p:nvPicPr>
        <p:blipFill rotWithShape="1">
          <a:blip r:embed="rId3">
            <a:alphaModFix/>
          </a:blip>
          <a:srcRect b="0" l="0" r="8742" t="0"/>
          <a:stretch/>
        </p:blipFill>
        <p:spPr>
          <a:xfrm>
            <a:off x="4660450" y="-42400"/>
            <a:ext cx="4483551" cy="5193375"/>
          </a:xfrm>
          <a:prstGeom prst="rect">
            <a:avLst/>
          </a:prstGeom>
          <a:noFill/>
          <a:ln>
            <a:noFill/>
          </a:ln>
        </p:spPr>
      </p:pic>
      <p:sp>
        <p:nvSpPr>
          <p:cNvPr id="69" name="Google Shape;69;p15"/>
          <p:cNvSpPr/>
          <p:nvPr/>
        </p:nvSpPr>
        <p:spPr>
          <a:xfrm>
            <a:off x="0" y="-47325"/>
            <a:ext cx="5020056" cy="5251552"/>
          </a:xfrm>
          <a:custGeom>
            <a:rect b="b" l="l" r="r" t="t"/>
            <a:pathLst>
              <a:path extrusionOk="0" h="5148580" w="8229600">
                <a:moveTo>
                  <a:pt x="8229600" y="0"/>
                </a:moveTo>
                <a:lnTo>
                  <a:pt x="0" y="0"/>
                </a:lnTo>
                <a:lnTo>
                  <a:pt x="0" y="5148072"/>
                </a:lnTo>
                <a:lnTo>
                  <a:pt x="8229600" y="5148072"/>
                </a:lnTo>
                <a:lnTo>
                  <a:pt x="8229600" y="0"/>
                </a:lnTo>
                <a:close/>
              </a:path>
            </a:pathLst>
          </a:custGeom>
          <a:solidFill>
            <a:srgbClr val="F2F8FC"/>
          </a:solidFill>
          <a:ln>
            <a:noFill/>
          </a:ln>
        </p:spPr>
        <p:txBody>
          <a:bodyPr anchorCtr="0" anchor="t" bIns="0" lIns="0" spcFirstLastPara="1" rIns="0" wrap="square" tIns="0">
            <a:noAutofit/>
          </a:bodyPr>
          <a:lstStyle/>
          <a:p>
            <a:pPr indent="0" lvl="0" marL="12700" rtl="0" algn="ctr">
              <a:spcBef>
                <a:spcPts val="0"/>
              </a:spcBef>
              <a:spcAft>
                <a:spcPts val="0"/>
              </a:spcAft>
              <a:buNone/>
            </a:pPr>
            <a:r>
              <a:rPr lang="en" sz="3100">
                <a:solidFill>
                  <a:srgbClr val="84C1EF"/>
                </a:solidFill>
                <a:latin typeface="Roboto Medium"/>
                <a:ea typeface="Roboto Medium"/>
                <a:cs typeface="Roboto Medium"/>
                <a:sym typeface="Roboto Medium"/>
              </a:rPr>
              <a:t>	</a:t>
            </a:r>
            <a:endParaRPr sz="1800"/>
          </a:p>
        </p:txBody>
      </p:sp>
      <p:sp>
        <p:nvSpPr>
          <p:cNvPr id="70" name="Google Shape;70;p15"/>
          <p:cNvSpPr txBox="1"/>
          <p:nvPr/>
        </p:nvSpPr>
        <p:spPr>
          <a:xfrm>
            <a:off x="461575" y="1098388"/>
            <a:ext cx="3909900" cy="2167800"/>
          </a:xfrm>
          <a:prstGeom prst="rect">
            <a:avLst/>
          </a:prstGeom>
          <a:noFill/>
          <a:ln>
            <a:noFill/>
          </a:ln>
        </p:spPr>
        <p:txBody>
          <a:bodyPr anchorCtr="0" anchor="t" bIns="0" lIns="0" spcFirstLastPara="1" rIns="0" wrap="square" tIns="12700">
            <a:spAutoFit/>
          </a:bodyPr>
          <a:lstStyle/>
          <a:p>
            <a:pPr indent="0" lvl="0" marL="0" rtl="0" algn="l">
              <a:spcBef>
                <a:spcPts val="0"/>
              </a:spcBef>
              <a:spcAft>
                <a:spcPts val="0"/>
              </a:spcAft>
              <a:buClr>
                <a:schemeClr val="dk1"/>
              </a:buClr>
              <a:buSzPts val="1100"/>
              <a:buFont typeface="Arial"/>
              <a:buNone/>
            </a:pPr>
            <a:r>
              <a:rPr lang="en">
                <a:solidFill>
                  <a:schemeClr val="dk1"/>
                </a:solidFill>
                <a:latin typeface="Archivo"/>
                <a:ea typeface="Archivo"/>
                <a:cs typeface="Archivo"/>
                <a:sym typeface="Archivo"/>
              </a:rPr>
              <a:t>Use these visuals about important investing concepts in your own presentations; share with clients, prospects, colleagues, or followers online! Looking for a PDF version of this deck? </a:t>
            </a:r>
            <a:r>
              <a:rPr b="1" lang="en" u="sng">
                <a:solidFill>
                  <a:schemeClr val="accent1"/>
                </a:solidFill>
                <a:latin typeface="Archivo"/>
                <a:ea typeface="Archivo"/>
                <a:cs typeface="Archivo"/>
                <a:sym typeface="Archivo"/>
                <a:hlinkClick r:id="rId4">
                  <a:extLst>
                    <a:ext uri="{A12FA001-AC4F-418D-AE19-62706E023703}">
                      <ahyp:hlinkClr val="tx"/>
                    </a:ext>
                  </a:extLst>
                </a:hlinkClick>
              </a:rPr>
              <a:t>Download it here</a:t>
            </a:r>
            <a:r>
              <a:rPr lang="en">
                <a:solidFill>
                  <a:schemeClr val="dk1"/>
                </a:solidFill>
                <a:latin typeface="Archivo"/>
                <a:ea typeface="Archivo"/>
                <a:cs typeface="Archivo"/>
                <a:sym typeface="Archivo"/>
              </a:rPr>
              <a:t>.</a:t>
            </a:r>
            <a:br>
              <a:rPr lang="en">
                <a:solidFill>
                  <a:schemeClr val="dk1"/>
                </a:solidFill>
                <a:latin typeface="Archivo"/>
                <a:ea typeface="Archivo"/>
                <a:cs typeface="Archivo"/>
                <a:sym typeface="Archivo"/>
              </a:rPr>
            </a:br>
            <a:r>
              <a:rPr lang="en">
                <a:solidFill>
                  <a:schemeClr val="dk1"/>
                </a:solidFill>
                <a:latin typeface="Archivo"/>
                <a:ea typeface="Archivo"/>
                <a:cs typeface="Archivo"/>
                <a:sym typeface="Archivo"/>
              </a:rPr>
              <a:t> </a:t>
            </a:r>
            <a:br>
              <a:rPr lang="en">
                <a:solidFill>
                  <a:schemeClr val="dk1"/>
                </a:solidFill>
                <a:latin typeface="Archivo"/>
                <a:ea typeface="Archivo"/>
                <a:cs typeface="Archivo"/>
                <a:sym typeface="Archivo"/>
              </a:rPr>
            </a:br>
            <a:r>
              <a:rPr i="1" lang="en">
                <a:solidFill>
                  <a:schemeClr val="dk1"/>
                </a:solidFill>
                <a:latin typeface="Archivo"/>
                <a:ea typeface="Archivo"/>
                <a:cs typeface="Archivo"/>
                <a:sym typeface="Archivo"/>
              </a:rPr>
              <a:t>If you’ve uploaded a logo to YCharts, all visuals in YCharts will appear with that logo.</a:t>
            </a:r>
            <a:br>
              <a:rPr lang="en">
                <a:solidFill>
                  <a:schemeClr val="dk1"/>
                </a:solidFill>
                <a:latin typeface="Archivo"/>
                <a:ea typeface="Archivo"/>
                <a:cs typeface="Archivo"/>
                <a:sym typeface="Archivo"/>
              </a:rPr>
            </a:br>
            <a:endParaRPr>
              <a:solidFill>
                <a:schemeClr val="dk1"/>
              </a:solidFill>
              <a:latin typeface="Archivo"/>
              <a:ea typeface="Archivo"/>
              <a:cs typeface="Archivo"/>
              <a:sym typeface="Archivo"/>
            </a:endParaRPr>
          </a:p>
          <a:p>
            <a:pPr indent="0" lvl="0" marL="0" rtl="0" algn="l">
              <a:spcBef>
                <a:spcPts val="0"/>
              </a:spcBef>
              <a:spcAft>
                <a:spcPts val="0"/>
              </a:spcAft>
              <a:buClr>
                <a:schemeClr val="dk1"/>
              </a:buClr>
              <a:buSzPts val="1100"/>
              <a:buFont typeface="Arial"/>
              <a:buNone/>
            </a:pPr>
            <a:r>
              <a:rPr b="1" lang="en">
                <a:solidFill>
                  <a:schemeClr val="dk1"/>
                </a:solidFill>
                <a:latin typeface="Archivo"/>
                <a:ea typeface="Archivo"/>
                <a:cs typeface="Archivo"/>
                <a:sym typeface="Archivo"/>
              </a:rPr>
              <a:t>Not yet a YCharts user? Get started today:</a:t>
            </a:r>
            <a:endParaRPr>
              <a:latin typeface="Archivo"/>
              <a:ea typeface="Archivo"/>
              <a:cs typeface="Archivo"/>
              <a:sym typeface="Archivo"/>
            </a:endParaRPr>
          </a:p>
        </p:txBody>
      </p:sp>
      <p:sp>
        <p:nvSpPr>
          <p:cNvPr id="71" name="Google Shape;71;p15"/>
          <p:cNvSpPr txBox="1"/>
          <p:nvPr>
            <p:ph type="title"/>
          </p:nvPr>
        </p:nvSpPr>
        <p:spPr>
          <a:xfrm>
            <a:off x="418950" y="573300"/>
            <a:ext cx="46422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 sz="2400">
                <a:solidFill>
                  <a:schemeClr val="dk1"/>
                </a:solidFill>
                <a:latin typeface="Archivo"/>
                <a:ea typeface="Archivo"/>
                <a:cs typeface="Archivo"/>
                <a:sym typeface="Archivo"/>
              </a:rPr>
              <a:t>About this deck:</a:t>
            </a:r>
            <a:endParaRPr b="1" sz="2400">
              <a:solidFill>
                <a:schemeClr val="dk1"/>
              </a:solidFill>
              <a:latin typeface="Archivo"/>
              <a:ea typeface="Archivo"/>
              <a:cs typeface="Archivo"/>
              <a:sym typeface="Archivo"/>
            </a:endParaRPr>
          </a:p>
        </p:txBody>
      </p:sp>
      <p:pic>
        <p:nvPicPr>
          <p:cNvPr id="72" name="Google Shape;72;p15"/>
          <p:cNvPicPr preferRelativeResize="0"/>
          <p:nvPr/>
        </p:nvPicPr>
        <p:blipFill>
          <a:blip r:embed="rId5">
            <a:alphaModFix/>
          </a:blip>
          <a:stretch>
            <a:fillRect/>
          </a:stretch>
        </p:blipFill>
        <p:spPr>
          <a:xfrm>
            <a:off x="8056125" y="4873897"/>
            <a:ext cx="1012524" cy="204525"/>
          </a:xfrm>
          <a:prstGeom prst="rect">
            <a:avLst/>
          </a:prstGeom>
          <a:noFill/>
          <a:ln>
            <a:noFill/>
          </a:ln>
        </p:spPr>
      </p:pic>
      <p:sp>
        <p:nvSpPr>
          <p:cNvPr id="73" name="Google Shape;73;p15"/>
          <p:cNvSpPr txBox="1"/>
          <p:nvPr/>
        </p:nvSpPr>
        <p:spPr>
          <a:xfrm>
            <a:off x="365650" y="4602013"/>
            <a:ext cx="2963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a:solidFill>
                  <a:srgbClr val="999999"/>
                </a:solidFill>
                <a:latin typeface="Archivo"/>
                <a:ea typeface="Archivo"/>
                <a:cs typeface="Archivo"/>
                <a:sym typeface="Archivo"/>
              </a:rPr>
              <a:t>Released April 2025</a:t>
            </a:r>
            <a:endParaRPr i="1">
              <a:solidFill>
                <a:srgbClr val="999999"/>
              </a:solidFill>
              <a:latin typeface="Archivo"/>
              <a:ea typeface="Archivo"/>
              <a:cs typeface="Archivo"/>
              <a:sym typeface="Archivo"/>
            </a:endParaRPr>
          </a:p>
        </p:txBody>
      </p:sp>
      <p:pic>
        <p:nvPicPr>
          <p:cNvPr id="74" name="Google Shape;74;p15"/>
          <p:cNvPicPr preferRelativeResize="0"/>
          <p:nvPr/>
        </p:nvPicPr>
        <p:blipFill rotWithShape="1">
          <a:blip r:embed="rId6">
            <a:alphaModFix/>
          </a:blip>
          <a:srcRect b="0" l="0" r="45112" t="0"/>
          <a:stretch/>
        </p:blipFill>
        <p:spPr>
          <a:xfrm>
            <a:off x="5847625" y="560400"/>
            <a:ext cx="3296375" cy="3702650"/>
          </a:xfrm>
          <a:prstGeom prst="rect">
            <a:avLst/>
          </a:prstGeom>
          <a:noFill/>
          <a:ln>
            <a:noFill/>
          </a:ln>
          <a:effectLst>
            <a:outerShdw blurRad="142875" rotWithShape="0" algn="bl" dir="7800000" dist="209550">
              <a:srgbClr val="000000">
                <a:alpha val="10000"/>
              </a:srgbClr>
            </a:outerShdw>
          </a:effectLst>
        </p:spPr>
      </p:pic>
      <p:sp>
        <p:nvSpPr>
          <p:cNvPr id="75" name="Google Shape;75;p15"/>
          <p:cNvSpPr/>
          <p:nvPr/>
        </p:nvSpPr>
        <p:spPr>
          <a:xfrm>
            <a:off x="5887500" y="4002100"/>
            <a:ext cx="672600" cy="226800"/>
          </a:xfrm>
          <a:prstGeom prst="rect">
            <a:avLst/>
          </a:prstGeom>
          <a:noFill/>
          <a:ln cap="flat" cmpd="sng" w="19050">
            <a:solidFill>
              <a:srgbClr val="9ACC5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sp>
        <p:nvSpPr>
          <p:cNvPr id="76" name="Google Shape;76;p15"/>
          <p:cNvSpPr txBox="1"/>
          <p:nvPr/>
        </p:nvSpPr>
        <p:spPr>
          <a:xfrm>
            <a:off x="5558350" y="4386625"/>
            <a:ext cx="3105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FFFF"/>
                </a:solidFill>
                <a:latin typeface="Archivo"/>
                <a:ea typeface="Archivo"/>
                <a:cs typeface="Archivo"/>
                <a:sym typeface="Archivo"/>
              </a:rPr>
              <a:t>YCharts clients: </a:t>
            </a:r>
            <a:r>
              <a:rPr lang="en">
                <a:solidFill>
                  <a:srgbClr val="FFFFFF"/>
                </a:solidFill>
                <a:latin typeface="Archivo"/>
                <a:ea typeface="Archivo"/>
                <a:cs typeface="Archivo"/>
                <a:sym typeface="Archivo"/>
              </a:rPr>
              <a:t>have your </a:t>
            </a:r>
            <a:br>
              <a:rPr lang="en">
                <a:solidFill>
                  <a:srgbClr val="FFFFFF"/>
                </a:solidFill>
                <a:latin typeface="Archivo"/>
                <a:ea typeface="Archivo"/>
                <a:cs typeface="Archivo"/>
                <a:sym typeface="Archivo"/>
              </a:rPr>
            </a:br>
            <a:r>
              <a:rPr lang="en">
                <a:solidFill>
                  <a:srgbClr val="FFFFFF"/>
                </a:solidFill>
                <a:latin typeface="Archivo"/>
                <a:ea typeface="Archivo"/>
                <a:cs typeface="Archivo"/>
                <a:sym typeface="Archivo"/>
              </a:rPr>
              <a:t>firm logo added to all charts!</a:t>
            </a:r>
            <a:endParaRPr sz="1000">
              <a:latin typeface="Archivo"/>
              <a:ea typeface="Archivo"/>
              <a:cs typeface="Archivo"/>
              <a:sym typeface="Archivo"/>
            </a:endParaRPr>
          </a:p>
        </p:txBody>
      </p:sp>
      <p:pic>
        <p:nvPicPr>
          <p:cNvPr id="77" name="Google Shape;77;p15"/>
          <p:cNvPicPr preferRelativeResize="0"/>
          <p:nvPr/>
        </p:nvPicPr>
        <p:blipFill>
          <a:blip r:embed="rId7">
            <a:alphaModFix/>
          </a:blip>
          <a:stretch>
            <a:fillRect/>
          </a:stretch>
        </p:blipFill>
        <p:spPr>
          <a:xfrm rot="-894329">
            <a:off x="5235850" y="4044425"/>
            <a:ext cx="672601" cy="672601"/>
          </a:xfrm>
          <a:prstGeom prst="rect">
            <a:avLst/>
          </a:prstGeom>
          <a:noFill/>
          <a:ln>
            <a:noFill/>
          </a:ln>
          <a:effectLst>
            <a:outerShdw blurRad="57150" rotWithShape="0" algn="bl" dir="4920000" dist="85725">
              <a:srgbClr val="000000">
                <a:alpha val="10000"/>
              </a:srgbClr>
            </a:outerShdw>
          </a:effectLst>
        </p:spPr>
      </p:pic>
      <p:sp>
        <p:nvSpPr>
          <p:cNvPr id="78" name="Google Shape;78;p15"/>
          <p:cNvSpPr txBox="1"/>
          <p:nvPr/>
        </p:nvSpPr>
        <p:spPr>
          <a:xfrm>
            <a:off x="451300" y="3365150"/>
            <a:ext cx="3384600" cy="9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accent1"/>
                </a:solidFill>
                <a:uFill>
                  <a:noFill/>
                </a:uFill>
                <a:latin typeface="Archivo"/>
                <a:ea typeface="Archivo"/>
                <a:cs typeface="Archivo"/>
                <a:sym typeface="Archivo"/>
                <a:hlinkClick r:id="rId8">
                  <a:extLst>
                    <a:ext uri="{A12FA001-AC4F-418D-AE19-62706E023703}">
                      <ahyp:hlinkClr val="tx"/>
                    </a:ext>
                  </a:extLst>
                </a:hlinkClick>
              </a:rPr>
              <a:t>        </a:t>
            </a:r>
            <a:r>
              <a:rPr b="1" lang="en">
                <a:solidFill>
                  <a:srgbClr val="0082E8"/>
                </a:solidFill>
                <a:uFill>
                  <a:noFill/>
                </a:uFill>
                <a:latin typeface="Archivo"/>
                <a:ea typeface="Archivo"/>
                <a:cs typeface="Archivo"/>
                <a:sym typeface="Archivo"/>
                <a:hlinkClick r:id="rId9">
                  <a:extLst>
                    <a:ext uri="{A12FA001-AC4F-418D-AE19-62706E023703}">
                      <ahyp:hlinkClr val="tx"/>
                    </a:ext>
                  </a:extLst>
                </a:hlinkClick>
              </a:rPr>
              <a:t>Start a Free Trial</a:t>
            </a:r>
            <a:br>
              <a:rPr b="1" lang="en">
                <a:solidFill>
                  <a:srgbClr val="0082E8"/>
                </a:solidFill>
                <a:latin typeface="Archivo"/>
                <a:ea typeface="Archivo"/>
                <a:cs typeface="Archivo"/>
                <a:sym typeface="Archivo"/>
              </a:rPr>
            </a:br>
            <a:br>
              <a:rPr b="1" lang="en">
                <a:solidFill>
                  <a:srgbClr val="0082E8"/>
                </a:solidFill>
                <a:latin typeface="Archivo"/>
                <a:ea typeface="Archivo"/>
                <a:cs typeface="Archivo"/>
                <a:sym typeface="Archivo"/>
              </a:rPr>
            </a:br>
            <a:r>
              <a:rPr b="1" lang="en">
                <a:solidFill>
                  <a:schemeClr val="accent1"/>
                </a:solidFill>
                <a:uFill>
                  <a:noFill/>
                </a:uFill>
                <a:latin typeface="Archivo"/>
                <a:ea typeface="Archivo"/>
                <a:cs typeface="Archivo"/>
                <a:sym typeface="Archivo"/>
                <a:hlinkClick r:id="rId10">
                  <a:extLst>
                    <a:ext uri="{A12FA001-AC4F-418D-AE19-62706E023703}">
                      <ahyp:hlinkClr val="tx"/>
                    </a:ext>
                  </a:extLst>
                </a:hlinkClick>
              </a:rPr>
              <a:t>        </a:t>
            </a:r>
            <a:r>
              <a:rPr b="1" lang="en">
                <a:solidFill>
                  <a:srgbClr val="0082E8"/>
                </a:solidFill>
                <a:uFill>
                  <a:noFill/>
                </a:uFill>
                <a:latin typeface="Archivo"/>
                <a:ea typeface="Archivo"/>
                <a:cs typeface="Archivo"/>
                <a:sym typeface="Archivo"/>
                <a:hlinkClick r:id="rId11">
                  <a:extLst>
                    <a:ext uri="{A12FA001-AC4F-418D-AE19-62706E023703}">
                      <ahyp:hlinkClr val="tx"/>
                    </a:ext>
                  </a:extLst>
                </a:hlinkClick>
              </a:rPr>
              <a:t>Book a Demo</a:t>
            </a:r>
            <a:endParaRPr b="1">
              <a:solidFill>
                <a:srgbClr val="0082E8"/>
              </a:solidFill>
              <a:latin typeface="Archivo"/>
              <a:ea typeface="Archivo"/>
              <a:cs typeface="Archivo"/>
              <a:sym typeface="Archivo"/>
            </a:endParaRPr>
          </a:p>
        </p:txBody>
      </p:sp>
      <p:pic>
        <p:nvPicPr>
          <p:cNvPr id="79" name="Google Shape;79;p15">
            <a:hlinkClick r:id="rId12"/>
          </p:cNvPr>
          <p:cNvPicPr preferRelativeResize="0"/>
          <p:nvPr/>
        </p:nvPicPr>
        <p:blipFill>
          <a:blip r:embed="rId13">
            <a:alphaModFix/>
          </a:blip>
          <a:stretch>
            <a:fillRect/>
          </a:stretch>
        </p:blipFill>
        <p:spPr>
          <a:xfrm>
            <a:off x="460686" y="3876498"/>
            <a:ext cx="239037" cy="222565"/>
          </a:xfrm>
          <a:prstGeom prst="rect">
            <a:avLst/>
          </a:prstGeom>
          <a:noFill/>
          <a:ln>
            <a:noFill/>
          </a:ln>
        </p:spPr>
      </p:pic>
      <p:pic>
        <p:nvPicPr>
          <p:cNvPr id="80" name="Google Shape;80;p15">
            <a:hlinkClick r:id="rId14"/>
          </p:cNvPr>
          <p:cNvPicPr preferRelativeResize="0"/>
          <p:nvPr/>
        </p:nvPicPr>
        <p:blipFill>
          <a:blip r:embed="rId15">
            <a:alphaModFix/>
          </a:blip>
          <a:stretch>
            <a:fillRect/>
          </a:stretch>
        </p:blipFill>
        <p:spPr>
          <a:xfrm>
            <a:off x="451300" y="3477963"/>
            <a:ext cx="248425" cy="18676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33"/>
          <p:cNvSpPr txBox="1"/>
          <p:nvPr/>
        </p:nvSpPr>
        <p:spPr>
          <a:xfrm>
            <a:off x="889100" y="240050"/>
            <a:ext cx="8026200" cy="54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350">
                <a:solidFill>
                  <a:srgbClr val="1D1C1D"/>
                </a:solidFill>
                <a:latin typeface="Archivo"/>
                <a:ea typeface="Archivo"/>
                <a:cs typeface="Archivo"/>
                <a:sym typeface="Archivo"/>
              </a:rPr>
              <a:t>US Housing Market Data </a:t>
            </a:r>
            <a:r>
              <a:rPr lang="en" sz="2350">
                <a:solidFill>
                  <a:srgbClr val="1D1C1D"/>
                </a:solidFill>
                <a:latin typeface="Archivo"/>
                <a:ea typeface="Archivo"/>
                <a:cs typeface="Archivo"/>
                <a:sym typeface="Archivo"/>
              </a:rPr>
              <a:t>(cont.)</a:t>
            </a:r>
            <a:endParaRPr sz="2350">
              <a:solidFill>
                <a:srgbClr val="1D1C1D"/>
              </a:solidFill>
              <a:latin typeface="Archivo"/>
              <a:ea typeface="Archivo"/>
              <a:cs typeface="Archivo"/>
              <a:sym typeface="Archivo"/>
            </a:endParaRPr>
          </a:p>
        </p:txBody>
      </p:sp>
      <p:pic>
        <p:nvPicPr>
          <p:cNvPr id="236" name="Google Shape;236;p33">
            <a:hlinkClick r:id="rId3"/>
          </p:cNvPr>
          <p:cNvPicPr preferRelativeResize="0"/>
          <p:nvPr/>
        </p:nvPicPr>
        <p:blipFill>
          <a:blip r:embed="rId4">
            <a:alphaModFix/>
          </a:blip>
          <a:stretch>
            <a:fillRect/>
          </a:stretch>
        </p:blipFill>
        <p:spPr>
          <a:xfrm>
            <a:off x="1381727" y="4005025"/>
            <a:ext cx="1937225" cy="297900"/>
          </a:xfrm>
          <a:prstGeom prst="rect">
            <a:avLst/>
          </a:prstGeom>
          <a:noFill/>
          <a:ln>
            <a:noFill/>
          </a:ln>
        </p:spPr>
      </p:pic>
      <p:pic>
        <p:nvPicPr>
          <p:cNvPr id="237" name="Google Shape;237;p33">
            <a:hlinkClick r:id="rId5"/>
          </p:cNvPr>
          <p:cNvPicPr preferRelativeResize="0"/>
          <p:nvPr/>
        </p:nvPicPr>
        <p:blipFill>
          <a:blip r:embed="rId4">
            <a:alphaModFix/>
          </a:blip>
          <a:stretch>
            <a:fillRect/>
          </a:stretch>
        </p:blipFill>
        <p:spPr>
          <a:xfrm>
            <a:off x="5825046" y="4005025"/>
            <a:ext cx="1937225" cy="297900"/>
          </a:xfrm>
          <a:prstGeom prst="rect">
            <a:avLst/>
          </a:prstGeom>
          <a:noFill/>
          <a:ln>
            <a:noFill/>
          </a:ln>
        </p:spPr>
      </p:pic>
      <p:pic>
        <p:nvPicPr>
          <p:cNvPr id="238" name="Google Shape;238;p33" title="21a.png"/>
          <p:cNvPicPr preferRelativeResize="0"/>
          <p:nvPr/>
        </p:nvPicPr>
        <p:blipFill rotWithShape="1">
          <a:blip r:embed="rId6">
            <a:alphaModFix/>
          </a:blip>
          <a:srcRect b="0" l="0" r="0" t="0"/>
          <a:stretch/>
        </p:blipFill>
        <p:spPr>
          <a:xfrm>
            <a:off x="261750" y="928450"/>
            <a:ext cx="4177180" cy="2934465"/>
          </a:xfrm>
          <a:prstGeom prst="rect">
            <a:avLst/>
          </a:prstGeom>
          <a:noFill/>
          <a:ln>
            <a:noFill/>
          </a:ln>
          <a:effectLst>
            <a:outerShdw blurRad="200025" rotWithShape="0" algn="bl" dir="5400000" dist="19050">
              <a:srgbClr val="000000">
                <a:alpha val="10000"/>
              </a:srgbClr>
            </a:outerShdw>
          </a:effectLst>
        </p:spPr>
      </p:pic>
      <p:pic>
        <p:nvPicPr>
          <p:cNvPr id="239" name="Google Shape;239;p33" title="21b.png"/>
          <p:cNvPicPr preferRelativeResize="0"/>
          <p:nvPr/>
        </p:nvPicPr>
        <p:blipFill rotWithShape="1">
          <a:blip r:embed="rId7">
            <a:alphaModFix/>
          </a:blip>
          <a:srcRect b="0" l="0" r="0" t="0"/>
          <a:stretch/>
        </p:blipFill>
        <p:spPr>
          <a:xfrm>
            <a:off x="4705069" y="928451"/>
            <a:ext cx="4177180" cy="2934476"/>
          </a:xfrm>
          <a:prstGeom prst="rect">
            <a:avLst/>
          </a:prstGeom>
          <a:noFill/>
          <a:ln>
            <a:noFill/>
          </a:ln>
          <a:effectLst>
            <a:outerShdw blurRad="200025" rotWithShape="0" algn="bl" dir="5400000" dist="19050">
              <a:srgbClr val="000000">
                <a:alpha val="10000"/>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pic>
        <p:nvPicPr>
          <p:cNvPr id="244" name="Google Shape;244;p34"/>
          <p:cNvPicPr preferRelativeResize="0"/>
          <p:nvPr/>
        </p:nvPicPr>
        <p:blipFill rotWithShape="1">
          <a:blip r:embed="rId3">
            <a:alphaModFix/>
          </a:blip>
          <a:srcRect b="0" l="5114" r="0" t="-1812"/>
          <a:stretch/>
        </p:blipFill>
        <p:spPr>
          <a:xfrm>
            <a:off x="0" y="-42325"/>
            <a:ext cx="1413576" cy="1400701"/>
          </a:xfrm>
          <a:prstGeom prst="rect">
            <a:avLst/>
          </a:prstGeom>
          <a:noFill/>
          <a:ln>
            <a:noFill/>
          </a:ln>
        </p:spPr>
      </p:pic>
      <p:sp>
        <p:nvSpPr>
          <p:cNvPr id="245" name="Google Shape;245;p34"/>
          <p:cNvSpPr txBox="1"/>
          <p:nvPr/>
        </p:nvSpPr>
        <p:spPr>
          <a:xfrm>
            <a:off x="889100" y="240050"/>
            <a:ext cx="8026200" cy="546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350">
                <a:solidFill>
                  <a:schemeClr val="dk1"/>
                </a:solidFill>
                <a:latin typeface="Archivo"/>
                <a:ea typeface="Archivo"/>
                <a:cs typeface="Archivo"/>
                <a:sym typeface="Archivo"/>
              </a:rPr>
              <a:t>Manufacturing &amp; Services</a:t>
            </a:r>
            <a:endParaRPr b="1" sz="2350">
              <a:solidFill>
                <a:schemeClr val="dk1"/>
              </a:solidFill>
              <a:latin typeface="Archivo"/>
              <a:ea typeface="Archivo"/>
              <a:cs typeface="Archivo"/>
              <a:sym typeface="Archivo"/>
            </a:endParaRPr>
          </a:p>
        </p:txBody>
      </p:sp>
      <p:pic>
        <p:nvPicPr>
          <p:cNvPr id="246" name="Google Shape;246;p34">
            <a:hlinkClick r:id="rId4"/>
          </p:cNvPr>
          <p:cNvPicPr preferRelativeResize="0"/>
          <p:nvPr/>
        </p:nvPicPr>
        <p:blipFill>
          <a:blip r:embed="rId5">
            <a:alphaModFix/>
          </a:blip>
          <a:stretch>
            <a:fillRect/>
          </a:stretch>
        </p:blipFill>
        <p:spPr>
          <a:xfrm>
            <a:off x="3603388" y="4616975"/>
            <a:ext cx="1937225" cy="297900"/>
          </a:xfrm>
          <a:prstGeom prst="rect">
            <a:avLst/>
          </a:prstGeom>
          <a:noFill/>
          <a:ln>
            <a:noFill/>
          </a:ln>
        </p:spPr>
      </p:pic>
      <p:pic>
        <p:nvPicPr>
          <p:cNvPr id="247" name="Google Shape;247;p34" title="22.png"/>
          <p:cNvPicPr preferRelativeResize="0"/>
          <p:nvPr/>
        </p:nvPicPr>
        <p:blipFill rotWithShape="1">
          <a:blip r:embed="rId6">
            <a:alphaModFix/>
          </a:blip>
          <a:srcRect b="0" l="0" r="0" t="0"/>
          <a:stretch/>
        </p:blipFill>
        <p:spPr>
          <a:xfrm>
            <a:off x="1972501" y="862550"/>
            <a:ext cx="5198990" cy="3652301"/>
          </a:xfrm>
          <a:prstGeom prst="rect">
            <a:avLst/>
          </a:prstGeom>
          <a:noFill/>
          <a:ln>
            <a:noFill/>
          </a:ln>
          <a:effectLst>
            <a:outerShdw blurRad="200025" rotWithShape="0" algn="bl" dir="5400000" dist="19050">
              <a:srgbClr val="000000">
                <a:alpha val="10000"/>
              </a:srgbClr>
            </a:outerShdw>
          </a:effectLst>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35"/>
          <p:cNvSpPr txBox="1"/>
          <p:nvPr/>
        </p:nvSpPr>
        <p:spPr>
          <a:xfrm>
            <a:off x="889100" y="240050"/>
            <a:ext cx="8026200" cy="54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350">
                <a:solidFill>
                  <a:srgbClr val="1D1C1D"/>
                </a:solidFill>
                <a:latin typeface="Archivo"/>
                <a:ea typeface="Archivo"/>
                <a:cs typeface="Archivo"/>
                <a:sym typeface="Archivo"/>
              </a:rPr>
              <a:t>US Dollar Strength</a:t>
            </a:r>
            <a:endParaRPr b="1" sz="2350">
              <a:solidFill>
                <a:srgbClr val="1D1C1D"/>
              </a:solidFill>
              <a:latin typeface="Archivo"/>
              <a:ea typeface="Archivo"/>
              <a:cs typeface="Archivo"/>
              <a:sym typeface="Archivo"/>
            </a:endParaRPr>
          </a:p>
        </p:txBody>
      </p:sp>
      <p:pic>
        <p:nvPicPr>
          <p:cNvPr id="253" name="Google Shape;253;p35">
            <a:hlinkClick r:id="rId3"/>
          </p:cNvPr>
          <p:cNvPicPr preferRelativeResize="0"/>
          <p:nvPr/>
        </p:nvPicPr>
        <p:blipFill>
          <a:blip r:embed="rId4">
            <a:alphaModFix/>
          </a:blip>
          <a:stretch>
            <a:fillRect/>
          </a:stretch>
        </p:blipFill>
        <p:spPr>
          <a:xfrm>
            <a:off x="5968972" y="4465625"/>
            <a:ext cx="1937225" cy="297900"/>
          </a:xfrm>
          <a:prstGeom prst="rect">
            <a:avLst/>
          </a:prstGeom>
          <a:noFill/>
          <a:ln>
            <a:noFill/>
          </a:ln>
        </p:spPr>
      </p:pic>
      <p:pic>
        <p:nvPicPr>
          <p:cNvPr id="254" name="Google Shape;254;p35">
            <a:hlinkClick r:id="rId5"/>
          </p:cNvPr>
          <p:cNvPicPr preferRelativeResize="0"/>
          <p:nvPr/>
        </p:nvPicPr>
        <p:blipFill>
          <a:blip r:embed="rId4">
            <a:alphaModFix/>
          </a:blip>
          <a:stretch>
            <a:fillRect/>
          </a:stretch>
        </p:blipFill>
        <p:spPr>
          <a:xfrm>
            <a:off x="1457895" y="4465625"/>
            <a:ext cx="1937225" cy="297900"/>
          </a:xfrm>
          <a:prstGeom prst="rect">
            <a:avLst/>
          </a:prstGeom>
          <a:noFill/>
          <a:ln>
            <a:noFill/>
          </a:ln>
        </p:spPr>
      </p:pic>
      <p:pic>
        <p:nvPicPr>
          <p:cNvPr id="255" name="Google Shape;255;p35" title="23a.png"/>
          <p:cNvPicPr preferRelativeResize="0"/>
          <p:nvPr/>
        </p:nvPicPr>
        <p:blipFill rotWithShape="1">
          <a:blip r:embed="rId6">
            <a:alphaModFix/>
          </a:blip>
          <a:srcRect b="0" l="0" r="0" t="0"/>
          <a:stretch/>
        </p:blipFill>
        <p:spPr>
          <a:xfrm>
            <a:off x="102813" y="928452"/>
            <a:ext cx="4647390" cy="3376296"/>
          </a:xfrm>
          <a:prstGeom prst="rect">
            <a:avLst/>
          </a:prstGeom>
          <a:noFill/>
          <a:ln>
            <a:noFill/>
          </a:ln>
          <a:effectLst>
            <a:outerShdw blurRad="200025" rotWithShape="0" algn="bl" dir="5400000" dist="19050">
              <a:srgbClr val="000000">
                <a:alpha val="10000"/>
              </a:srgbClr>
            </a:outerShdw>
          </a:effectLst>
        </p:spPr>
      </p:pic>
      <p:pic>
        <p:nvPicPr>
          <p:cNvPr id="256" name="Google Shape;256;p35" title="23b.png"/>
          <p:cNvPicPr preferRelativeResize="0"/>
          <p:nvPr/>
        </p:nvPicPr>
        <p:blipFill rotWithShape="1">
          <a:blip r:embed="rId7">
            <a:alphaModFix/>
          </a:blip>
          <a:srcRect b="0" l="0" r="0" t="0"/>
          <a:stretch/>
        </p:blipFill>
        <p:spPr>
          <a:xfrm>
            <a:off x="4833982" y="928450"/>
            <a:ext cx="4207205" cy="3376298"/>
          </a:xfrm>
          <a:prstGeom prst="rect">
            <a:avLst/>
          </a:prstGeom>
          <a:noFill/>
          <a:ln>
            <a:noFill/>
          </a:ln>
          <a:effectLst>
            <a:outerShdw blurRad="200025" rotWithShape="0" algn="bl" dir="5400000" dist="19050">
              <a:srgbClr val="000000">
                <a:alpha val="10000"/>
              </a:srgbClr>
            </a:outerShdw>
          </a:effectLst>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36"/>
          <p:cNvSpPr txBox="1"/>
          <p:nvPr/>
        </p:nvSpPr>
        <p:spPr>
          <a:xfrm>
            <a:off x="889100" y="240050"/>
            <a:ext cx="8026200" cy="54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350">
                <a:solidFill>
                  <a:srgbClr val="1D1C1D"/>
                </a:solidFill>
                <a:latin typeface="Archivo"/>
                <a:ea typeface="Archivo"/>
                <a:cs typeface="Archivo"/>
                <a:sym typeface="Archivo"/>
              </a:rPr>
              <a:t>Consumers</a:t>
            </a:r>
            <a:endParaRPr sz="2350">
              <a:solidFill>
                <a:srgbClr val="1D1C1D"/>
              </a:solidFill>
              <a:latin typeface="Archivo"/>
              <a:ea typeface="Archivo"/>
              <a:cs typeface="Archivo"/>
              <a:sym typeface="Archivo"/>
            </a:endParaRPr>
          </a:p>
        </p:txBody>
      </p:sp>
      <p:pic>
        <p:nvPicPr>
          <p:cNvPr id="262" name="Google Shape;262;p36">
            <a:hlinkClick r:id="rId3"/>
          </p:cNvPr>
          <p:cNvPicPr preferRelativeResize="0"/>
          <p:nvPr/>
        </p:nvPicPr>
        <p:blipFill>
          <a:blip r:embed="rId4">
            <a:alphaModFix/>
          </a:blip>
          <a:stretch>
            <a:fillRect/>
          </a:stretch>
        </p:blipFill>
        <p:spPr>
          <a:xfrm>
            <a:off x="5816460" y="4374137"/>
            <a:ext cx="1937225" cy="297900"/>
          </a:xfrm>
          <a:prstGeom prst="rect">
            <a:avLst/>
          </a:prstGeom>
          <a:noFill/>
          <a:ln>
            <a:noFill/>
          </a:ln>
        </p:spPr>
      </p:pic>
      <p:pic>
        <p:nvPicPr>
          <p:cNvPr id="263" name="Google Shape;263;p36">
            <a:hlinkClick r:id="rId5"/>
          </p:cNvPr>
          <p:cNvPicPr preferRelativeResize="0"/>
          <p:nvPr/>
        </p:nvPicPr>
        <p:blipFill>
          <a:blip r:embed="rId4">
            <a:alphaModFix/>
          </a:blip>
          <a:stretch>
            <a:fillRect/>
          </a:stretch>
        </p:blipFill>
        <p:spPr>
          <a:xfrm>
            <a:off x="1322664" y="4374137"/>
            <a:ext cx="1937225" cy="297900"/>
          </a:xfrm>
          <a:prstGeom prst="rect">
            <a:avLst/>
          </a:prstGeom>
          <a:noFill/>
          <a:ln>
            <a:noFill/>
          </a:ln>
        </p:spPr>
      </p:pic>
      <p:pic>
        <p:nvPicPr>
          <p:cNvPr id="264" name="Google Shape;264;p36" title="24a.png"/>
          <p:cNvPicPr preferRelativeResize="0"/>
          <p:nvPr/>
        </p:nvPicPr>
        <p:blipFill rotWithShape="1">
          <a:blip r:embed="rId6">
            <a:alphaModFix/>
          </a:blip>
          <a:srcRect b="0" l="0" r="0" t="0"/>
          <a:stretch/>
        </p:blipFill>
        <p:spPr>
          <a:xfrm>
            <a:off x="145539" y="918875"/>
            <a:ext cx="4291475" cy="3300160"/>
          </a:xfrm>
          <a:prstGeom prst="rect">
            <a:avLst/>
          </a:prstGeom>
          <a:noFill/>
          <a:ln>
            <a:noFill/>
          </a:ln>
          <a:effectLst>
            <a:outerShdw blurRad="200025" rotWithShape="0" algn="bl" dir="5400000" dist="19050">
              <a:srgbClr val="000000">
                <a:alpha val="10000"/>
              </a:srgbClr>
            </a:outerShdw>
          </a:effectLst>
        </p:spPr>
      </p:pic>
      <p:pic>
        <p:nvPicPr>
          <p:cNvPr id="265" name="Google Shape;265;p36" title="24b.png"/>
          <p:cNvPicPr preferRelativeResize="0"/>
          <p:nvPr/>
        </p:nvPicPr>
        <p:blipFill rotWithShape="1">
          <a:blip r:embed="rId7">
            <a:alphaModFix/>
          </a:blip>
          <a:srcRect b="0" l="0" r="0" t="0"/>
          <a:stretch/>
        </p:blipFill>
        <p:spPr>
          <a:xfrm>
            <a:off x="4571675" y="924475"/>
            <a:ext cx="4426795" cy="3300150"/>
          </a:xfrm>
          <a:prstGeom prst="rect">
            <a:avLst/>
          </a:prstGeom>
          <a:noFill/>
          <a:ln>
            <a:noFill/>
          </a:ln>
          <a:effectLst>
            <a:outerShdw blurRad="200025" rotWithShape="0" algn="bl" dir="5400000" dist="19050">
              <a:srgbClr val="000000">
                <a:alpha val="10000"/>
              </a:srgb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69" name="Shape 269"/>
        <p:cNvGrpSpPr/>
        <p:nvPr/>
      </p:nvGrpSpPr>
      <p:grpSpPr>
        <a:xfrm>
          <a:off x="0" y="0"/>
          <a:ext cx="0" cy="0"/>
          <a:chOff x="0" y="0"/>
          <a:chExt cx="0" cy="0"/>
        </a:xfrm>
      </p:grpSpPr>
      <p:sp>
        <p:nvSpPr>
          <p:cNvPr id="270" name="Google Shape;270;p37"/>
          <p:cNvSpPr txBox="1"/>
          <p:nvPr/>
        </p:nvSpPr>
        <p:spPr>
          <a:xfrm>
            <a:off x="3457475" y="1087675"/>
            <a:ext cx="5507100" cy="708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400">
                <a:solidFill>
                  <a:srgbClr val="1D1C1D"/>
                </a:solidFill>
                <a:latin typeface="Archivo"/>
                <a:ea typeface="Archivo"/>
                <a:cs typeface="Archivo"/>
                <a:sym typeface="Archivo"/>
              </a:rPr>
              <a:t>Bonds &amp; Interest Rates</a:t>
            </a:r>
            <a:endParaRPr b="1" sz="3400">
              <a:solidFill>
                <a:schemeClr val="dk1"/>
              </a:solidFill>
              <a:latin typeface="Archivo"/>
              <a:ea typeface="Archivo"/>
              <a:cs typeface="Archivo"/>
              <a:sym typeface="Archivo"/>
            </a:endParaRPr>
          </a:p>
        </p:txBody>
      </p:sp>
      <p:sp>
        <p:nvSpPr>
          <p:cNvPr id="271" name="Google Shape;271;p37"/>
          <p:cNvSpPr txBox="1"/>
          <p:nvPr/>
        </p:nvSpPr>
        <p:spPr>
          <a:xfrm>
            <a:off x="3457475" y="2109300"/>
            <a:ext cx="5374800" cy="1760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en" sz="2300">
                <a:solidFill>
                  <a:schemeClr val="dk1"/>
                </a:solidFill>
                <a:latin typeface="Archivo"/>
                <a:ea typeface="Archivo"/>
                <a:cs typeface="Archivo"/>
                <a:sym typeface="Archivo"/>
              </a:rPr>
              <a:t>Collection of Data Summarizing Moves in the Fixed Income Markets over the Last Quarter</a:t>
            </a:r>
            <a:endParaRPr sz="2300">
              <a:solidFill>
                <a:schemeClr val="dk1"/>
              </a:solidFill>
              <a:latin typeface="Archivo"/>
              <a:ea typeface="Archivo"/>
              <a:cs typeface="Archivo"/>
              <a:sym typeface="Archivo"/>
            </a:endParaRPr>
          </a:p>
          <a:p>
            <a:pPr indent="0" lvl="0" marL="0" rtl="0" algn="l">
              <a:spcBef>
                <a:spcPts val="0"/>
              </a:spcBef>
              <a:spcAft>
                <a:spcPts val="0"/>
              </a:spcAft>
              <a:buNone/>
            </a:pPr>
            <a:r>
              <a:t/>
            </a:r>
            <a:endParaRPr sz="2300">
              <a:solidFill>
                <a:schemeClr val="dk1"/>
              </a:solidFill>
              <a:latin typeface="Archivo"/>
              <a:ea typeface="Archivo"/>
              <a:cs typeface="Archivo"/>
              <a:sym typeface="Archivo"/>
            </a:endParaRPr>
          </a:p>
        </p:txBody>
      </p:sp>
      <p:pic>
        <p:nvPicPr>
          <p:cNvPr id="272" name="Google Shape;272;p37"/>
          <p:cNvPicPr preferRelativeResize="0"/>
          <p:nvPr/>
        </p:nvPicPr>
        <p:blipFill>
          <a:blip r:embed="rId4">
            <a:alphaModFix/>
          </a:blip>
          <a:stretch>
            <a:fillRect/>
          </a:stretch>
        </p:blipFill>
        <p:spPr>
          <a:xfrm rot="10800000">
            <a:off x="3566450" y="1924453"/>
            <a:ext cx="2962325" cy="56075"/>
          </a:xfrm>
          <a:prstGeom prst="rect">
            <a:avLst/>
          </a:prstGeom>
          <a:noFill/>
          <a:ln>
            <a:noFill/>
          </a:ln>
        </p:spPr>
      </p:pic>
      <p:pic>
        <p:nvPicPr>
          <p:cNvPr id="273" name="Google Shape;273;p37"/>
          <p:cNvPicPr preferRelativeResize="0"/>
          <p:nvPr/>
        </p:nvPicPr>
        <p:blipFill>
          <a:blip r:embed="rId5">
            <a:alphaModFix/>
          </a:blip>
          <a:stretch>
            <a:fillRect/>
          </a:stretch>
        </p:blipFill>
        <p:spPr>
          <a:xfrm>
            <a:off x="7768175" y="4822125"/>
            <a:ext cx="1185326" cy="1616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38"/>
          <p:cNvSpPr txBox="1"/>
          <p:nvPr/>
        </p:nvSpPr>
        <p:spPr>
          <a:xfrm>
            <a:off x="889100" y="240050"/>
            <a:ext cx="8026200" cy="54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350">
                <a:solidFill>
                  <a:srgbClr val="1D1C1D"/>
                </a:solidFill>
                <a:latin typeface="Archivo"/>
                <a:ea typeface="Archivo"/>
                <a:cs typeface="Archivo"/>
                <a:sym typeface="Archivo"/>
              </a:rPr>
              <a:t>Interest Rates &amp; Spreads</a:t>
            </a:r>
            <a:endParaRPr sz="2350">
              <a:solidFill>
                <a:srgbClr val="1D1C1D"/>
              </a:solidFill>
              <a:latin typeface="Archivo"/>
              <a:ea typeface="Archivo"/>
              <a:cs typeface="Archivo"/>
              <a:sym typeface="Archivo"/>
            </a:endParaRPr>
          </a:p>
        </p:txBody>
      </p:sp>
      <p:pic>
        <p:nvPicPr>
          <p:cNvPr id="279" name="Google Shape;279;p38">
            <a:hlinkClick r:id="rId3"/>
          </p:cNvPr>
          <p:cNvPicPr preferRelativeResize="0"/>
          <p:nvPr/>
        </p:nvPicPr>
        <p:blipFill>
          <a:blip r:embed="rId4">
            <a:alphaModFix/>
          </a:blip>
          <a:stretch>
            <a:fillRect/>
          </a:stretch>
        </p:blipFill>
        <p:spPr>
          <a:xfrm>
            <a:off x="1415800" y="4078825"/>
            <a:ext cx="1937225" cy="297900"/>
          </a:xfrm>
          <a:prstGeom prst="rect">
            <a:avLst/>
          </a:prstGeom>
          <a:noFill/>
          <a:ln>
            <a:noFill/>
          </a:ln>
        </p:spPr>
      </p:pic>
      <p:pic>
        <p:nvPicPr>
          <p:cNvPr id="280" name="Google Shape;280;p38">
            <a:hlinkClick r:id="rId5"/>
          </p:cNvPr>
          <p:cNvPicPr preferRelativeResize="0"/>
          <p:nvPr/>
        </p:nvPicPr>
        <p:blipFill>
          <a:blip r:embed="rId4">
            <a:alphaModFix/>
          </a:blip>
          <a:stretch>
            <a:fillRect/>
          </a:stretch>
        </p:blipFill>
        <p:spPr>
          <a:xfrm>
            <a:off x="5845476" y="4078825"/>
            <a:ext cx="1937225" cy="297900"/>
          </a:xfrm>
          <a:prstGeom prst="rect">
            <a:avLst/>
          </a:prstGeom>
          <a:noFill/>
          <a:ln>
            <a:noFill/>
          </a:ln>
        </p:spPr>
      </p:pic>
      <p:pic>
        <p:nvPicPr>
          <p:cNvPr id="281" name="Google Shape;281;p38" title="26a.png"/>
          <p:cNvPicPr preferRelativeResize="0"/>
          <p:nvPr/>
        </p:nvPicPr>
        <p:blipFill rotWithShape="1">
          <a:blip r:embed="rId6">
            <a:alphaModFix/>
          </a:blip>
          <a:srcRect b="0" l="0" r="0" t="0"/>
          <a:stretch/>
        </p:blipFill>
        <p:spPr>
          <a:xfrm>
            <a:off x="196113" y="928450"/>
            <a:ext cx="4376600" cy="2997974"/>
          </a:xfrm>
          <a:prstGeom prst="rect">
            <a:avLst/>
          </a:prstGeom>
          <a:noFill/>
          <a:ln>
            <a:noFill/>
          </a:ln>
          <a:effectLst>
            <a:outerShdw blurRad="200025" rotWithShape="0" algn="bl" dir="5400000" dist="19050">
              <a:srgbClr val="000000">
                <a:alpha val="10000"/>
              </a:srgbClr>
            </a:outerShdw>
          </a:effectLst>
        </p:spPr>
      </p:pic>
      <p:pic>
        <p:nvPicPr>
          <p:cNvPr id="282" name="Google Shape;282;p38" title="26b.png"/>
          <p:cNvPicPr preferRelativeResize="0"/>
          <p:nvPr/>
        </p:nvPicPr>
        <p:blipFill rotWithShape="1">
          <a:blip r:embed="rId7">
            <a:alphaModFix/>
          </a:blip>
          <a:srcRect b="0" l="0" r="0" t="0"/>
          <a:stretch/>
        </p:blipFill>
        <p:spPr>
          <a:xfrm>
            <a:off x="4680288" y="928460"/>
            <a:ext cx="4267600" cy="2997964"/>
          </a:xfrm>
          <a:prstGeom prst="rect">
            <a:avLst/>
          </a:prstGeom>
          <a:noFill/>
          <a:ln>
            <a:noFill/>
          </a:ln>
          <a:effectLst>
            <a:outerShdw blurRad="200025" rotWithShape="0" algn="bl" dir="5400000" dist="19050">
              <a:srgbClr val="000000">
                <a:alpha val="10000"/>
              </a:srgbClr>
            </a:outerShdw>
          </a:effectLst>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39"/>
          <p:cNvSpPr txBox="1"/>
          <p:nvPr/>
        </p:nvSpPr>
        <p:spPr>
          <a:xfrm>
            <a:off x="889100" y="240050"/>
            <a:ext cx="8026200" cy="54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350">
                <a:solidFill>
                  <a:srgbClr val="1D1C1D"/>
                </a:solidFill>
                <a:latin typeface="Archivo"/>
                <a:ea typeface="Archivo"/>
                <a:cs typeface="Archivo"/>
                <a:sym typeface="Archivo"/>
              </a:rPr>
              <a:t>Treasury </a:t>
            </a:r>
            <a:r>
              <a:rPr b="1" lang="en" sz="2350">
                <a:solidFill>
                  <a:srgbClr val="1D1C1D"/>
                </a:solidFill>
                <a:latin typeface="Archivo"/>
                <a:ea typeface="Archivo"/>
                <a:cs typeface="Archivo"/>
                <a:sym typeface="Archivo"/>
              </a:rPr>
              <a:t>Yield Curve</a:t>
            </a:r>
            <a:endParaRPr b="1" sz="2350">
              <a:solidFill>
                <a:srgbClr val="1D1C1D"/>
              </a:solidFill>
              <a:latin typeface="Archivo"/>
              <a:ea typeface="Archivo"/>
              <a:cs typeface="Archivo"/>
              <a:sym typeface="Archivo"/>
            </a:endParaRPr>
          </a:p>
        </p:txBody>
      </p:sp>
      <p:pic>
        <p:nvPicPr>
          <p:cNvPr id="288" name="Google Shape;288;p39">
            <a:hlinkClick r:id="rId3"/>
          </p:cNvPr>
          <p:cNvPicPr preferRelativeResize="0"/>
          <p:nvPr/>
        </p:nvPicPr>
        <p:blipFill>
          <a:blip r:embed="rId4">
            <a:alphaModFix/>
          </a:blip>
          <a:stretch>
            <a:fillRect/>
          </a:stretch>
        </p:blipFill>
        <p:spPr>
          <a:xfrm>
            <a:off x="5182713" y="4355450"/>
            <a:ext cx="1937225" cy="297900"/>
          </a:xfrm>
          <a:prstGeom prst="rect">
            <a:avLst/>
          </a:prstGeom>
          <a:noFill/>
          <a:ln>
            <a:noFill/>
          </a:ln>
        </p:spPr>
      </p:pic>
      <p:graphicFrame>
        <p:nvGraphicFramePr>
          <p:cNvPr id="289" name="Google Shape;289;p39"/>
          <p:cNvGraphicFramePr/>
          <p:nvPr/>
        </p:nvGraphicFramePr>
        <p:xfrm>
          <a:off x="334725" y="922163"/>
          <a:ext cx="3000000" cy="3000000"/>
        </p:xfrm>
        <a:graphic>
          <a:graphicData uri="http://schemas.openxmlformats.org/drawingml/2006/table">
            <a:tbl>
              <a:tblPr>
                <a:noFill/>
                <a:tableStyleId>{B173EAE1-3DEE-4034-AE97-6F2A5CC743B2}</a:tableStyleId>
              </a:tblPr>
              <a:tblGrid>
                <a:gridCol w="972175"/>
                <a:gridCol w="940725"/>
                <a:gridCol w="972175"/>
              </a:tblGrid>
              <a:tr h="365725">
                <a:tc>
                  <a:txBody>
                    <a:bodyPr/>
                    <a:lstStyle/>
                    <a:p>
                      <a:pPr indent="0" lvl="0" marL="0" rtl="0" algn="ctr">
                        <a:spcBef>
                          <a:spcPts val="0"/>
                        </a:spcBef>
                        <a:spcAft>
                          <a:spcPts val="0"/>
                        </a:spcAft>
                        <a:buNone/>
                      </a:pPr>
                      <a:r>
                        <a:rPr b="1" lang="en" sz="1200">
                          <a:solidFill>
                            <a:srgbClr val="FFFFFF"/>
                          </a:solidFill>
                          <a:latin typeface="Archivo"/>
                          <a:ea typeface="Archivo"/>
                          <a:cs typeface="Archivo"/>
                          <a:sym typeface="Archivo"/>
                        </a:rPr>
                        <a:t>Duration</a:t>
                      </a:r>
                      <a:endParaRPr sz="1200">
                        <a:solidFill>
                          <a:srgbClr val="FFFFFF"/>
                        </a:solidFill>
                        <a:latin typeface="Archivo"/>
                        <a:ea typeface="Archivo"/>
                        <a:cs typeface="Archivo"/>
                        <a:sym typeface="Archivo"/>
                      </a:endParaRPr>
                    </a:p>
                  </a:txBody>
                  <a:tcPr marT="91425" marB="91425" marR="91425" marL="91425">
                    <a:lnL cap="flat" cmpd="sng" w="9525">
                      <a:solidFill>
                        <a:srgbClr val="0082E8"/>
                      </a:solidFill>
                      <a:prstDash val="solid"/>
                      <a:round/>
                      <a:headEnd len="sm" w="sm" type="none"/>
                      <a:tailEnd len="sm" w="sm" type="none"/>
                    </a:lnL>
                    <a:lnR cap="flat" cmpd="sng" w="9525">
                      <a:solidFill>
                        <a:srgbClr val="0082E8"/>
                      </a:solidFill>
                      <a:prstDash val="solid"/>
                      <a:round/>
                      <a:headEnd len="sm" w="sm" type="none"/>
                      <a:tailEnd len="sm" w="sm" type="none"/>
                    </a:lnR>
                    <a:lnT cap="flat" cmpd="sng" w="9525">
                      <a:solidFill>
                        <a:srgbClr val="0082E8"/>
                      </a:solidFill>
                      <a:prstDash val="solid"/>
                      <a:round/>
                      <a:headEnd len="sm" w="sm" type="none"/>
                      <a:tailEnd len="sm" w="sm" type="none"/>
                    </a:lnT>
                    <a:lnB cap="flat" cmpd="sng" w="9525">
                      <a:solidFill>
                        <a:srgbClr val="0082E8"/>
                      </a:solidFill>
                      <a:prstDash val="solid"/>
                      <a:round/>
                      <a:headEnd len="sm" w="sm" type="none"/>
                      <a:tailEnd len="sm" w="sm" type="none"/>
                    </a:lnB>
                    <a:solidFill>
                      <a:srgbClr val="0082E8"/>
                    </a:solidFill>
                  </a:tcPr>
                </a:tc>
                <a:tc>
                  <a:txBody>
                    <a:bodyPr/>
                    <a:lstStyle/>
                    <a:p>
                      <a:pPr indent="0" lvl="0" marL="0" rtl="0" algn="ctr">
                        <a:spcBef>
                          <a:spcPts val="0"/>
                        </a:spcBef>
                        <a:spcAft>
                          <a:spcPts val="0"/>
                        </a:spcAft>
                        <a:buNone/>
                      </a:pPr>
                      <a:r>
                        <a:rPr b="1" lang="en" sz="1200">
                          <a:solidFill>
                            <a:srgbClr val="FFFFFF"/>
                          </a:solidFill>
                          <a:latin typeface="Archivo"/>
                          <a:ea typeface="Archivo"/>
                          <a:cs typeface="Archivo"/>
                          <a:sym typeface="Archivo"/>
                        </a:rPr>
                        <a:t>Rate</a:t>
                      </a:r>
                      <a:endParaRPr sz="1200">
                        <a:solidFill>
                          <a:srgbClr val="FFFFFF"/>
                        </a:solidFill>
                        <a:latin typeface="Archivo"/>
                        <a:ea typeface="Archivo"/>
                        <a:cs typeface="Archivo"/>
                        <a:sym typeface="Archivo"/>
                      </a:endParaRPr>
                    </a:p>
                  </a:txBody>
                  <a:tcPr marT="91425" marB="91425" marR="91425" marL="91425">
                    <a:lnL cap="flat" cmpd="sng" w="9525">
                      <a:solidFill>
                        <a:srgbClr val="0082E8"/>
                      </a:solidFill>
                      <a:prstDash val="solid"/>
                      <a:round/>
                      <a:headEnd len="sm" w="sm" type="none"/>
                      <a:tailEnd len="sm" w="sm" type="none"/>
                    </a:lnL>
                    <a:lnR cap="flat" cmpd="sng" w="9525">
                      <a:solidFill>
                        <a:srgbClr val="0082E8"/>
                      </a:solidFill>
                      <a:prstDash val="solid"/>
                      <a:round/>
                      <a:headEnd len="sm" w="sm" type="none"/>
                      <a:tailEnd len="sm" w="sm" type="none"/>
                    </a:lnR>
                    <a:lnT cap="flat" cmpd="sng" w="9525">
                      <a:solidFill>
                        <a:srgbClr val="0082E8"/>
                      </a:solidFill>
                      <a:prstDash val="solid"/>
                      <a:round/>
                      <a:headEnd len="sm" w="sm" type="none"/>
                      <a:tailEnd len="sm" w="sm" type="none"/>
                    </a:lnT>
                    <a:lnB cap="flat" cmpd="sng" w="9525">
                      <a:solidFill>
                        <a:srgbClr val="0082E8"/>
                      </a:solidFill>
                      <a:prstDash val="solid"/>
                      <a:round/>
                      <a:headEnd len="sm" w="sm" type="none"/>
                      <a:tailEnd len="sm" w="sm" type="none"/>
                    </a:lnB>
                    <a:solidFill>
                      <a:srgbClr val="0082E8"/>
                    </a:solidFill>
                  </a:tcPr>
                </a:tc>
                <a:tc>
                  <a:txBody>
                    <a:bodyPr/>
                    <a:lstStyle/>
                    <a:p>
                      <a:pPr indent="0" lvl="0" marL="0" rtl="0" algn="ctr">
                        <a:spcBef>
                          <a:spcPts val="0"/>
                        </a:spcBef>
                        <a:spcAft>
                          <a:spcPts val="0"/>
                        </a:spcAft>
                        <a:buNone/>
                      </a:pPr>
                      <a:r>
                        <a:rPr b="1" lang="en" sz="1200">
                          <a:solidFill>
                            <a:srgbClr val="FFFFFF"/>
                          </a:solidFill>
                          <a:latin typeface="Archivo"/>
                          <a:ea typeface="Archivo"/>
                          <a:cs typeface="Archivo"/>
                          <a:sym typeface="Archivo"/>
                        </a:rPr>
                        <a:t>QoQ Δ</a:t>
                      </a:r>
                      <a:endParaRPr sz="1200">
                        <a:solidFill>
                          <a:srgbClr val="FFFFFF"/>
                        </a:solidFill>
                        <a:latin typeface="Archivo"/>
                        <a:ea typeface="Archivo"/>
                        <a:cs typeface="Archivo"/>
                        <a:sym typeface="Archivo"/>
                      </a:endParaRPr>
                    </a:p>
                  </a:txBody>
                  <a:tcPr marT="91425" marB="91425" marR="91425" marL="91425">
                    <a:lnL cap="flat" cmpd="sng" w="9525">
                      <a:solidFill>
                        <a:srgbClr val="0082E8"/>
                      </a:solidFill>
                      <a:prstDash val="solid"/>
                      <a:round/>
                      <a:headEnd len="sm" w="sm" type="none"/>
                      <a:tailEnd len="sm" w="sm" type="none"/>
                    </a:lnL>
                    <a:lnR cap="flat" cmpd="sng" w="9525">
                      <a:solidFill>
                        <a:srgbClr val="0082E8"/>
                      </a:solidFill>
                      <a:prstDash val="solid"/>
                      <a:round/>
                      <a:headEnd len="sm" w="sm" type="none"/>
                      <a:tailEnd len="sm" w="sm" type="none"/>
                    </a:lnR>
                    <a:lnT cap="flat" cmpd="sng" w="9525">
                      <a:solidFill>
                        <a:srgbClr val="0082E8"/>
                      </a:solidFill>
                      <a:prstDash val="solid"/>
                      <a:round/>
                      <a:headEnd len="sm" w="sm" type="none"/>
                      <a:tailEnd len="sm" w="sm" type="none"/>
                    </a:lnT>
                    <a:lnB cap="flat" cmpd="sng" w="9525">
                      <a:solidFill>
                        <a:srgbClr val="0082E8"/>
                      </a:solidFill>
                      <a:prstDash val="solid"/>
                      <a:round/>
                      <a:headEnd len="sm" w="sm" type="none"/>
                      <a:tailEnd len="sm" w="sm" type="none"/>
                    </a:lnB>
                    <a:solidFill>
                      <a:srgbClr val="0082E8"/>
                    </a:solidFill>
                  </a:tcPr>
                </a:tc>
              </a:tr>
              <a:tr h="100000">
                <a:tc>
                  <a:txBody>
                    <a:bodyPr/>
                    <a:lstStyle/>
                    <a:p>
                      <a:pPr indent="0" lvl="0" marL="0" rtl="0" algn="ctr">
                        <a:spcBef>
                          <a:spcPts val="0"/>
                        </a:spcBef>
                        <a:spcAft>
                          <a:spcPts val="0"/>
                        </a:spcAft>
                        <a:buNone/>
                      </a:pPr>
                      <a:r>
                        <a:rPr lang="en" sz="1000">
                          <a:latin typeface="Archivo"/>
                          <a:ea typeface="Archivo"/>
                          <a:cs typeface="Archivo"/>
                          <a:sym typeface="Archivo"/>
                        </a:rPr>
                        <a:t>1-Month</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0082E8"/>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1000">
                          <a:latin typeface="Archivo"/>
                          <a:ea typeface="Archivo"/>
                          <a:cs typeface="Archivo"/>
                          <a:sym typeface="Archivo"/>
                        </a:rPr>
                        <a:t>4.38</a:t>
                      </a:r>
                      <a:r>
                        <a:rPr lang="en" sz="1000">
                          <a:latin typeface="Archivo"/>
                          <a:ea typeface="Archivo"/>
                          <a:cs typeface="Archivo"/>
                          <a:sym typeface="Archivo"/>
                        </a:rPr>
                        <a:t>%</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0082E8"/>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1000">
                          <a:solidFill>
                            <a:srgbClr val="FF0000"/>
                          </a:solidFill>
                          <a:latin typeface="Archivo"/>
                          <a:ea typeface="Archivo"/>
                          <a:cs typeface="Archivo"/>
                          <a:sym typeface="Archivo"/>
                        </a:rPr>
                        <a:t>▼ </a:t>
                      </a:r>
                      <a:r>
                        <a:rPr lang="en" sz="1000">
                          <a:latin typeface="Archivo"/>
                          <a:ea typeface="Archivo"/>
                          <a:cs typeface="Archivo"/>
                          <a:sym typeface="Archivo"/>
                        </a:rPr>
                        <a:t>2</a:t>
                      </a:r>
                      <a:r>
                        <a:rPr lang="en" sz="1000">
                          <a:latin typeface="Archivo"/>
                          <a:ea typeface="Archivo"/>
                          <a:cs typeface="Archivo"/>
                          <a:sym typeface="Archivo"/>
                        </a:rPr>
                        <a:t> bps</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0082E8"/>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r>
              <a:tr h="100000">
                <a:tc>
                  <a:txBody>
                    <a:bodyPr/>
                    <a:lstStyle/>
                    <a:p>
                      <a:pPr indent="0" lvl="0" marL="0" rtl="0" algn="ctr">
                        <a:spcBef>
                          <a:spcPts val="0"/>
                        </a:spcBef>
                        <a:spcAft>
                          <a:spcPts val="0"/>
                        </a:spcAft>
                        <a:buNone/>
                      </a:pPr>
                      <a:r>
                        <a:rPr lang="en" sz="1000">
                          <a:latin typeface="Archivo"/>
                          <a:ea typeface="Archivo"/>
                          <a:cs typeface="Archivo"/>
                          <a:sym typeface="Archivo"/>
                        </a:rPr>
                        <a:t>3-Month</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EF4FA"/>
                    </a:solidFill>
                  </a:tcPr>
                </a:tc>
                <a:tc>
                  <a:txBody>
                    <a:bodyPr/>
                    <a:lstStyle/>
                    <a:p>
                      <a:pPr indent="0" lvl="0" marL="0" rtl="0" algn="ctr">
                        <a:spcBef>
                          <a:spcPts val="0"/>
                        </a:spcBef>
                        <a:spcAft>
                          <a:spcPts val="0"/>
                        </a:spcAft>
                        <a:buNone/>
                      </a:pPr>
                      <a:r>
                        <a:rPr lang="en" sz="1000">
                          <a:latin typeface="Archivo"/>
                          <a:ea typeface="Archivo"/>
                          <a:cs typeface="Archivo"/>
                          <a:sym typeface="Archivo"/>
                        </a:rPr>
                        <a:t>4.32</a:t>
                      </a:r>
                      <a:r>
                        <a:rPr lang="en" sz="1000">
                          <a:latin typeface="Archivo"/>
                          <a:ea typeface="Archivo"/>
                          <a:cs typeface="Archivo"/>
                          <a:sym typeface="Archivo"/>
                        </a:rPr>
                        <a:t>%</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EF4FA"/>
                    </a:solidFill>
                  </a:tcPr>
                </a:tc>
                <a:tc>
                  <a:txBody>
                    <a:bodyPr/>
                    <a:lstStyle/>
                    <a:p>
                      <a:pPr indent="0" lvl="0" marL="0" rtl="0" algn="ctr">
                        <a:spcBef>
                          <a:spcPts val="0"/>
                        </a:spcBef>
                        <a:spcAft>
                          <a:spcPts val="0"/>
                        </a:spcAft>
                        <a:buClr>
                          <a:srgbClr val="000000"/>
                        </a:buClr>
                        <a:buSzPts val="1100"/>
                        <a:buFont typeface="Arial"/>
                        <a:buNone/>
                      </a:pPr>
                      <a:r>
                        <a:rPr lang="en" sz="1000">
                          <a:solidFill>
                            <a:srgbClr val="FF0000"/>
                          </a:solidFill>
                          <a:latin typeface="Archivo"/>
                          <a:ea typeface="Archivo"/>
                          <a:cs typeface="Archivo"/>
                          <a:sym typeface="Archivo"/>
                        </a:rPr>
                        <a:t>▼ </a:t>
                      </a:r>
                      <a:r>
                        <a:rPr lang="en" sz="1000">
                          <a:latin typeface="Archivo"/>
                          <a:ea typeface="Archivo"/>
                          <a:cs typeface="Archivo"/>
                          <a:sym typeface="Archivo"/>
                        </a:rPr>
                        <a:t>5</a:t>
                      </a:r>
                      <a:r>
                        <a:rPr lang="en" sz="1000">
                          <a:solidFill>
                            <a:srgbClr val="000000"/>
                          </a:solidFill>
                          <a:latin typeface="Archivo"/>
                          <a:ea typeface="Archivo"/>
                          <a:cs typeface="Archivo"/>
                          <a:sym typeface="Archivo"/>
                        </a:rPr>
                        <a:t> bps</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EF4FA"/>
                    </a:solidFill>
                  </a:tcPr>
                </a:tc>
              </a:tr>
              <a:tr h="329350">
                <a:tc>
                  <a:txBody>
                    <a:bodyPr/>
                    <a:lstStyle/>
                    <a:p>
                      <a:pPr indent="0" lvl="0" marL="0" rtl="0" algn="ctr">
                        <a:spcBef>
                          <a:spcPts val="0"/>
                        </a:spcBef>
                        <a:spcAft>
                          <a:spcPts val="0"/>
                        </a:spcAft>
                        <a:buNone/>
                      </a:pPr>
                      <a:r>
                        <a:rPr lang="en" sz="1000">
                          <a:latin typeface="Archivo"/>
                          <a:ea typeface="Archivo"/>
                          <a:cs typeface="Archivo"/>
                          <a:sym typeface="Archivo"/>
                        </a:rPr>
                        <a:t>6-Month</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1000">
                          <a:latin typeface="Archivo"/>
                          <a:ea typeface="Archivo"/>
                          <a:cs typeface="Archivo"/>
                          <a:sym typeface="Archivo"/>
                        </a:rPr>
                        <a:t>4.23</a:t>
                      </a:r>
                      <a:r>
                        <a:rPr lang="en" sz="1000">
                          <a:latin typeface="Archivo"/>
                          <a:ea typeface="Archivo"/>
                          <a:cs typeface="Archivo"/>
                          <a:sym typeface="Archivo"/>
                        </a:rPr>
                        <a:t>%</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1000">
                          <a:solidFill>
                            <a:srgbClr val="FF0000"/>
                          </a:solidFill>
                          <a:latin typeface="Archivo"/>
                          <a:ea typeface="Archivo"/>
                          <a:cs typeface="Archivo"/>
                          <a:sym typeface="Archivo"/>
                        </a:rPr>
                        <a:t>▼ </a:t>
                      </a:r>
                      <a:r>
                        <a:rPr lang="en" sz="1000">
                          <a:latin typeface="Archivo"/>
                          <a:ea typeface="Archivo"/>
                          <a:cs typeface="Archivo"/>
                          <a:sym typeface="Archivo"/>
                        </a:rPr>
                        <a:t>1</a:t>
                      </a:r>
                      <a:r>
                        <a:rPr lang="en" sz="1000">
                          <a:solidFill>
                            <a:srgbClr val="000000"/>
                          </a:solidFill>
                          <a:latin typeface="Archivo"/>
                          <a:ea typeface="Archivo"/>
                          <a:cs typeface="Archivo"/>
                          <a:sym typeface="Archivo"/>
                        </a:rPr>
                        <a:t> bp</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r>
              <a:tr h="329350">
                <a:tc>
                  <a:txBody>
                    <a:bodyPr/>
                    <a:lstStyle/>
                    <a:p>
                      <a:pPr indent="0" lvl="0" marL="0" rtl="0" algn="ctr">
                        <a:spcBef>
                          <a:spcPts val="0"/>
                        </a:spcBef>
                        <a:spcAft>
                          <a:spcPts val="0"/>
                        </a:spcAft>
                        <a:buNone/>
                      </a:pPr>
                      <a:r>
                        <a:rPr lang="en" sz="1000">
                          <a:latin typeface="Archivo"/>
                          <a:ea typeface="Archivo"/>
                          <a:cs typeface="Archivo"/>
                          <a:sym typeface="Archivo"/>
                        </a:rPr>
                        <a:t>1-Year</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EF4FA"/>
                    </a:solidFill>
                  </a:tcPr>
                </a:tc>
                <a:tc>
                  <a:txBody>
                    <a:bodyPr/>
                    <a:lstStyle/>
                    <a:p>
                      <a:pPr indent="0" lvl="0" marL="0" rtl="0" algn="ctr">
                        <a:spcBef>
                          <a:spcPts val="0"/>
                        </a:spcBef>
                        <a:spcAft>
                          <a:spcPts val="0"/>
                        </a:spcAft>
                        <a:buNone/>
                      </a:pPr>
                      <a:r>
                        <a:rPr lang="en" sz="1000">
                          <a:latin typeface="Archivo"/>
                          <a:ea typeface="Archivo"/>
                          <a:cs typeface="Archivo"/>
                          <a:sym typeface="Archivo"/>
                        </a:rPr>
                        <a:t>4.03</a:t>
                      </a:r>
                      <a:r>
                        <a:rPr lang="en" sz="1000">
                          <a:latin typeface="Archivo"/>
                          <a:ea typeface="Archivo"/>
                          <a:cs typeface="Archivo"/>
                          <a:sym typeface="Archivo"/>
                        </a:rPr>
                        <a:t>%</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EF4FA"/>
                    </a:solidFill>
                  </a:tcPr>
                </a:tc>
                <a:tc>
                  <a:txBody>
                    <a:bodyPr/>
                    <a:lstStyle/>
                    <a:p>
                      <a:pPr indent="0" lvl="0" marL="0" rtl="0" algn="ctr">
                        <a:spcBef>
                          <a:spcPts val="0"/>
                        </a:spcBef>
                        <a:spcAft>
                          <a:spcPts val="0"/>
                        </a:spcAft>
                        <a:buClr>
                          <a:srgbClr val="000000"/>
                        </a:buClr>
                        <a:buSzPts val="1100"/>
                        <a:buFont typeface="Arial"/>
                        <a:buNone/>
                      </a:pPr>
                      <a:r>
                        <a:rPr lang="en" sz="1000">
                          <a:solidFill>
                            <a:srgbClr val="FF0000"/>
                          </a:solidFill>
                          <a:latin typeface="Archivo"/>
                          <a:ea typeface="Archivo"/>
                          <a:cs typeface="Archivo"/>
                          <a:sym typeface="Archivo"/>
                        </a:rPr>
                        <a:t>▼ </a:t>
                      </a:r>
                      <a:r>
                        <a:rPr lang="en" sz="1000">
                          <a:latin typeface="Archivo"/>
                          <a:ea typeface="Archivo"/>
                          <a:cs typeface="Archivo"/>
                          <a:sym typeface="Archivo"/>
                        </a:rPr>
                        <a:t>13</a:t>
                      </a:r>
                      <a:r>
                        <a:rPr lang="en" sz="1000">
                          <a:solidFill>
                            <a:srgbClr val="000000"/>
                          </a:solidFill>
                          <a:latin typeface="Archivo"/>
                          <a:ea typeface="Archivo"/>
                          <a:cs typeface="Archivo"/>
                          <a:sym typeface="Archivo"/>
                        </a:rPr>
                        <a:t> bps</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EF4FA"/>
                    </a:solidFill>
                  </a:tcPr>
                </a:tc>
              </a:tr>
              <a:tr h="329350">
                <a:tc>
                  <a:txBody>
                    <a:bodyPr/>
                    <a:lstStyle/>
                    <a:p>
                      <a:pPr indent="0" lvl="0" marL="0" rtl="0" algn="ctr">
                        <a:spcBef>
                          <a:spcPts val="0"/>
                        </a:spcBef>
                        <a:spcAft>
                          <a:spcPts val="0"/>
                        </a:spcAft>
                        <a:buNone/>
                      </a:pPr>
                      <a:r>
                        <a:rPr lang="en" sz="1000">
                          <a:solidFill>
                            <a:srgbClr val="000000"/>
                          </a:solidFill>
                          <a:latin typeface="Archivo"/>
                          <a:ea typeface="Archivo"/>
                          <a:cs typeface="Archivo"/>
                          <a:sym typeface="Archivo"/>
                        </a:rPr>
                        <a:t>2-Year</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1000">
                          <a:latin typeface="Archivo"/>
                          <a:ea typeface="Archivo"/>
                          <a:cs typeface="Archivo"/>
                          <a:sym typeface="Archivo"/>
                        </a:rPr>
                        <a:t>3.89</a:t>
                      </a:r>
                      <a:r>
                        <a:rPr lang="en" sz="1000">
                          <a:latin typeface="Archivo"/>
                          <a:ea typeface="Archivo"/>
                          <a:cs typeface="Archivo"/>
                          <a:sym typeface="Archivo"/>
                        </a:rPr>
                        <a:t>%</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1000">
                          <a:solidFill>
                            <a:srgbClr val="FF0000"/>
                          </a:solidFill>
                          <a:latin typeface="Archivo"/>
                          <a:ea typeface="Archivo"/>
                          <a:cs typeface="Archivo"/>
                          <a:sym typeface="Archivo"/>
                        </a:rPr>
                        <a:t>▼ </a:t>
                      </a:r>
                      <a:r>
                        <a:rPr lang="en" sz="1000">
                          <a:latin typeface="Archivo"/>
                          <a:ea typeface="Archivo"/>
                          <a:cs typeface="Archivo"/>
                          <a:sym typeface="Archivo"/>
                        </a:rPr>
                        <a:t>36</a:t>
                      </a:r>
                      <a:r>
                        <a:rPr lang="en" sz="1000">
                          <a:solidFill>
                            <a:srgbClr val="000000"/>
                          </a:solidFill>
                          <a:latin typeface="Archivo"/>
                          <a:ea typeface="Archivo"/>
                          <a:cs typeface="Archivo"/>
                          <a:sym typeface="Archivo"/>
                        </a:rPr>
                        <a:t> bps</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r>
              <a:tr h="329350">
                <a:tc>
                  <a:txBody>
                    <a:bodyPr/>
                    <a:lstStyle/>
                    <a:p>
                      <a:pPr indent="0" lvl="0" marL="0" rtl="0" algn="ctr">
                        <a:spcBef>
                          <a:spcPts val="0"/>
                        </a:spcBef>
                        <a:spcAft>
                          <a:spcPts val="0"/>
                        </a:spcAft>
                        <a:buClr>
                          <a:srgbClr val="000000"/>
                        </a:buClr>
                        <a:buSzPts val="1100"/>
                        <a:buFont typeface="Arial"/>
                        <a:buNone/>
                      </a:pPr>
                      <a:r>
                        <a:rPr lang="en" sz="1000">
                          <a:solidFill>
                            <a:srgbClr val="000000"/>
                          </a:solidFill>
                          <a:latin typeface="Archivo"/>
                          <a:ea typeface="Archivo"/>
                          <a:cs typeface="Archivo"/>
                          <a:sym typeface="Archivo"/>
                        </a:rPr>
                        <a:t>3-Year</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EF4FA"/>
                    </a:solidFill>
                  </a:tcPr>
                </a:tc>
                <a:tc>
                  <a:txBody>
                    <a:bodyPr/>
                    <a:lstStyle/>
                    <a:p>
                      <a:pPr indent="0" lvl="0" marL="0" rtl="0" algn="ctr">
                        <a:spcBef>
                          <a:spcPts val="0"/>
                        </a:spcBef>
                        <a:spcAft>
                          <a:spcPts val="0"/>
                        </a:spcAft>
                        <a:buNone/>
                      </a:pPr>
                      <a:r>
                        <a:rPr lang="en" sz="1000">
                          <a:latin typeface="Archivo"/>
                          <a:ea typeface="Archivo"/>
                          <a:cs typeface="Archivo"/>
                          <a:sym typeface="Archivo"/>
                        </a:rPr>
                        <a:t>3.89</a:t>
                      </a:r>
                      <a:r>
                        <a:rPr lang="en" sz="1000">
                          <a:latin typeface="Archivo"/>
                          <a:ea typeface="Archivo"/>
                          <a:cs typeface="Archivo"/>
                          <a:sym typeface="Archivo"/>
                        </a:rPr>
                        <a:t>%</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EF4FA"/>
                    </a:solidFill>
                  </a:tcPr>
                </a:tc>
                <a:tc>
                  <a:txBody>
                    <a:bodyPr/>
                    <a:lstStyle/>
                    <a:p>
                      <a:pPr indent="0" lvl="0" marL="0" rtl="0" algn="ctr">
                        <a:spcBef>
                          <a:spcPts val="0"/>
                        </a:spcBef>
                        <a:spcAft>
                          <a:spcPts val="0"/>
                        </a:spcAft>
                        <a:buClr>
                          <a:srgbClr val="000000"/>
                        </a:buClr>
                        <a:buSzPts val="1100"/>
                        <a:buFont typeface="Arial"/>
                        <a:buNone/>
                      </a:pPr>
                      <a:r>
                        <a:rPr lang="en" sz="1000">
                          <a:solidFill>
                            <a:srgbClr val="FF0000"/>
                          </a:solidFill>
                          <a:latin typeface="Archivo"/>
                          <a:ea typeface="Archivo"/>
                          <a:cs typeface="Archivo"/>
                          <a:sym typeface="Archivo"/>
                        </a:rPr>
                        <a:t>▼ </a:t>
                      </a:r>
                      <a:r>
                        <a:rPr lang="en" sz="1000">
                          <a:latin typeface="Archivo"/>
                          <a:ea typeface="Archivo"/>
                          <a:cs typeface="Archivo"/>
                          <a:sym typeface="Archivo"/>
                        </a:rPr>
                        <a:t>38</a:t>
                      </a:r>
                      <a:r>
                        <a:rPr lang="en" sz="1000">
                          <a:solidFill>
                            <a:srgbClr val="000000"/>
                          </a:solidFill>
                          <a:latin typeface="Archivo"/>
                          <a:ea typeface="Archivo"/>
                          <a:cs typeface="Archivo"/>
                          <a:sym typeface="Archivo"/>
                        </a:rPr>
                        <a:t> bps</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EF4FA"/>
                    </a:solidFill>
                  </a:tcPr>
                </a:tc>
              </a:tr>
              <a:tr h="329350">
                <a:tc>
                  <a:txBody>
                    <a:bodyPr/>
                    <a:lstStyle/>
                    <a:p>
                      <a:pPr indent="0" lvl="0" marL="0" rtl="0" algn="ctr">
                        <a:spcBef>
                          <a:spcPts val="0"/>
                        </a:spcBef>
                        <a:spcAft>
                          <a:spcPts val="0"/>
                        </a:spcAft>
                        <a:buClr>
                          <a:srgbClr val="000000"/>
                        </a:buClr>
                        <a:buSzPts val="1100"/>
                        <a:buFont typeface="Arial"/>
                        <a:buNone/>
                      </a:pPr>
                      <a:r>
                        <a:rPr lang="en" sz="1000">
                          <a:solidFill>
                            <a:srgbClr val="000000"/>
                          </a:solidFill>
                          <a:latin typeface="Archivo"/>
                          <a:ea typeface="Archivo"/>
                          <a:cs typeface="Archivo"/>
                          <a:sym typeface="Archivo"/>
                        </a:rPr>
                        <a:t>5-Year</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1000">
                          <a:latin typeface="Archivo"/>
                          <a:ea typeface="Archivo"/>
                          <a:cs typeface="Archivo"/>
                          <a:sym typeface="Archivo"/>
                        </a:rPr>
                        <a:t>3.96</a:t>
                      </a:r>
                      <a:r>
                        <a:rPr lang="en" sz="1000">
                          <a:latin typeface="Archivo"/>
                          <a:ea typeface="Archivo"/>
                          <a:cs typeface="Archivo"/>
                          <a:sym typeface="Archivo"/>
                        </a:rPr>
                        <a:t>%</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1000">
                          <a:solidFill>
                            <a:srgbClr val="FF0000"/>
                          </a:solidFill>
                          <a:latin typeface="Archivo"/>
                          <a:ea typeface="Archivo"/>
                          <a:cs typeface="Archivo"/>
                          <a:sym typeface="Archivo"/>
                        </a:rPr>
                        <a:t>▼ </a:t>
                      </a:r>
                      <a:r>
                        <a:rPr lang="en" sz="1000">
                          <a:latin typeface="Archivo"/>
                          <a:ea typeface="Archivo"/>
                          <a:cs typeface="Archivo"/>
                          <a:sym typeface="Archivo"/>
                        </a:rPr>
                        <a:t>42</a:t>
                      </a:r>
                      <a:r>
                        <a:rPr lang="en" sz="1000">
                          <a:solidFill>
                            <a:srgbClr val="000000"/>
                          </a:solidFill>
                          <a:latin typeface="Archivo"/>
                          <a:ea typeface="Archivo"/>
                          <a:cs typeface="Archivo"/>
                          <a:sym typeface="Archivo"/>
                        </a:rPr>
                        <a:t> bps</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r>
              <a:tr h="329350">
                <a:tc>
                  <a:txBody>
                    <a:bodyPr/>
                    <a:lstStyle/>
                    <a:p>
                      <a:pPr indent="0" lvl="0" marL="0" rtl="0" algn="ctr">
                        <a:spcBef>
                          <a:spcPts val="0"/>
                        </a:spcBef>
                        <a:spcAft>
                          <a:spcPts val="0"/>
                        </a:spcAft>
                        <a:buClr>
                          <a:srgbClr val="000000"/>
                        </a:buClr>
                        <a:buSzPts val="1100"/>
                        <a:buFont typeface="Arial"/>
                        <a:buNone/>
                      </a:pPr>
                      <a:r>
                        <a:rPr lang="en" sz="1000">
                          <a:solidFill>
                            <a:srgbClr val="000000"/>
                          </a:solidFill>
                          <a:latin typeface="Archivo"/>
                          <a:ea typeface="Archivo"/>
                          <a:cs typeface="Archivo"/>
                          <a:sym typeface="Archivo"/>
                        </a:rPr>
                        <a:t>10-Year</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EF4FA"/>
                    </a:solidFill>
                  </a:tcPr>
                </a:tc>
                <a:tc>
                  <a:txBody>
                    <a:bodyPr/>
                    <a:lstStyle/>
                    <a:p>
                      <a:pPr indent="0" lvl="0" marL="0" rtl="0" algn="ctr">
                        <a:spcBef>
                          <a:spcPts val="0"/>
                        </a:spcBef>
                        <a:spcAft>
                          <a:spcPts val="0"/>
                        </a:spcAft>
                        <a:buNone/>
                      </a:pPr>
                      <a:r>
                        <a:rPr lang="en" sz="1000">
                          <a:latin typeface="Archivo"/>
                          <a:ea typeface="Archivo"/>
                          <a:cs typeface="Archivo"/>
                          <a:sym typeface="Archivo"/>
                        </a:rPr>
                        <a:t>4.23</a:t>
                      </a:r>
                      <a:r>
                        <a:rPr lang="en" sz="1000">
                          <a:latin typeface="Archivo"/>
                          <a:ea typeface="Archivo"/>
                          <a:cs typeface="Archivo"/>
                          <a:sym typeface="Archivo"/>
                        </a:rPr>
                        <a:t>%</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EF4FA"/>
                    </a:solidFill>
                  </a:tcPr>
                </a:tc>
                <a:tc>
                  <a:txBody>
                    <a:bodyPr/>
                    <a:lstStyle/>
                    <a:p>
                      <a:pPr indent="0" lvl="0" marL="0" rtl="0" algn="ctr">
                        <a:spcBef>
                          <a:spcPts val="0"/>
                        </a:spcBef>
                        <a:spcAft>
                          <a:spcPts val="0"/>
                        </a:spcAft>
                        <a:buClr>
                          <a:srgbClr val="000000"/>
                        </a:buClr>
                        <a:buSzPts val="1100"/>
                        <a:buFont typeface="Arial"/>
                        <a:buNone/>
                      </a:pPr>
                      <a:r>
                        <a:rPr lang="en" sz="1000">
                          <a:solidFill>
                            <a:srgbClr val="FF0000"/>
                          </a:solidFill>
                          <a:latin typeface="Archivo"/>
                          <a:ea typeface="Archivo"/>
                          <a:cs typeface="Archivo"/>
                          <a:sym typeface="Archivo"/>
                        </a:rPr>
                        <a:t>▼ </a:t>
                      </a:r>
                      <a:r>
                        <a:rPr lang="en" sz="1000">
                          <a:latin typeface="Archivo"/>
                          <a:ea typeface="Archivo"/>
                          <a:cs typeface="Archivo"/>
                          <a:sym typeface="Archivo"/>
                        </a:rPr>
                        <a:t>35</a:t>
                      </a:r>
                      <a:r>
                        <a:rPr lang="en" sz="1000">
                          <a:solidFill>
                            <a:srgbClr val="000000"/>
                          </a:solidFill>
                          <a:latin typeface="Archivo"/>
                          <a:ea typeface="Archivo"/>
                          <a:cs typeface="Archivo"/>
                          <a:sym typeface="Archivo"/>
                        </a:rPr>
                        <a:t> bps</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EF4FA"/>
                    </a:solidFill>
                  </a:tcPr>
                </a:tc>
              </a:tr>
              <a:tr h="329350">
                <a:tc>
                  <a:txBody>
                    <a:bodyPr/>
                    <a:lstStyle/>
                    <a:p>
                      <a:pPr indent="0" lvl="0" marL="0" rtl="0" algn="ctr">
                        <a:spcBef>
                          <a:spcPts val="0"/>
                        </a:spcBef>
                        <a:spcAft>
                          <a:spcPts val="0"/>
                        </a:spcAft>
                        <a:buClr>
                          <a:srgbClr val="000000"/>
                        </a:buClr>
                        <a:buSzPts val="1100"/>
                        <a:buFont typeface="Arial"/>
                        <a:buNone/>
                      </a:pPr>
                      <a:r>
                        <a:rPr lang="en" sz="1000">
                          <a:solidFill>
                            <a:srgbClr val="000000"/>
                          </a:solidFill>
                          <a:latin typeface="Archivo"/>
                          <a:ea typeface="Archivo"/>
                          <a:cs typeface="Archivo"/>
                          <a:sym typeface="Archivo"/>
                        </a:rPr>
                        <a:t>20-Year</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1000">
                          <a:latin typeface="Archivo"/>
                          <a:ea typeface="Archivo"/>
                          <a:cs typeface="Archivo"/>
                          <a:sym typeface="Archivo"/>
                        </a:rPr>
                        <a:t>4.62</a:t>
                      </a:r>
                      <a:r>
                        <a:rPr lang="en" sz="1000">
                          <a:latin typeface="Archivo"/>
                          <a:ea typeface="Archivo"/>
                          <a:cs typeface="Archivo"/>
                          <a:sym typeface="Archivo"/>
                        </a:rPr>
                        <a:t>%</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1000">
                          <a:solidFill>
                            <a:srgbClr val="FF0000"/>
                          </a:solidFill>
                          <a:latin typeface="Archivo"/>
                          <a:ea typeface="Archivo"/>
                          <a:cs typeface="Archivo"/>
                          <a:sym typeface="Archivo"/>
                        </a:rPr>
                        <a:t>▼ </a:t>
                      </a:r>
                      <a:r>
                        <a:rPr lang="en" sz="1000">
                          <a:latin typeface="Archivo"/>
                          <a:ea typeface="Archivo"/>
                          <a:cs typeface="Archivo"/>
                          <a:sym typeface="Archivo"/>
                        </a:rPr>
                        <a:t>24</a:t>
                      </a:r>
                      <a:r>
                        <a:rPr lang="en" sz="1000">
                          <a:solidFill>
                            <a:srgbClr val="000000"/>
                          </a:solidFill>
                          <a:latin typeface="Archivo"/>
                          <a:ea typeface="Archivo"/>
                          <a:cs typeface="Archivo"/>
                          <a:sym typeface="Archivo"/>
                        </a:rPr>
                        <a:t> bps</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r>
              <a:tr h="329350">
                <a:tc>
                  <a:txBody>
                    <a:bodyPr/>
                    <a:lstStyle/>
                    <a:p>
                      <a:pPr indent="0" lvl="0" marL="0" rtl="0" algn="ctr">
                        <a:spcBef>
                          <a:spcPts val="0"/>
                        </a:spcBef>
                        <a:spcAft>
                          <a:spcPts val="0"/>
                        </a:spcAft>
                        <a:buClr>
                          <a:srgbClr val="000000"/>
                        </a:buClr>
                        <a:buSzPts val="1100"/>
                        <a:buFont typeface="Arial"/>
                        <a:buNone/>
                      </a:pPr>
                      <a:r>
                        <a:rPr lang="en" sz="1000">
                          <a:solidFill>
                            <a:srgbClr val="000000"/>
                          </a:solidFill>
                          <a:latin typeface="Archivo"/>
                          <a:ea typeface="Archivo"/>
                          <a:cs typeface="Archivo"/>
                          <a:sym typeface="Archivo"/>
                        </a:rPr>
                        <a:t>30-Year</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B7B7B7"/>
                      </a:solidFill>
                      <a:prstDash val="solid"/>
                      <a:round/>
                      <a:headEnd len="sm" w="sm" type="none"/>
                      <a:tailEnd len="sm" w="sm" type="none"/>
                    </a:lnB>
                    <a:solidFill>
                      <a:srgbClr val="EEF4FA"/>
                    </a:solidFill>
                  </a:tcPr>
                </a:tc>
                <a:tc>
                  <a:txBody>
                    <a:bodyPr/>
                    <a:lstStyle/>
                    <a:p>
                      <a:pPr indent="0" lvl="0" marL="0" rtl="0" algn="ctr">
                        <a:spcBef>
                          <a:spcPts val="0"/>
                        </a:spcBef>
                        <a:spcAft>
                          <a:spcPts val="0"/>
                        </a:spcAft>
                        <a:buNone/>
                      </a:pPr>
                      <a:r>
                        <a:rPr lang="en" sz="1000">
                          <a:latin typeface="Archivo"/>
                          <a:ea typeface="Archivo"/>
                          <a:cs typeface="Archivo"/>
                          <a:sym typeface="Archivo"/>
                        </a:rPr>
                        <a:t>4.59%</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B7B7B7"/>
                      </a:solidFill>
                      <a:prstDash val="solid"/>
                      <a:round/>
                      <a:headEnd len="sm" w="sm" type="none"/>
                      <a:tailEnd len="sm" w="sm" type="none"/>
                    </a:lnB>
                    <a:solidFill>
                      <a:srgbClr val="EEF4FA"/>
                    </a:solidFill>
                  </a:tcPr>
                </a:tc>
                <a:tc>
                  <a:txBody>
                    <a:bodyPr/>
                    <a:lstStyle/>
                    <a:p>
                      <a:pPr indent="0" lvl="0" marL="0" rtl="0" algn="ctr">
                        <a:spcBef>
                          <a:spcPts val="0"/>
                        </a:spcBef>
                        <a:spcAft>
                          <a:spcPts val="0"/>
                        </a:spcAft>
                        <a:buClr>
                          <a:schemeClr val="dk1"/>
                        </a:buClr>
                        <a:buSzPts val="1100"/>
                        <a:buFont typeface="Arial"/>
                        <a:buNone/>
                      </a:pPr>
                      <a:r>
                        <a:rPr lang="en" sz="1000">
                          <a:solidFill>
                            <a:srgbClr val="FF0000"/>
                          </a:solidFill>
                          <a:latin typeface="Archivo"/>
                          <a:ea typeface="Archivo"/>
                          <a:cs typeface="Archivo"/>
                          <a:sym typeface="Archivo"/>
                        </a:rPr>
                        <a:t>▼ </a:t>
                      </a:r>
                      <a:r>
                        <a:rPr lang="en" sz="1000">
                          <a:solidFill>
                            <a:schemeClr val="dk1"/>
                          </a:solidFill>
                          <a:latin typeface="Archivo"/>
                          <a:ea typeface="Archivo"/>
                          <a:cs typeface="Archivo"/>
                          <a:sym typeface="Archivo"/>
                        </a:rPr>
                        <a:t>19 bps</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B7B7B7"/>
                      </a:solidFill>
                      <a:prstDash val="solid"/>
                      <a:round/>
                      <a:headEnd len="sm" w="sm" type="none"/>
                      <a:tailEnd len="sm" w="sm" type="none"/>
                    </a:lnB>
                    <a:solidFill>
                      <a:srgbClr val="EEF4FA"/>
                    </a:solidFill>
                  </a:tcPr>
                </a:tc>
              </a:tr>
            </a:tbl>
          </a:graphicData>
        </a:graphic>
      </p:graphicFrame>
      <p:pic>
        <p:nvPicPr>
          <p:cNvPr id="290" name="Google Shape;290;p39" title="27.png"/>
          <p:cNvPicPr preferRelativeResize="0"/>
          <p:nvPr/>
        </p:nvPicPr>
        <p:blipFill rotWithShape="1">
          <a:blip r:embed="rId5">
            <a:alphaModFix/>
          </a:blip>
          <a:srcRect b="0" l="0" r="0" t="0"/>
          <a:stretch/>
        </p:blipFill>
        <p:spPr>
          <a:xfrm>
            <a:off x="3563373" y="940463"/>
            <a:ext cx="5313650" cy="3262578"/>
          </a:xfrm>
          <a:prstGeom prst="rect">
            <a:avLst/>
          </a:prstGeom>
          <a:noFill/>
          <a:ln>
            <a:noFill/>
          </a:ln>
          <a:effectLst>
            <a:outerShdw blurRad="200025" rotWithShape="0" algn="bl" dir="5400000" dist="19050">
              <a:srgbClr val="000000">
                <a:alpha val="10000"/>
              </a:srgbClr>
            </a:outerShdw>
          </a:effectLst>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40"/>
          <p:cNvSpPr txBox="1"/>
          <p:nvPr/>
        </p:nvSpPr>
        <p:spPr>
          <a:xfrm>
            <a:off x="889100" y="240050"/>
            <a:ext cx="8026200" cy="54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350">
                <a:solidFill>
                  <a:srgbClr val="1D1C1D"/>
                </a:solidFill>
                <a:latin typeface="Archivo"/>
                <a:ea typeface="Archivo"/>
                <a:cs typeface="Archivo"/>
                <a:sym typeface="Archivo"/>
              </a:rPr>
              <a:t>Corporate Yields</a:t>
            </a:r>
            <a:endParaRPr b="1" sz="2350">
              <a:solidFill>
                <a:srgbClr val="1D1C1D"/>
              </a:solidFill>
              <a:latin typeface="Archivo"/>
              <a:ea typeface="Archivo"/>
              <a:cs typeface="Archivo"/>
              <a:sym typeface="Archivo"/>
            </a:endParaRPr>
          </a:p>
        </p:txBody>
      </p:sp>
      <p:pic>
        <p:nvPicPr>
          <p:cNvPr id="296" name="Google Shape;296;p40">
            <a:hlinkClick r:id="rId3"/>
          </p:cNvPr>
          <p:cNvPicPr preferRelativeResize="0"/>
          <p:nvPr/>
        </p:nvPicPr>
        <p:blipFill>
          <a:blip r:embed="rId4">
            <a:alphaModFix/>
          </a:blip>
          <a:stretch>
            <a:fillRect/>
          </a:stretch>
        </p:blipFill>
        <p:spPr>
          <a:xfrm>
            <a:off x="5139625" y="4496925"/>
            <a:ext cx="1937225" cy="297900"/>
          </a:xfrm>
          <a:prstGeom prst="rect">
            <a:avLst/>
          </a:prstGeom>
          <a:noFill/>
          <a:ln>
            <a:noFill/>
          </a:ln>
        </p:spPr>
      </p:pic>
      <p:graphicFrame>
        <p:nvGraphicFramePr>
          <p:cNvPr id="297" name="Google Shape;297;p40"/>
          <p:cNvGraphicFramePr/>
          <p:nvPr/>
        </p:nvGraphicFramePr>
        <p:xfrm>
          <a:off x="334713" y="922175"/>
          <a:ext cx="3000000" cy="3000000"/>
        </p:xfrm>
        <a:graphic>
          <a:graphicData uri="http://schemas.openxmlformats.org/drawingml/2006/table">
            <a:tbl>
              <a:tblPr>
                <a:noFill/>
                <a:tableStyleId>{B173EAE1-3DEE-4034-AE97-6F2A5CC743B2}</a:tableStyleId>
              </a:tblPr>
              <a:tblGrid>
                <a:gridCol w="855875"/>
                <a:gridCol w="855875"/>
                <a:gridCol w="855875"/>
              </a:tblGrid>
              <a:tr h="389050">
                <a:tc>
                  <a:txBody>
                    <a:bodyPr/>
                    <a:lstStyle/>
                    <a:p>
                      <a:pPr indent="0" lvl="0" marL="0" rtl="0" algn="ctr">
                        <a:spcBef>
                          <a:spcPts val="0"/>
                        </a:spcBef>
                        <a:spcAft>
                          <a:spcPts val="0"/>
                        </a:spcAft>
                        <a:buNone/>
                      </a:pPr>
                      <a:r>
                        <a:rPr b="1" lang="en" sz="1200">
                          <a:solidFill>
                            <a:srgbClr val="FFFFFF"/>
                          </a:solidFill>
                          <a:latin typeface="Archivo"/>
                          <a:ea typeface="Archivo"/>
                          <a:cs typeface="Archivo"/>
                          <a:sym typeface="Archivo"/>
                        </a:rPr>
                        <a:t>Type</a:t>
                      </a:r>
                      <a:endParaRPr sz="1200">
                        <a:solidFill>
                          <a:srgbClr val="FFFFFF"/>
                        </a:solidFill>
                        <a:latin typeface="Archivo"/>
                        <a:ea typeface="Archivo"/>
                        <a:cs typeface="Archivo"/>
                        <a:sym typeface="Archivo"/>
                      </a:endParaRPr>
                    </a:p>
                  </a:txBody>
                  <a:tcPr marT="91425" marB="91425" marR="91425" marL="91425">
                    <a:lnL cap="flat" cmpd="sng" w="9525">
                      <a:solidFill>
                        <a:srgbClr val="0082E8"/>
                      </a:solidFill>
                      <a:prstDash val="solid"/>
                      <a:round/>
                      <a:headEnd len="sm" w="sm" type="none"/>
                      <a:tailEnd len="sm" w="sm" type="none"/>
                    </a:lnL>
                    <a:lnR cap="flat" cmpd="sng" w="9525">
                      <a:solidFill>
                        <a:srgbClr val="0082E8"/>
                      </a:solidFill>
                      <a:prstDash val="solid"/>
                      <a:round/>
                      <a:headEnd len="sm" w="sm" type="none"/>
                      <a:tailEnd len="sm" w="sm" type="none"/>
                    </a:lnR>
                    <a:lnT cap="flat" cmpd="sng" w="9525">
                      <a:solidFill>
                        <a:srgbClr val="0082E8"/>
                      </a:solidFill>
                      <a:prstDash val="solid"/>
                      <a:round/>
                      <a:headEnd len="sm" w="sm" type="none"/>
                      <a:tailEnd len="sm" w="sm" type="none"/>
                    </a:lnT>
                    <a:lnB cap="flat" cmpd="sng" w="9525">
                      <a:solidFill>
                        <a:srgbClr val="0082E8"/>
                      </a:solidFill>
                      <a:prstDash val="solid"/>
                      <a:round/>
                      <a:headEnd len="sm" w="sm" type="none"/>
                      <a:tailEnd len="sm" w="sm" type="none"/>
                    </a:lnB>
                    <a:solidFill>
                      <a:srgbClr val="0082E8"/>
                    </a:solidFill>
                  </a:tcPr>
                </a:tc>
                <a:tc>
                  <a:txBody>
                    <a:bodyPr/>
                    <a:lstStyle/>
                    <a:p>
                      <a:pPr indent="0" lvl="0" marL="0" rtl="0" algn="ctr">
                        <a:spcBef>
                          <a:spcPts val="0"/>
                        </a:spcBef>
                        <a:spcAft>
                          <a:spcPts val="0"/>
                        </a:spcAft>
                        <a:buNone/>
                      </a:pPr>
                      <a:r>
                        <a:rPr b="1" lang="en" sz="1200">
                          <a:solidFill>
                            <a:srgbClr val="FFFFFF"/>
                          </a:solidFill>
                          <a:latin typeface="Archivo"/>
                          <a:ea typeface="Archivo"/>
                          <a:cs typeface="Archivo"/>
                          <a:sym typeface="Archivo"/>
                        </a:rPr>
                        <a:t>Rate</a:t>
                      </a:r>
                      <a:endParaRPr sz="1200">
                        <a:solidFill>
                          <a:srgbClr val="FFFFFF"/>
                        </a:solidFill>
                        <a:latin typeface="Archivo"/>
                        <a:ea typeface="Archivo"/>
                        <a:cs typeface="Archivo"/>
                        <a:sym typeface="Archivo"/>
                      </a:endParaRPr>
                    </a:p>
                  </a:txBody>
                  <a:tcPr marT="91425" marB="91425" marR="91425" marL="91425">
                    <a:lnL cap="flat" cmpd="sng" w="9525">
                      <a:solidFill>
                        <a:srgbClr val="0082E8"/>
                      </a:solidFill>
                      <a:prstDash val="solid"/>
                      <a:round/>
                      <a:headEnd len="sm" w="sm" type="none"/>
                      <a:tailEnd len="sm" w="sm" type="none"/>
                    </a:lnL>
                    <a:lnR cap="flat" cmpd="sng" w="9525">
                      <a:solidFill>
                        <a:srgbClr val="0082E8"/>
                      </a:solidFill>
                      <a:prstDash val="solid"/>
                      <a:round/>
                      <a:headEnd len="sm" w="sm" type="none"/>
                      <a:tailEnd len="sm" w="sm" type="none"/>
                    </a:lnR>
                    <a:lnT cap="flat" cmpd="sng" w="9525">
                      <a:solidFill>
                        <a:srgbClr val="0082E8"/>
                      </a:solidFill>
                      <a:prstDash val="solid"/>
                      <a:round/>
                      <a:headEnd len="sm" w="sm" type="none"/>
                      <a:tailEnd len="sm" w="sm" type="none"/>
                    </a:lnT>
                    <a:lnB cap="flat" cmpd="sng" w="9525">
                      <a:solidFill>
                        <a:srgbClr val="0082E8"/>
                      </a:solidFill>
                      <a:prstDash val="solid"/>
                      <a:round/>
                      <a:headEnd len="sm" w="sm" type="none"/>
                      <a:tailEnd len="sm" w="sm" type="none"/>
                    </a:lnB>
                    <a:solidFill>
                      <a:srgbClr val="0082E8"/>
                    </a:solidFill>
                  </a:tcPr>
                </a:tc>
                <a:tc>
                  <a:txBody>
                    <a:bodyPr/>
                    <a:lstStyle/>
                    <a:p>
                      <a:pPr indent="0" lvl="0" marL="0" rtl="0" algn="ctr">
                        <a:spcBef>
                          <a:spcPts val="0"/>
                        </a:spcBef>
                        <a:spcAft>
                          <a:spcPts val="0"/>
                        </a:spcAft>
                        <a:buNone/>
                      </a:pPr>
                      <a:r>
                        <a:rPr b="1" lang="en" sz="1200">
                          <a:solidFill>
                            <a:srgbClr val="FFFFFF"/>
                          </a:solidFill>
                          <a:latin typeface="Archivo"/>
                          <a:ea typeface="Archivo"/>
                          <a:cs typeface="Archivo"/>
                          <a:sym typeface="Archivo"/>
                        </a:rPr>
                        <a:t>QoQ Δ</a:t>
                      </a:r>
                      <a:endParaRPr sz="1200">
                        <a:solidFill>
                          <a:srgbClr val="FFFFFF"/>
                        </a:solidFill>
                        <a:latin typeface="Archivo"/>
                        <a:ea typeface="Archivo"/>
                        <a:cs typeface="Archivo"/>
                        <a:sym typeface="Archivo"/>
                      </a:endParaRPr>
                    </a:p>
                  </a:txBody>
                  <a:tcPr marT="91425" marB="91425" marR="91425" marL="91425">
                    <a:lnL cap="flat" cmpd="sng" w="9525">
                      <a:solidFill>
                        <a:srgbClr val="0082E8"/>
                      </a:solidFill>
                      <a:prstDash val="solid"/>
                      <a:round/>
                      <a:headEnd len="sm" w="sm" type="none"/>
                      <a:tailEnd len="sm" w="sm" type="none"/>
                    </a:lnL>
                    <a:lnR cap="flat" cmpd="sng" w="9525">
                      <a:solidFill>
                        <a:srgbClr val="0082E8"/>
                      </a:solidFill>
                      <a:prstDash val="solid"/>
                      <a:round/>
                      <a:headEnd len="sm" w="sm" type="none"/>
                      <a:tailEnd len="sm" w="sm" type="none"/>
                    </a:lnR>
                    <a:lnT cap="flat" cmpd="sng" w="9525">
                      <a:solidFill>
                        <a:srgbClr val="0082E8"/>
                      </a:solidFill>
                      <a:prstDash val="solid"/>
                      <a:round/>
                      <a:headEnd len="sm" w="sm" type="none"/>
                      <a:tailEnd len="sm" w="sm" type="none"/>
                    </a:lnT>
                    <a:lnB cap="flat" cmpd="sng" w="9525">
                      <a:solidFill>
                        <a:srgbClr val="0082E8"/>
                      </a:solidFill>
                      <a:prstDash val="solid"/>
                      <a:round/>
                      <a:headEnd len="sm" w="sm" type="none"/>
                      <a:tailEnd len="sm" w="sm" type="none"/>
                    </a:lnB>
                    <a:solidFill>
                      <a:srgbClr val="0082E8"/>
                    </a:solidFill>
                  </a:tcPr>
                </a:tc>
              </a:tr>
              <a:tr h="356625">
                <a:tc>
                  <a:txBody>
                    <a:bodyPr/>
                    <a:lstStyle/>
                    <a:p>
                      <a:pPr indent="0" lvl="0" marL="0" rtl="0" algn="ctr">
                        <a:spcBef>
                          <a:spcPts val="0"/>
                        </a:spcBef>
                        <a:spcAft>
                          <a:spcPts val="0"/>
                        </a:spcAft>
                        <a:buNone/>
                      </a:pPr>
                      <a:r>
                        <a:rPr lang="en" sz="1000">
                          <a:latin typeface="Archivo"/>
                          <a:ea typeface="Archivo"/>
                          <a:cs typeface="Archivo"/>
                          <a:sym typeface="Archivo"/>
                        </a:rPr>
                        <a:t>AAA</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0082E8"/>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1000">
                          <a:latin typeface="Archivo"/>
                          <a:ea typeface="Archivo"/>
                          <a:cs typeface="Archivo"/>
                          <a:sym typeface="Archivo"/>
                        </a:rPr>
                        <a:t>4.71%</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0082E8"/>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chemeClr val="dk1"/>
                        </a:buClr>
                        <a:buSzPts val="1100"/>
                        <a:buFont typeface="Arial"/>
                        <a:buNone/>
                      </a:pPr>
                      <a:r>
                        <a:rPr lang="en" sz="1000">
                          <a:solidFill>
                            <a:srgbClr val="FF0000"/>
                          </a:solidFill>
                          <a:latin typeface="Archivo"/>
                          <a:ea typeface="Archivo"/>
                          <a:cs typeface="Archivo"/>
                          <a:sym typeface="Archivo"/>
                        </a:rPr>
                        <a:t>▼ </a:t>
                      </a:r>
                      <a:r>
                        <a:rPr lang="en" sz="1000">
                          <a:solidFill>
                            <a:schemeClr val="dk1"/>
                          </a:solidFill>
                          <a:latin typeface="Archivo"/>
                          <a:ea typeface="Archivo"/>
                          <a:cs typeface="Archivo"/>
                          <a:sym typeface="Archivo"/>
                        </a:rPr>
                        <a:t>21 bps</a:t>
                      </a:r>
                      <a:endParaRPr sz="1000">
                        <a:solidFill>
                          <a:srgbClr val="FF0000"/>
                        </a:solidFill>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0082E8"/>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r>
              <a:tr h="356625">
                <a:tc>
                  <a:txBody>
                    <a:bodyPr/>
                    <a:lstStyle/>
                    <a:p>
                      <a:pPr indent="0" lvl="0" marL="0" rtl="0" algn="ctr">
                        <a:spcBef>
                          <a:spcPts val="0"/>
                        </a:spcBef>
                        <a:spcAft>
                          <a:spcPts val="0"/>
                        </a:spcAft>
                        <a:buNone/>
                      </a:pPr>
                      <a:r>
                        <a:rPr lang="en" sz="1000">
                          <a:latin typeface="Archivo"/>
                          <a:ea typeface="Archivo"/>
                          <a:cs typeface="Archivo"/>
                          <a:sym typeface="Archivo"/>
                        </a:rPr>
                        <a:t>AA</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EF4FA"/>
                    </a:solidFill>
                  </a:tcPr>
                </a:tc>
                <a:tc>
                  <a:txBody>
                    <a:bodyPr/>
                    <a:lstStyle/>
                    <a:p>
                      <a:pPr indent="0" lvl="0" marL="0" rtl="0" algn="ctr">
                        <a:spcBef>
                          <a:spcPts val="0"/>
                        </a:spcBef>
                        <a:spcAft>
                          <a:spcPts val="0"/>
                        </a:spcAft>
                        <a:buNone/>
                      </a:pPr>
                      <a:r>
                        <a:rPr lang="en" sz="1000">
                          <a:latin typeface="Archivo"/>
                          <a:ea typeface="Archivo"/>
                          <a:cs typeface="Archivo"/>
                          <a:sym typeface="Archivo"/>
                        </a:rPr>
                        <a:t>4.77</a:t>
                      </a:r>
                      <a:r>
                        <a:rPr lang="en" sz="1000">
                          <a:latin typeface="Archivo"/>
                          <a:ea typeface="Archivo"/>
                          <a:cs typeface="Archivo"/>
                          <a:sym typeface="Archivo"/>
                        </a:rPr>
                        <a:t>%</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EF4FA"/>
                    </a:solidFill>
                  </a:tcPr>
                </a:tc>
                <a:tc>
                  <a:txBody>
                    <a:bodyPr/>
                    <a:lstStyle/>
                    <a:p>
                      <a:pPr indent="0" lvl="0" marL="0" rtl="0" algn="ctr">
                        <a:spcBef>
                          <a:spcPts val="0"/>
                        </a:spcBef>
                        <a:spcAft>
                          <a:spcPts val="0"/>
                        </a:spcAft>
                        <a:buClr>
                          <a:schemeClr val="dk1"/>
                        </a:buClr>
                        <a:buSzPts val="1100"/>
                        <a:buFont typeface="Arial"/>
                        <a:buNone/>
                      </a:pPr>
                      <a:r>
                        <a:rPr lang="en" sz="1000">
                          <a:solidFill>
                            <a:srgbClr val="FF0000"/>
                          </a:solidFill>
                          <a:latin typeface="Archivo"/>
                          <a:ea typeface="Archivo"/>
                          <a:cs typeface="Archivo"/>
                          <a:sym typeface="Archivo"/>
                        </a:rPr>
                        <a:t>▼ </a:t>
                      </a:r>
                      <a:r>
                        <a:rPr lang="en" sz="1000">
                          <a:solidFill>
                            <a:schemeClr val="dk1"/>
                          </a:solidFill>
                          <a:latin typeface="Archivo"/>
                          <a:ea typeface="Archivo"/>
                          <a:cs typeface="Archivo"/>
                          <a:sym typeface="Archivo"/>
                        </a:rPr>
                        <a:t>24 bps</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EF4FA"/>
                    </a:solidFill>
                  </a:tcPr>
                </a:tc>
              </a:tr>
              <a:tr h="356625">
                <a:tc>
                  <a:txBody>
                    <a:bodyPr/>
                    <a:lstStyle/>
                    <a:p>
                      <a:pPr indent="0" lvl="0" marL="0" rtl="0" algn="ctr">
                        <a:spcBef>
                          <a:spcPts val="0"/>
                        </a:spcBef>
                        <a:spcAft>
                          <a:spcPts val="0"/>
                        </a:spcAft>
                        <a:buNone/>
                      </a:pPr>
                      <a:r>
                        <a:rPr lang="en" sz="1000">
                          <a:latin typeface="Archivo"/>
                          <a:ea typeface="Archivo"/>
                          <a:cs typeface="Archivo"/>
                          <a:sym typeface="Archivo"/>
                        </a:rPr>
                        <a:t>A</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1000">
                          <a:latin typeface="Archivo"/>
                          <a:ea typeface="Archivo"/>
                          <a:cs typeface="Archivo"/>
                          <a:sym typeface="Archivo"/>
                        </a:rPr>
                        <a:t>5.01</a:t>
                      </a:r>
                      <a:r>
                        <a:rPr lang="en" sz="1000">
                          <a:latin typeface="Archivo"/>
                          <a:ea typeface="Archivo"/>
                          <a:cs typeface="Archivo"/>
                          <a:sym typeface="Archivo"/>
                        </a:rPr>
                        <a:t>%</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chemeClr val="dk1"/>
                        </a:buClr>
                        <a:buSzPts val="1100"/>
                        <a:buFont typeface="Arial"/>
                        <a:buNone/>
                      </a:pPr>
                      <a:r>
                        <a:rPr lang="en" sz="1000">
                          <a:solidFill>
                            <a:srgbClr val="FF0000"/>
                          </a:solidFill>
                          <a:latin typeface="Archivo"/>
                          <a:ea typeface="Archivo"/>
                          <a:cs typeface="Archivo"/>
                          <a:sym typeface="Archivo"/>
                        </a:rPr>
                        <a:t>▼ </a:t>
                      </a:r>
                      <a:r>
                        <a:rPr lang="en" sz="1000">
                          <a:solidFill>
                            <a:schemeClr val="dk1"/>
                          </a:solidFill>
                          <a:latin typeface="Archivo"/>
                          <a:ea typeface="Archivo"/>
                          <a:cs typeface="Archivo"/>
                          <a:sym typeface="Archivo"/>
                        </a:rPr>
                        <a:t>21 bps</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r>
              <a:tr h="356625">
                <a:tc>
                  <a:txBody>
                    <a:bodyPr/>
                    <a:lstStyle/>
                    <a:p>
                      <a:pPr indent="0" lvl="0" marL="0" rtl="0" algn="ctr">
                        <a:spcBef>
                          <a:spcPts val="0"/>
                        </a:spcBef>
                        <a:spcAft>
                          <a:spcPts val="0"/>
                        </a:spcAft>
                        <a:buNone/>
                      </a:pPr>
                      <a:r>
                        <a:rPr lang="en" sz="1000">
                          <a:latin typeface="Archivo"/>
                          <a:ea typeface="Archivo"/>
                          <a:cs typeface="Archivo"/>
                          <a:sym typeface="Archivo"/>
                        </a:rPr>
                        <a:t>BBB</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B7B7B7"/>
                      </a:solidFill>
                      <a:prstDash val="solid"/>
                      <a:round/>
                      <a:headEnd len="sm" w="sm" type="none"/>
                      <a:tailEnd len="sm" w="sm" type="none"/>
                    </a:lnB>
                    <a:solidFill>
                      <a:srgbClr val="EEF4FA"/>
                    </a:solidFill>
                  </a:tcPr>
                </a:tc>
                <a:tc>
                  <a:txBody>
                    <a:bodyPr/>
                    <a:lstStyle/>
                    <a:p>
                      <a:pPr indent="0" lvl="0" marL="0" rtl="0" algn="ctr">
                        <a:spcBef>
                          <a:spcPts val="0"/>
                        </a:spcBef>
                        <a:spcAft>
                          <a:spcPts val="0"/>
                        </a:spcAft>
                        <a:buNone/>
                      </a:pPr>
                      <a:r>
                        <a:rPr lang="en" sz="1000">
                          <a:latin typeface="Archivo"/>
                          <a:ea typeface="Archivo"/>
                          <a:cs typeface="Archivo"/>
                          <a:sym typeface="Archivo"/>
                        </a:rPr>
                        <a:t>5.38</a:t>
                      </a:r>
                      <a:r>
                        <a:rPr lang="en" sz="1000">
                          <a:latin typeface="Archivo"/>
                          <a:ea typeface="Archivo"/>
                          <a:cs typeface="Archivo"/>
                          <a:sym typeface="Archivo"/>
                        </a:rPr>
                        <a:t>%</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B7B7B7"/>
                      </a:solidFill>
                      <a:prstDash val="solid"/>
                      <a:round/>
                      <a:headEnd len="sm" w="sm" type="none"/>
                      <a:tailEnd len="sm" w="sm" type="none"/>
                    </a:lnB>
                    <a:solidFill>
                      <a:srgbClr val="EEF4FA"/>
                    </a:solidFill>
                  </a:tcPr>
                </a:tc>
                <a:tc>
                  <a:txBody>
                    <a:bodyPr/>
                    <a:lstStyle/>
                    <a:p>
                      <a:pPr indent="0" lvl="0" marL="0" rtl="0" algn="ctr">
                        <a:spcBef>
                          <a:spcPts val="0"/>
                        </a:spcBef>
                        <a:spcAft>
                          <a:spcPts val="0"/>
                        </a:spcAft>
                        <a:buClr>
                          <a:schemeClr val="dk1"/>
                        </a:buClr>
                        <a:buSzPts val="1100"/>
                        <a:buFont typeface="Arial"/>
                        <a:buNone/>
                      </a:pPr>
                      <a:r>
                        <a:rPr lang="en" sz="1000">
                          <a:solidFill>
                            <a:srgbClr val="FF0000"/>
                          </a:solidFill>
                          <a:latin typeface="Archivo"/>
                          <a:ea typeface="Archivo"/>
                          <a:cs typeface="Archivo"/>
                          <a:sym typeface="Archivo"/>
                        </a:rPr>
                        <a:t>▼ </a:t>
                      </a:r>
                      <a:r>
                        <a:rPr lang="en" sz="1000">
                          <a:solidFill>
                            <a:schemeClr val="dk1"/>
                          </a:solidFill>
                          <a:latin typeface="Archivo"/>
                          <a:ea typeface="Archivo"/>
                          <a:cs typeface="Archivo"/>
                          <a:sym typeface="Archivo"/>
                        </a:rPr>
                        <a:t>17 bps</a:t>
                      </a:r>
                      <a:endParaRPr sz="1000">
                        <a:latin typeface="Archivo"/>
                        <a:ea typeface="Archivo"/>
                        <a:cs typeface="Archivo"/>
                        <a:sym typeface="Archivo"/>
                      </a:endParaRPr>
                    </a:p>
                  </a:txBody>
                  <a:tcPr marT="91425" marB="91425" marR="91425" marL="91425">
                    <a:lnL cap="flat" cmpd="sng" w="9525">
                      <a:solidFill>
                        <a:srgbClr val="B7B7B7"/>
                      </a:solidFill>
                      <a:prstDash val="solid"/>
                      <a:round/>
                      <a:headEnd len="sm" w="sm" type="none"/>
                      <a:tailEnd len="sm" w="sm" type="none"/>
                    </a:lnL>
                    <a:lnR cap="flat" cmpd="sng" w="9525">
                      <a:solidFill>
                        <a:srgbClr val="B7B7B7"/>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B7B7B7"/>
                      </a:solidFill>
                      <a:prstDash val="solid"/>
                      <a:round/>
                      <a:headEnd len="sm" w="sm" type="none"/>
                      <a:tailEnd len="sm" w="sm" type="none"/>
                    </a:lnB>
                    <a:solidFill>
                      <a:srgbClr val="EEF4FA"/>
                    </a:solidFill>
                  </a:tcPr>
                </a:tc>
              </a:tr>
            </a:tbl>
          </a:graphicData>
        </a:graphic>
      </p:graphicFrame>
      <p:pic>
        <p:nvPicPr>
          <p:cNvPr id="298" name="Google Shape;298;p40" title="28.png"/>
          <p:cNvPicPr preferRelativeResize="0"/>
          <p:nvPr/>
        </p:nvPicPr>
        <p:blipFill rotWithShape="1">
          <a:blip r:embed="rId5">
            <a:alphaModFix/>
          </a:blip>
          <a:srcRect b="0" l="0" r="0" t="0"/>
          <a:stretch/>
        </p:blipFill>
        <p:spPr>
          <a:xfrm>
            <a:off x="3321322" y="922175"/>
            <a:ext cx="5573830" cy="3422350"/>
          </a:xfrm>
          <a:prstGeom prst="rect">
            <a:avLst/>
          </a:prstGeom>
          <a:noFill/>
          <a:ln>
            <a:noFill/>
          </a:ln>
          <a:effectLst>
            <a:outerShdw blurRad="200025" rotWithShape="0" algn="bl" dir="5400000" dist="19050">
              <a:srgbClr val="000000">
                <a:alpha val="10000"/>
              </a:srgbClr>
            </a:outerShdw>
          </a:effectLst>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02" name="Shape 302"/>
        <p:cNvGrpSpPr/>
        <p:nvPr/>
      </p:nvGrpSpPr>
      <p:grpSpPr>
        <a:xfrm>
          <a:off x="0" y="0"/>
          <a:ext cx="0" cy="0"/>
          <a:chOff x="0" y="0"/>
          <a:chExt cx="0" cy="0"/>
        </a:xfrm>
      </p:grpSpPr>
      <p:sp>
        <p:nvSpPr>
          <p:cNvPr id="303" name="Google Shape;303;p41"/>
          <p:cNvSpPr txBox="1"/>
          <p:nvPr/>
        </p:nvSpPr>
        <p:spPr>
          <a:xfrm>
            <a:off x="3457475" y="1087675"/>
            <a:ext cx="5507100" cy="708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400">
                <a:solidFill>
                  <a:srgbClr val="1D1C1D"/>
                </a:solidFill>
                <a:latin typeface="Archivo"/>
                <a:ea typeface="Archivo"/>
                <a:cs typeface="Archivo"/>
                <a:sym typeface="Archivo"/>
              </a:rPr>
              <a:t>Charts of the Moment</a:t>
            </a:r>
            <a:endParaRPr b="1" sz="3400">
              <a:solidFill>
                <a:srgbClr val="1D1C1D"/>
              </a:solidFill>
              <a:latin typeface="Archivo"/>
              <a:ea typeface="Archivo"/>
              <a:cs typeface="Archivo"/>
              <a:sym typeface="Archivo"/>
            </a:endParaRPr>
          </a:p>
        </p:txBody>
      </p:sp>
      <p:sp>
        <p:nvSpPr>
          <p:cNvPr id="304" name="Google Shape;304;p41"/>
          <p:cNvSpPr txBox="1"/>
          <p:nvPr/>
        </p:nvSpPr>
        <p:spPr>
          <a:xfrm>
            <a:off x="3457475" y="2109300"/>
            <a:ext cx="5374800" cy="1353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2300">
                <a:solidFill>
                  <a:schemeClr val="dk1"/>
                </a:solidFill>
                <a:latin typeface="Archivo"/>
                <a:ea typeface="Archivo"/>
                <a:cs typeface="Archivo"/>
                <a:sym typeface="Archivo"/>
              </a:rPr>
              <a:t>Visuals Depicting Trends that are Impacting the Markets and Investments</a:t>
            </a:r>
            <a:endParaRPr sz="2300">
              <a:solidFill>
                <a:schemeClr val="dk1"/>
              </a:solidFill>
              <a:latin typeface="Archivo"/>
              <a:ea typeface="Archivo"/>
              <a:cs typeface="Archivo"/>
              <a:sym typeface="Archivo"/>
            </a:endParaRPr>
          </a:p>
          <a:p>
            <a:pPr indent="0" lvl="0" marL="0" rtl="0" algn="l">
              <a:spcBef>
                <a:spcPts val="0"/>
              </a:spcBef>
              <a:spcAft>
                <a:spcPts val="0"/>
              </a:spcAft>
              <a:buNone/>
            </a:pPr>
            <a:r>
              <a:t/>
            </a:r>
            <a:endParaRPr sz="2300">
              <a:solidFill>
                <a:schemeClr val="dk1"/>
              </a:solidFill>
              <a:latin typeface="Archivo"/>
              <a:ea typeface="Archivo"/>
              <a:cs typeface="Archivo"/>
              <a:sym typeface="Archivo"/>
            </a:endParaRPr>
          </a:p>
        </p:txBody>
      </p:sp>
      <p:pic>
        <p:nvPicPr>
          <p:cNvPr id="305" name="Google Shape;305;p41"/>
          <p:cNvPicPr preferRelativeResize="0"/>
          <p:nvPr/>
        </p:nvPicPr>
        <p:blipFill>
          <a:blip r:embed="rId4">
            <a:alphaModFix/>
          </a:blip>
          <a:stretch>
            <a:fillRect/>
          </a:stretch>
        </p:blipFill>
        <p:spPr>
          <a:xfrm rot="10800000">
            <a:off x="3566450" y="1901103"/>
            <a:ext cx="2962325" cy="56075"/>
          </a:xfrm>
          <a:prstGeom prst="rect">
            <a:avLst/>
          </a:prstGeom>
          <a:noFill/>
          <a:ln>
            <a:noFill/>
          </a:ln>
        </p:spPr>
      </p:pic>
      <p:pic>
        <p:nvPicPr>
          <p:cNvPr id="306" name="Google Shape;306;p41"/>
          <p:cNvPicPr preferRelativeResize="0"/>
          <p:nvPr/>
        </p:nvPicPr>
        <p:blipFill>
          <a:blip r:embed="rId5">
            <a:alphaModFix/>
          </a:blip>
          <a:stretch>
            <a:fillRect/>
          </a:stretch>
        </p:blipFill>
        <p:spPr>
          <a:xfrm>
            <a:off x="7768175" y="4822125"/>
            <a:ext cx="1185326" cy="1616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pic>
        <p:nvPicPr>
          <p:cNvPr id="311" name="Google Shape;311;p42"/>
          <p:cNvPicPr preferRelativeResize="0"/>
          <p:nvPr/>
        </p:nvPicPr>
        <p:blipFill rotWithShape="1">
          <a:blip r:embed="rId3">
            <a:alphaModFix/>
          </a:blip>
          <a:srcRect b="0" l="5114" r="0" t="-1812"/>
          <a:stretch/>
        </p:blipFill>
        <p:spPr>
          <a:xfrm>
            <a:off x="0" y="-42325"/>
            <a:ext cx="1413576" cy="1400701"/>
          </a:xfrm>
          <a:prstGeom prst="rect">
            <a:avLst/>
          </a:prstGeom>
          <a:noFill/>
          <a:ln>
            <a:noFill/>
          </a:ln>
        </p:spPr>
      </p:pic>
      <p:sp>
        <p:nvSpPr>
          <p:cNvPr id="312" name="Google Shape;312;p42"/>
          <p:cNvSpPr txBox="1"/>
          <p:nvPr/>
        </p:nvSpPr>
        <p:spPr>
          <a:xfrm>
            <a:off x="889100" y="240050"/>
            <a:ext cx="8026200" cy="962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350">
                <a:solidFill>
                  <a:schemeClr val="dk1"/>
                </a:solidFill>
                <a:latin typeface="Archivo"/>
                <a:ea typeface="Archivo"/>
                <a:cs typeface="Archivo"/>
                <a:sym typeface="Archivo"/>
              </a:rPr>
              <a:t>Q1 S&amp;P 500 Winners &amp; Losers</a:t>
            </a:r>
            <a:endParaRPr b="1" sz="2350">
              <a:solidFill>
                <a:schemeClr val="dk1"/>
              </a:solidFill>
              <a:latin typeface="Archivo"/>
              <a:ea typeface="Archivo"/>
              <a:cs typeface="Archivo"/>
              <a:sym typeface="Archivo"/>
            </a:endParaRPr>
          </a:p>
          <a:p>
            <a:pPr indent="0" lvl="0" marL="0" rtl="0" algn="l">
              <a:lnSpc>
                <a:spcPct val="115000"/>
              </a:lnSpc>
              <a:spcBef>
                <a:spcPts val="0"/>
              </a:spcBef>
              <a:spcAft>
                <a:spcPts val="0"/>
              </a:spcAft>
              <a:buNone/>
            </a:pPr>
            <a:r>
              <a:t/>
            </a:r>
            <a:endParaRPr b="1" sz="2350">
              <a:solidFill>
                <a:schemeClr val="dk1"/>
              </a:solidFill>
              <a:latin typeface="Archivo"/>
              <a:ea typeface="Archivo"/>
              <a:cs typeface="Archivo"/>
              <a:sym typeface="Archivo"/>
            </a:endParaRPr>
          </a:p>
        </p:txBody>
      </p:sp>
      <p:pic>
        <p:nvPicPr>
          <p:cNvPr id="313" name="Google Shape;313;p42">
            <a:hlinkClick r:id="rId4"/>
          </p:cNvPr>
          <p:cNvPicPr preferRelativeResize="0"/>
          <p:nvPr/>
        </p:nvPicPr>
        <p:blipFill>
          <a:blip r:embed="rId5">
            <a:alphaModFix/>
          </a:blip>
          <a:stretch>
            <a:fillRect/>
          </a:stretch>
        </p:blipFill>
        <p:spPr>
          <a:xfrm>
            <a:off x="3603388" y="4616975"/>
            <a:ext cx="1937225" cy="297900"/>
          </a:xfrm>
          <a:prstGeom prst="rect">
            <a:avLst/>
          </a:prstGeom>
          <a:noFill/>
          <a:ln>
            <a:noFill/>
          </a:ln>
        </p:spPr>
      </p:pic>
      <p:pic>
        <p:nvPicPr>
          <p:cNvPr id="314" name="Google Shape;314;p42" title="30.png"/>
          <p:cNvPicPr preferRelativeResize="0"/>
          <p:nvPr/>
        </p:nvPicPr>
        <p:blipFill rotWithShape="1">
          <a:blip r:embed="rId6">
            <a:alphaModFix/>
          </a:blip>
          <a:srcRect b="0" l="0" r="0" t="0"/>
          <a:stretch/>
        </p:blipFill>
        <p:spPr>
          <a:xfrm>
            <a:off x="2020900" y="875502"/>
            <a:ext cx="5102205" cy="3652300"/>
          </a:xfrm>
          <a:prstGeom prst="rect">
            <a:avLst/>
          </a:prstGeom>
          <a:noFill/>
          <a:ln>
            <a:noFill/>
          </a:ln>
          <a:effectLst>
            <a:outerShdw blurRad="200025" rotWithShape="0" algn="bl" dir="5400000" dist="19050">
              <a:srgbClr val="000000">
                <a:alpha val="10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4" name="Shape 84"/>
        <p:cNvGrpSpPr/>
        <p:nvPr/>
      </p:nvGrpSpPr>
      <p:grpSpPr>
        <a:xfrm>
          <a:off x="0" y="0"/>
          <a:ext cx="0" cy="0"/>
          <a:chOff x="0" y="0"/>
          <a:chExt cx="0" cy="0"/>
        </a:xfrm>
      </p:grpSpPr>
      <p:pic>
        <p:nvPicPr>
          <p:cNvPr id="85" name="Google Shape;85;p16"/>
          <p:cNvPicPr preferRelativeResize="0"/>
          <p:nvPr/>
        </p:nvPicPr>
        <p:blipFill>
          <a:blip r:embed="rId4">
            <a:alphaModFix/>
          </a:blip>
          <a:stretch>
            <a:fillRect/>
          </a:stretch>
        </p:blipFill>
        <p:spPr>
          <a:xfrm>
            <a:off x="7768175" y="4822125"/>
            <a:ext cx="1185326" cy="161650"/>
          </a:xfrm>
          <a:prstGeom prst="rect">
            <a:avLst/>
          </a:prstGeom>
          <a:noFill/>
          <a:ln>
            <a:noFill/>
          </a:ln>
        </p:spPr>
      </p:pic>
      <p:sp>
        <p:nvSpPr>
          <p:cNvPr id="86" name="Google Shape;86;p16"/>
          <p:cNvSpPr txBox="1"/>
          <p:nvPr/>
        </p:nvSpPr>
        <p:spPr>
          <a:xfrm>
            <a:off x="3406200" y="350300"/>
            <a:ext cx="4729800" cy="71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450">
                <a:solidFill>
                  <a:schemeClr val="dk1"/>
                </a:solidFill>
                <a:latin typeface="Archivo"/>
                <a:ea typeface="Archivo"/>
                <a:cs typeface="Archivo"/>
                <a:sym typeface="Archivo"/>
              </a:rPr>
              <a:t>Jump to Section…</a:t>
            </a:r>
            <a:endParaRPr b="1" sz="3450">
              <a:latin typeface="Archivo"/>
              <a:ea typeface="Archivo"/>
              <a:cs typeface="Archivo"/>
              <a:sym typeface="Archivo"/>
            </a:endParaRPr>
          </a:p>
        </p:txBody>
      </p:sp>
      <p:pic>
        <p:nvPicPr>
          <p:cNvPr id="87" name="Google Shape;87;p16"/>
          <p:cNvPicPr preferRelativeResize="0"/>
          <p:nvPr/>
        </p:nvPicPr>
        <p:blipFill>
          <a:blip r:embed="rId5">
            <a:alphaModFix/>
          </a:blip>
          <a:stretch>
            <a:fillRect/>
          </a:stretch>
        </p:blipFill>
        <p:spPr>
          <a:xfrm rot="10800000">
            <a:off x="3492600" y="1066103"/>
            <a:ext cx="2962325" cy="56075"/>
          </a:xfrm>
          <a:prstGeom prst="rect">
            <a:avLst/>
          </a:prstGeom>
          <a:noFill/>
          <a:ln>
            <a:noFill/>
          </a:ln>
        </p:spPr>
      </p:pic>
      <p:sp>
        <p:nvSpPr>
          <p:cNvPr id="88" name="Google Shape;88;p16"/>
          <p:cNvSpPr txBox="1"/>
          <p:nvPr/>
        </p:nvSpPr>
        <p:spPr>
          <a:xfrm>
            <a:off x="3445575" y="1233325"/>
            <a:ext cx="4867500" cy="386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rgbClr val="0082E8"/>
                </a:solidFill>
                <a:uFill>
                  <a:noFill/>
                </a:uFill>
                <a:latin typeface="Archivo"/>
                <a:ea typeface="Archivo"/>
                <a:cs typeface="Archivo"/>
                <a:sym typeface="Archivo"/>
                <a:hlinkClick action="ppaction://hlinksldjump" r:id="rId6">
                  <a:extLst>
                    <a:ext uri="{A12FA001-AC4F-418D-AE19-62706E023703}">
                      <ahyp:hlinkClr val="tx"/>
                    </a:ext>
                  </a:extLst>
                </a:hlinkClick>
              </a:rPr>
              <a:t>Market Data</a:t>
            </a:r>
            <a:r>
              <a:rPr lang="en" sz="2300">
                <a:solidFill>
                  <a:srgbClr val="0082E8"/>
                </a:solidFill>
                <a:latin typeface="Archivo Medium"/>
                <a:ea typeface="Archivo Medium"/>
                <a:cs typeface="Archivo Medium"/>
                <a:sym typeface="Archivo Medium"/>
              </a:rPr>
              <a:t> </a:t>
            </a:r>
            <a:r>
              <a:rPr lang="en" sz="2300">
                <a:solidFill>
                  <a:schemeClr val="dk1"/>
                </a:solidFill>
                <a:latin typeface="Archivo Medium"/>
                <a:ea typeface="Archivo Medium"/>
                <a:cs typeface="Archivo Medium"/>
                <a:sym typeface="Archivo Medium"/>
              </a:rPr>
              <a:t>  </a:t>
            </a:r>
            <a:br>
              <a:rPr lang="en" sz="2300">
                <a:solidFill>
                  <a:schemeClr val="dk1"/>
                </a:solidFill>
                <a:latin typeface="Archivo Medium"/>
                <a:ea typeface="Archivo Medium"/>
                <a:cs typeface="Archivo Medium"/>
                <a:sym typeface="Archivo Medium"/>
              </a:rPr>
            </a:br>
            <a:r>
              <a:rPr lang="en" sz="1200">
                <a:solidFill>
                  <a:schemeClr val="dk1"/>
                </a:solidFill>
                <a:latin typeface="Archivo"/>
                <a:ea typeface="Archivo"/>
                <a:cs typeface="Archivo"/>
                <a:sym typeface="Archivo"/>
              </a:rPr>
              <a:t>Charts and Tables Highlighting the Performance of Stock Market Indicators and Asset Classes over the Latest Quarter</a:t>
            </a:r>
            <a:br>
              <a:rPr lang="en" sz="1200">
                <a:solidFill>
                  <a:schemeClr val="dk1"/>
                </a:solidFill>
                <a:latin typeface="Archivo"/>
                <a:ea typeface="Archivo"/>
                <a:cs typeface="Archivo"/>
                <a:sym typeface="Archivo"/>
              </a:rPr>
            </a:br>
            <a:endParaRPr b="1" sz="1100">
              <a:solidFill>
                <a:schemeClr val="dk1"/>
              </a:solidFill>
              <a:latin typeface="Archivo"/>
              <a:ea typeface="Archivo"/>
              <a:cs typeface="Archivo"/>
              <a:sym typeface="Archivo"/>
            </a:endParaRPr>
          </a:p>
          <a:p>
            <a:pPr indent="0" lvl="0" marL="0" rtl="0" algn="l">
              <a:spcBef>
                <a:spcPts val="0"/>
              </a:spcBef>
              <a:spcAft>
                <a:spcPts val="0"/>
              </a:spcAft>
              <a:buNone/>
            </a:pPr>
            <a:r>
              <a:rPr b="1" lang="en" sz="2000">
                <a:solidFill>
                  <a:srgbClr val="0082E8"/>
                </a:solidFill>
                <a:uFill>
                  <a:noFill/>
                </a:uFill>
                <a:latin typeface="Archivo"/>
                <a:ea typeface="Archivo"/>
                <a:cs typeface="Archivo"/>
                <a:sym typeface="Archivo"/>
                <a:hlinkClick action="ppaction://hlinksldjump" r:id="rId7">
                  <a:extLst>
                    <a:ext uri="{A12FA001-AC4F-418D-AE19-62706E023703}">
                      <ahyp:hlinkClr val="tx"/>
                    </a:ext>
                  </a:extLst>
                </a:hlinkClick>
              </a:rPr>
              <a:t>Macroeconomic Data</a:t>
            </a:r>
            <a:r>
              <a:rPr b="1" lang="en" sz="2000">
                <a:solidFill>
                  <a:srgbClr val="0082E8"/>
                </a:solidFill>
                <a:latin typeface="Archivo"/>
                <a:ea typeface="Archivo"/>
                <a:cs typeface="Archivo"/>
                <a:sym typeface="Archivo"/>
              </a:rPr>
              <a:t>   </a:t>
            </a:r>
            <a:br>
              <a:rPr b="1" lang="en" sz="2000">
                <a:solidFill>
                  <a:srgbClr val="1D1C1D"/>
                </a:solidFill>
                <a:latin typeface="Archivo"/>
                <a:ea typeface="Archivo"/>
                <a:cs typeface="Archivo"/>
                <a:sym typeface="Archivo"/>
              </a:rPr>
            </a:br>
            <a:r>
              <a:rPr lang="en" sz="1200">
                <a:solidFill>
                  <a:schemeClr val="dk1"/>
                </a:solidFill>
                <a:latin typeface="Archivo"/>
                <a:ea typeface="Archivo"/>
                <a:cs typeface="Archivo"/>
                <a:sym typeface="Archivo"/>
              </a:rPr>
              <a:t>Leading and Lagging Economic Data and Trends from Key Economic Reports Published Recently</a:t>
            </a:r>
            <a:br>
              <a:rPr lang="en" sz="1100">
                <a:solidFill>
                  <a:schemeClr val="dk1"/>
                </a:solidFill>
                <a:latin typeface="Archivo"/>
                <a:ea typeface="Archivo"/>
                <a:cs typeface="Archivo"/>
                <a:sym typeface="Archivo"/>
              </a:rPr>
            </a:br>
            <a:endParaRPr b="1" sz="1100">
              <a:solidFill>
                <a:srgbClr val="1D1C1D"/>
              </a:solidFill>
              <a:latin typeface="Archivo"/>
              <a:ea typeface="Archivo"/>
              <a:cs typeface="Archivo"/>
              <a:sym typeface="Archivo"/>
            </a:endParaRPr>
          </a:p>
          <a:p>
            <a:pPr indent="0" lvl="0" marL="0" rtl="0" algn="l">
              <a:spcBef>
                <a:spcPts val="0"/>
              </a:spcBef>
              <a:spcAft>
                <a:spcPts val="0"/>
              </a:spcAft>
              <a:buNone/>
            </a:pPr>
            <a:r>
              <a:rPr b="1" lang="en" sz="2000">
                <a:solidFill>
                  <a:srgbClr val="0082E8"/>
                </a:solidFill>
                <a:uFill>
                  <a:noFill/>
                </a:uFill>
                <a:latin typeface="Archivo"/>
                <a:ea typeface="Archivo"/>
                <a:cs typeface="Archivo"/>
                <a:sym typeface="Archivo"/>
                <a:hlinkClick action="ppaction://hlinksldjump" r:id="rId8">
                  <a:extLst>
                    <a:ext uri="{A12FA001-AC4F-418D-AE19-62706E023703}">
                      <ahyp:hlinkClr val="tx"/>
                    </a:ext>
                  </a:extLst>
                </a:hlinkClick>
              </a:rPr>
              <a:t>Bonds &amp; Interest Rates</a:t>
            </a:r>
            <a:r>
              <a:rPr b="1" lang="en" sz="2000">
                <a:solidFill>
                  <a:srgbClr val="0082E8"/>
                </a:solidFill>
                <a:latin typeface="Archivo"/>
                <a:ea typeface="Archivo"/>
                <a:cs typeface="Archivo"/>
                <a:sym typeface="Archivo"/>
              </a:rPr>
              <a:t>   </a:t>
            </a:r>
            <a:br>
              <a:rPr b="1" lang="en" sz="2000">
                <a:solidFill>
                  <a:srgbClr val="1D1C1D"/>
                </a:solidFill>
                <a:latin typeface="Archivo"/>
                <a:ea typeface="Archivo"/>
                <a:cs typeface="Archivo"/>
                <a:sym typeface="Archivo"/>
              </a:rPr>
            </a:br>
            <a:r>
              <a:rPr lang="en" sz="1200">
                <a:solidFill>
                  <a:schemeClr val="dk1"/>
                </a:solidFill>
                <a:latin typeface="Archivo"/>
                <a:ea typeface="Archivo"/>
                <a:cs typeface="Archivo"/>
                <a:sym typeface="Archivo"/>
              </a:rPr>
              <a:t>Collection of Data Summarizing Moves in the Fixed Income Markets over the Last Quarter</a:t>
            </a:r>
            <a:br>
              <a:rPr lang="en" sz="1200">
                <a:solidFill>
                  <a:schemeClr val="dk1"/>
                </a:solidFill>
                <a:latin typeface="Archivo"/>
                <a:ea typeface="Archivo"/>
                <a:cs typeface="Archivo"/>
                <a:sym typeface="Archivo"/>
              </a:rPr>
            </a:br>
            <a:endParaRPr sz="1200">
              <a:solidFill>
                <a:schemeClr val="dk1"/>
              </a:solidFill>
              <a:latin typeface="Archivo"/>
              <a:ea typeface="Archivo"/>
              <a:cs typeface="Archivo"/>
              <a:sym typeface="Archivo"/>
            </a:endParaRPr>
          </a:p>
          <a:p>
            <a:pPr indent="0" lvl="0" marL="0" rtl="0" algn="l">
              <a:spcBef>
                <a:spcPts val="0"/>
              </a:spcBef>
              <a:spcAft>
                <a:spcPts val="0"/>
              </a:spcAft>
              <a:buNone/>
            </a:pPr>
            <a:r>
              <a:rPr b="1" lang="en" sz="2000">
                <a:solidFill>
                  <a:srgbClr val="0082E8"/>
                </a:solidFill>
                <a:uFill>
                  <a:noFill/>
                </a:uFill>
                <a:latin typeface="Archivo"/>
                <a:ea typeface="Archivo"/>
                <a:cs typeface="Archivo"/>
                <a:sym typeface="Archivo"/>
                <a:hlinkClick action="ppaction://hlinksldjump" r:id="rId9">
                  <a:extLst>
                    <a:ext uri="{A12FA001-AC4F-418D-AE19-62706E023703}">
                      <ahyp:hlinkClr val="tx"/>
                    </a:ext>
                  </a:extLst>
                </a:hlinkClick>
              </a:rPr>
              <a:t>Charts of the Moment</a:t>
            </a:r>
            <a:r>
              <a:rPr b="1" lang="en" sz="2000">
                <a:solidFill>
                  <a:srgbClr val="1D1C1D"/>
                </a:solidFill>
                <a:latin typeface="Archivo"/>
                <a:ea typeface="Archivo"/>
                <a:cs typeface="Archivo"/>
                <a:sym typeface="Archivo"/>
              </a:rPr>
              <a:t>   </a:t>
            </a:r>
            <a:br>
              <a:rPr b="1" lang="en" sz="2000">
                <a:solidFill>
                  <a:srgbClr val="1D1C1D"/>
                </a:solidFill>
                <a:latin typeface="Archivo"/>
                <a:ea typeface="Archivo"/>
                <a:cs typeface="Archivo"/>
                <a:sym typeface="Archivo"/>
              </a:rPr>
            </a:br>
            <a:r>
              <a:rPr lang="en" sz="1200">
                <a:solidFill>
                  <a:schemeClr val="dk1"/>
                </a:solidFill>
                <a:latin typeface="Archivo"/>
                <a:ea typeface="Archivo"/>
                <a:cs typeface="Archivo"/>
                <a:sym typeface="Archivo"/>
              </a:rPr>
              <a:t>Visuals Depicting Trends that are Impacting the Markets </a:t>
            </a:r>
            <a:br>
              <a:rPr lang="en" sz="1200">
                <a:solidFill>
                  <a:schemeClr val="dk1"/>
                </a:solidFill>
                <a:latin typeface="Archivo"/>
                <a:ea typeface="Archivo"/>
                <a:cs typeface="Archivo"/>
                <a:sym typeface="Archivo"/>
              </a:rPr>
            </a:br>
            <a:r>
              <a:rPr lang="en" sz="1200">
                <a:solidFill>
                  <a:schemeClr val="dk1"/>
                </a:solidFill>
                <a:latin typeface="Archivo"/>
                <a:ea typeface="Archivo"/>
                <a:cs typeface="Archivo"/>
                <a:sym typeface="Archivo"/>
              </a:rPr>
              <a:t>and Investments</a:t>
            </a:r>
            <a:endParaRPr sz="1200">
              <a:solidFill>
                <a:schemeClr val="dk1"/>
              </a:solidFill>
              <a:latin typeface="Archivo"/>
              <a:ea typeface="Archivo"/>
              <a:cs typeface="Archivo"/>
              <a:sym typeface="Archivo"/>
            </a:endParaRPr>
          </a:p>
          <a:p>
            <a:pPr indent="0" lvl="0" marL="457200" rtl="0" algn="l">
              <a:spcBef>
                <a:spcPts val="0"/>
              </a:spcBef>
              <a:spcAft>
                <a:spcPts val="0"/>
              </a:spcAft>
              <a:buNone/>
            </a:pPr>
            <a:r>
              <a:t/>
            </a:r>
            <a:endParaRPr b="1" sz="2000">
              <a:solidFill>
                <a:srgbClr val="1D1C1D"/>
              </a:solidFill>
              <a:latin typeface="Archivo"/>
              <a:ea typeface="Archivo"/>
              <a:cs typeface="Archivo"/>
              <a:sym typeface="Archivo"/>
            </a:endParaRPr>
          </a:p>
          <a:p>
            <a:pPr indent="0" lvl="0" marL="0" rtl="0" algn="l">
              <a:spcBef>
                <a:spcPts val="0"/>
              </a:spcBef>
              <a:spcAft>
                <a:spcPts val="0"/>
              </a:spcAft>
              <a:buNone/>
            </a:pPr>
            <a:br>
              <a:rPr b="1" lang="en" sz="3400">
                <a:solidFill>
                  <a:srgbClr val="1D1C1D"/>
                </a:solidFill>
                <a:latin typeface="Archivo"/>
                <a:ea typeface="Archivo"/>
                <a:cs typeface="Archivo"/>
                <a:sym typeface="Archivo"/>
              </a:rPr>
            </a:br>
            <a:endParaRPr b="1" sz="3400">
              <a:solidFill>
                <a:schemeClr val="dk1"/>
              </a:solidFill>
              <a:latin typeface="Archivo"/>
              <a:ea typeface="Archivo"/>
              <a:cs typeface="Archivo"/>
              <a:sym typeface="Archivo"/>
            </a:endParaRPr>
          </a:p>
          <a:p>
            <a:pPr indent="0" lvl="0" marL="0" rtl="0" algn="l">
              <a:spcBef>
                <a:spcPts val="0"/>
              </a:spcBef>
              <a:spcAft>
                <a:spcPts val="0"/>
              </a:spcAft>
              <a:buNone/>
            </a:pPr>
            <a:r>
              <a:t/>
            </a:r>
            <a:endParaRPr sz="3400">
              <a:solidFill>
                <a:srgbClr val="1D1C1D"/>
              </a:solidFill>
              <a:latin typeface="Archivo"/>
              <a:ea typeface="Archivo"/>
              <a:cs typeface="Archivo"/>
              <a:sym typeface="Archivo"/>
            </a:endParaRPr>
          </a:p>
          <a:p>
            <a:pPr indent="0" lvl="0" marL="0" rtl="0" algn="l">
              <a:spcBef>
                <a:spcPts val="0"/>
              </a:spcBef>
              <a:spcAft>
                <a:spcPts val="0"/>
              </a:spcAft>
              <a:buNone/>
            </a:pPr>
            <a:r>
              <a:t/>
            </a:r>
            <a:endParaRPr sz="3400">
              <a:solidFill>
                <a:srgbClr val="1D1C1D"/>
              </a:solidFill>
              <a:latin typeface="Archivo"/>
              <a:ea typeface="Archivo"/>
              <a:cs typeface="Archivo"/>
              <a:sym typeface="Archivo"/>
            </a:endParaRPr>
          </a:p>
          <a:p>
            <a:pPr indent="0" lvl="0" marL="0" rtl="0" algn="l">
              <a:spcBef>
                <a:spcPts val="0"/>
              </a:spcBef>
              <a:spcAft>
                <a:spcPts val="0"/>
              </a:spcAft>
              <a:buClr>
                <a:schemeClr val="dk1"/>
              </a:buClr>
              <a:buSzPts val="1100"/>
              <a:buFont typeface="Arial"/>
              <a:buNone/>
            </a:pPr>
            <a:r>
              <a:t/>
            </a:r>
            <a:endParaRPr b="1" sz="3450">
              <a:solidFill>
                <a:schemeClr val="dk1"/>
              </a:solidFill>
              <a:latin typeface="Archivo"/>
              <a:ea typeface="Archivo"/>
              <a:cs typeface="Archivo"/>
              <a:sym typeface="Archivo"/>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pic>
        <p:nvPicPr>
          <p:cNvPr id="319" name="Google Shape;319;p43"/>
          <p:cNvPicPr preferRelativeResize="0"/>
          <p:nvPr/>
        </p:nvPicPr>
        <p:blipFill rotWithShape="1">
          <a:blip r:embed="rId3">
            <a:alphaModFix/>
          </a:blip>
          <a:srcRect b="0" l="5114" r="0" t="-1812"/>
          <a:stretch/>
        </p:blipFill>
        <p:spPr>
          <a:xfrm>
            <a:off x="0" y="-42325"/>
            <a:ext cx="1413576" cy="1400701"/>
          </a:xfrm>
          <a:prstGeom prst="rect">
            <a:avLst/>
          </a:prstGeom>
          <a:noFill/>
          <a:ln>
            <a:noFill/>
          </a:ln>
        </p:spPr>
      </p:pic>
      <p:sp>
        <p:nvSpPr>
          <p:cNvPr id="320" name="Google Shape;320;p43"/>
          <p:cNvSpPr txBox="1"/>
          <p:nvPr/>
        </p:nvSpPr>
        <p:spPr>
          <a:xfrm>
            <a:off x="889100" y="240050"/>
            <a:ext cx="8026200" cy="546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350">
                <a:latin typeface="Archivo"/>
                <a:ea typeface="Archivo"/>
                <a:cs typeface="Archivo"/>
                <a:sym typeface="Archivo"/>
              </a:rPr>
              <a:t>Investor Sentiment 🔻</a:t>
            </a:r>
            <a:endParaRPr b="1" sz="2350">
              <a:solidFill>
                <a:srgbClr val="1D1C1D"/>
              </a:solidFill>
              <a:latin typeface="Archivo"/>
              <a:ea typeface="Archivo"/>
              <a:cs typeface="Archivo"/>
              <a:sym typeface="Archivo"/>
            </a:endParaRPr>
          </a:p>
        </p:txBody>
      </p:sp>
      <p:pic>
        <p:nvPicPr>
          <p:cNvPr id="321" name="Google Shape;321;p43">
            <a:hlinkClick r:id="rId4"/>
          </p:cNvPr>
          <p:cNvPicPr preferRelativeResize="0"/>
          <p:nvPr/>
        </p:nvPicPr>
        <p:blipFill>
          <a:blip r:embed="rId5">
            <a:alphaModFix/>
          </a:blip>
          <a:stretch>
            <a:fillRect/>
          </a:stretch>
        </p:blipFill>
        <p:spPr>
          <a:xfrm>
            <a:off x="3603388" y="4616975"/>
            <a:ext cx="1937225" cy="297900"/>
          </a:xfrm>
          <a:prstGeom prst="rect">
            <a:avLst/>
          </a:prstGeom>
          <a:noFill/>
          <a:ln>
            <a:noFill/>
          </a:ln>
        </p:spPr>
      </p:pic>
      <p:pic>
        <p:nvPicPr>
          <p:cNvPr id="322" name="Google Shape;322;p43" title="31.png"/>
          <p:cNvPicPr preferRelativeResize="0"/>
          <p:nvPr/>
        </p:nvPicPr>
        <p:blipFill>
          <a:blip r:embed="rId6">
            <a:alphaModFix/>
          </a:blip>
          <a:stretch>
            <a:fillRect/>
          </a:stretch>
        </p:blipFill>
        <p:spPr>
          <a:xfrm>
            <a:off x="2077274" y="875525"/>
            <a:ext cx="4989445" cy="3652274"/>
          </a:xfrm>
          <a:prstGeom prst="rect">
            <a:avLst/>
          </a:prstGeom>
          <a:noFill/>
          <a:ln>
            <a:noFill/>
          </a:ln>
          <a:effectLst>
            <a:outerShdw blurRad="200025" rotWithShape="0" algn="bl" dir="5400000" dist="19050">
              <a:srgbClr val="000000">
                <a:alpha val="10000"/>
              </a:srgbClr>
            </a:outerShdw>
          </a:effectLst>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pic>
        <p:nvPicPr>
          <p:cNvPr id="327" name="Google Shape;327;p44"/>
          <p:cNvPicPr preferRelativeResize="0"/>
          <p:nvPr/>
        </p:nvPicPr>
        <p:blipFill rotWithShape="1">
          <a:blip r:embed="rId3">
            <a:alphaModFix/>
          </a:blip>
          <a:srcRect b="0" l="5114" r="0" t="-1812"/>
          <a:stretch/>
        </p:blipFill>
        <p:spPr>
          <a:xfrm>
            <a:off x="0" y="-42325"/>
            <a:ext cx="1413576" cy="1400701"/>
          </a:xfrm>
          <a:prstGeom prst="rect">
            <a:avLst/>
          </a:prstGeom>
          <a:noFill/>
          <a:ln>
            <a:noFill/>
          </a:ln>
        </p:spPr>
      </p:pic>
      <p:sp>
        <p:nvSpPr>
          <p:cNvPr id="328" name="Google Shape;328;p44"/>
          <p:cNvSpPr txBox="1"/>
          <p:nvPr/>
        </p:nvSpPr>
        <p:spPr>
          <a:xfrm>
            <a:off x="889100" y="240050"/>
            <a:ext cx="8026200" cy="546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350">
                <a:solidFill>
                  <a:schemeClr val="dk1"/>
                </a:solidFill>
              </a:rPr>
              <a:t>Yield Curve 🤝 Recession Probability</a:t>
            </a:r>
            <a:endParaRPr b="1" sz="2350">
              <a:solidFill>
                <a:schemeClr val="dk1"/>
              </a:solidFill>
              <a:latin typeface="Archivo"/>
              <a:ea typeface="Archivo"/>
              <a:cs typeface="Archivo"/>
              <a:sym typeface="Archivo"/>
            </a:endParaRPr>
          </a:p>
        </p:txBody>
      </p:sp>
      <p:pic>
        <p:nvPicPr>
          <p:cNvPr id="329" name="Google Shape;329;p44">
            <a:hlinkClick r:id="rId4"/>
          </p:cNvPr>
          <p:cNvPicPr preferRelativeResize="0"/>
          <p:nvPr/>
        </p:nvPicPr>
        <p:blipFill>
          <a:blip r:embed="rId5">
            <a:alphaModFix/>
          </a:blip>
          <a:stretch>
            <a:fillRect/>
          </a:stretch>
        </p:blipFill>
        <p:spPr>
          <a:xfrm>
            <a:off x="1364975" y="4711350"/>
            <a:ext cx="1937225" cy="297900"/>
          </a:xfrm>
          <a:prstGeom prst="rect">
            <a:avLst/>
          </a:prstGeom>
          <a:noFill/>
          <a:ln>
            <a:noFill/>
          </a:ln>
        </p:spPr>
      </p:pic>
      <p:pic>
        <p:nvPicPr>
          <p:cNvPr id="330" name="Google Shape;330;p44">
            <a:hlinkClick r:id="rId6"/>
          </p:cNvPr>
          <p:cNvPicPr preferRelativeResize="0"/>
          <p:nvPr/>
        </p:nvPicPr>
        <p:blipFill>
          <a:blip r:embed="rId5">
            <a:alphaModFix/>
          </a:blip>
          <a:stretch>
            <a:fillRect/>
          </a:stretch>
        </p:blipFill>
        <p:spPr>
          <a:xfrm>
            <a:off x="5739838" y="4029450"/>
            <a:ext cx="1937225" cy="297900"/>
          </a:xfrm>
          <a:prstGeom prst="rect">
            <a:avLst/>
          </a:prstGeom>
          <a:noFill/>
          <a:ln>
            <a:noFill/>
          </a:ln>
        </p:spPr>
      </p:pic>
      <p:pic>
        <p:nvPicPr>
          <p:cNvPr id="331" name="Google Shape;331;p44" title="32a.png"/>
          <p:cNvPicPr preferRelativeResize="0"/>
          <p:nvPr/>
        </p:nvPicPr>
        <p:blipFill rotWithShape="1">
          <a:blip r:embed="rId7">
            <a:alphaModFix/>
          </a:blip>
          <a:srcRect b="0" l="0" r="0" t="0"/>
          <a:stretch/>
        </p:blipFill>
        <p:spPr>
          <a:xfrm>
            <a:off x="423325" y="940887"/>
            <a:ext cx="3820525" cy="3618051"/>
          </a:xfrm>
          <a:prstGeom prst="rect">
            <a:avLst/>
          </a:prstGeom>
          <a:noFill/>
          <a:ln>
            <a:noFill/>
          </a:ln>
          <a:effectLst>
            <a:outerShdw blurRad="200025" rotWithShape="0" algn="bl" dir="5400000" dist="19050">
              <a:srgbClr val="000000">
                <a:alpha val="10000"/>
              </a:srgbClr>
            </a:outerShdw>
          </a:effectLst>
        </p:spPr>
      </p:pic>
      <p:pic>
        <p:nvPicPr>
          <p:cNvPr id="332" name="Google Shape;332;p44" title="32b.png"/>
          <p:cNvPicPr preferRelativeResize="0"/>
          <p:nvPr/>
        </p:nvPicPr>
        <p:blipFill rotWithShape="1">
          <a:blip r:embed="rId8">
            <a:alphaModFix/>
          </a:blip>
          <a:srcRect b="0" l="0" r="0" t="0"/>
          <a:stretch/>
        </p:blipFill>
        <p:spPr>
          <a:xfrm>
            <a:off x="4563625" y="938650"/>
            <a:ext cx="4289650" cy="2938400"/>
          </a:xfrm>
          <a:prstGeom prst="rect">
            <a:avLst/>
          </a:prstGeom>
          <a:noFill/>
          <a:ln>
            <a:noFill/>
          </a:ln>
          <a:effectLst>
            <a:outerShdw blurRad="200025" rotWithShape="0" algn="bl" dir="5400000" dist="19050">
              <a:srgbClr val="000000">
                <a:alpha val="10000"/>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45"/>
          <p:cNvSpPr txBox="1"/>
          <p:nvPr/>
        </p:nvSpPr>
        <p:spPr>
          <a:xfrm>
            <a:off x="889100" y="240050"/>
            <a:ext cx="8026200" cy="54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350">
                <a:solidFill>
                  <a:srgbClr val="1D1C1D"/>
                </a:solidFill>
                <a:latin typeface="Archivo"/>
                <a:ea typeface="Archivo"/>
                <a:cs typeface="Archivo"/>
                <a:sym typeface="Archivo"/>
              </a:rPr>
              <a:t>Index Concentration</a:t>
            </a:r>
            <a:endParaRPr b="1" sz="3000">
              <a:solidFill>
                <a:srgbClr val="1D1C1D"/>
              </a:solidFill>
              <a:latin typeface="Archivo"/>
              <a:ea typeface="Archivo"/>
              <a:cs typeface="Archivo"/>
              <a:sym typeface="Archivo"/>
            </a:endParaRPr>
          </a:p>
        </p:txBody>
      </p:sp>
      <p:sp>
        <p:nvSpPr>
          <p:cNvPr id="338" name="Google Shape;338;p45"/>
          <p:cNvSpPr txBox="1"/>
          <p:nvPr/>
        </p:nvSpPr>
        <p:spPr>
          <a:xfrm>
            <a:off x="258525" y="932525"/>
            <a:ext cx="19188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200">
                <a:solidFill>
                  <a:srgbClr val="1D1C1D"/>
                </a:solidFill>
                <a:latin typeface="Archivo"/>
                <a:ea typeface="Archivo"/>
                <a:cs typeface="Archivo"/>
                <a:sym typeface="Archivo"/>
              </a:rPr>
              <a:t>SPY Top 10 Holdings</a:t>
            </a:r>
            <a:endParaRPr b="1" sz="1200">
              <a:solidFill>
                <a:srgbClr val="1D1C1D"/>
              </a:solidFill>
              <a:latin typeface="Archivo"/>
              <a:ea typeface="Archivo"/>
              <a:cs typeface="Archivo"/>
              <a:sym typeface="Archivo"/>
            </a:endParaRPr>
          </a:p>
        </p:txBody>
      </p:sp>
      <p:sp>
        <p:nvSpPr>
          <p:cNvPr id="339" name="Google Shape;339;p45"/>
          <p:cNvSpPr txBox="1"/>
          <p:nvPr/>
        </p:nvSpPr>
        <p:spPr>
          <a:xfrm>
            <a:off x="2340750" y="932525"/>
            <a:ext cx="19188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200">
                <a:solidFill>
                  <a:srgbClr val="1D1C1D"/>
                </a:solidFill>
                <a:latin typeface="Archivo"/>
                <a:ea typeface="Archivo"/>
                <a:cs typeface="Archivo"/>
                <a:sym typeface="Archivo"/>
              </a:rPr>
              <a:t>QQQ Top 10 Holdings</a:t>
            </a:r>
            <a:endParaRPr b="1" sz="1200">
              <a:solidFill>
                <a:srgbClr val="1D1C1D"/>
              </a:solidFill>
              <a:latin typeface="Archivo"/>
              <a:ea typeface="Archivo"/>
              <a:cs typeface="Archivo"/>
              <a:sym typeface="Archivo"/>
            </a:endParaRPr>
          </a:p>
        </p:txBody>
      </p:sp>
      <p:sp>
        <p:nvSpPr>
          <p:cNvPr id="340" name="Google Shape;340;p45"/>
          <p:cNvSpPr txBox="1"/>
          <p:nvPr/>
        </p:nvSpPr>
        <p:spPr>
          <a:xfrm>
            <a:off x="247550" y="3988575"/>
            <a:ext cx="19188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rgbClr val="1D1C1D"/>
                </a:solidFill>
                <a:latin typeface="Archivo"/>
                <a:ea typeface="Archivo"/>
                <a:cs typeface="Archivo"/>
                <a:sym typeface="Archivo"/>
              </a:rPr>
              <a:t>Top 10 = 33.55% of SPY</a:t>
            </a:r>
            <a:endParaRPr sz="1200">
              <a:solidFill>
                <a:srgbClr val="1D1C1D"/>
              </a:solidFill>
              <a:latin typeface="Archivo"/>
              <a:ea typeface="Archivo"/>
              <a:cs typeface="Archivo"/>
              <a:sym typeface="Archivo"/>
            </a:endParaRPr>
          </a:p>
        </p:txBody>
      </p:sp>
      <p:sp>
        <p:nvSpPr>
          <p:cNvPr id="341" name="Google Shape;341;p45"/>
          <p:cNvSpPr txBox="1"/>
          <p:nvPr/>
        </p:nvSpPr>
        <p:spPr>
          <a:xfrm>
            <a:off x="2340750" y="3988575"/>
            <a:ext cx="19188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rgbClr val="1D1C1D"/>
                </a:solidFill>
                <a:latin typeface="Archivo"/>
                <a:ea typeface="Archivo"/>
                <a:cs typeface="Archivo"/>
                <a:sym typeface="Archivo"/>
              </a:rPr>
              <a:t>Top 10 = 49.66% of QQQ</a:t>
            </a:r>
            <a:endParaRPr sz="1200">
              <a:solidFill>
                <a:srgbClr val="1D1C1D"/>
              </a:solidFill>
              <a:latin typeface="Archivo"/>
              <a:ea typeface="Archivo"/>
              <a:cs typeface="Archivo"/>
              <a:sym typeface="Archivo"/>
            </a:endParaRPr>
          </a:p>
        </p:txBody>
      </p:sp>
      <p:pic>
        <p:nvPicPr>
          <p:cNvPr id="342" name="Google Shape;342;p45">
            <a:hlinkClick r:id="rId3"/>
          </p:cNvPr>
          <p:cNvPicPr preferRelativeResize="0"/>
          <p:nvPr/>
        </p:nvPicPr>
        <p:blipFill>
          <a:blip r:embed="rId4">
            <a:alphaModFix/>
          </a:blip>
          <a:stretch>
            <a:fillRect/>
          </a:stretch>
        </p:blipFill>
        <p:spPr>
          <a:xfrm>
            <a:off x="5720885" y="4363375"/>
            <a:ext cx="1937225" cy="297900"/>
          </a:xfrm>
          <a:prstGeom prst="rect">
            <a:avLst/>
          </a:prstGeom>
          <a:noFill/>
          <a:ln>
            <a:noFill/>
          </a:ln>
        </p:spPr>
      </p:pic>
      <p:pic>
        <p:nvPicPr>
          <p:cNvPr id="343" name="Google Shape;343;p45">
            <a:hlinkClick r:id="rId5"/>
          </p:cNvPr>
          <p:cNvPicPr preferRelativeResize="0"/>
          <p:nvPr/>
        </p:nvPicPr>
        <p:blipFill>
          <a:blip r:embed="rId6">
            <a:alphaModFix/>
          </a:blip>
          <a:stretch>
            <a:fillRect/>
          </a:stretch>
        </p:blipFill>
        <p:spPr>
          <a:xfrm>
            <a:off x="2644200" y="4363375"/>
            <a:ext cx="1311910" cy="297900"/>
          </a:xfrm>
          <a:prstGeom prst="rect">
            <a:avLst/>
          </a:prstGeom>
          <a:noFill/>
          <a:ln>
            <a:noFill/>
          </a:ln>
        </p:spPr>
      </p:pic>
      <p:pic>
        <p:nvPicPr>
          <p:cNvPr id="344" name="Google Shape;344;p45">
            <a:hlinkClick r:id="rId7"/>
          </p:cNvPr>
          <p:cNvPicPr preferRelativeResize="0"/>
          <p:nvPr/>
        </p:nvPicPr>
        <p:blipFill>
          <a:blip r:embed="rId6">
            <a:alphaModFix/>
          </a:blip>
          <a:stretch>
            <a:fillRect/>
          </a:stretch>
        </p:blipFill>
        <p:spPr>
          <a:xfrm>
            <a:off x="561975" y="4363375"/>
            <a:ext cx="1311910" cy="297900"/>
          </a:xfrm>
          <a:prstGeom prst="rect">
            <a:avLst/>
          </a:prstGeom>
          <a:noFill/>
          <a:ln>
            <a:noFill/>
          </a:ln>
        </p:spPr>
      </p:pic>
      <p:pic>
        <p:nvPicPr>
          <p:cNvPr id="345" name="Google Shape;345;p45" title="33c.png"/>
          <p:cNvPicPr preferRelativeResize="0"/>
          <p:nvPr/>
        </p:nvPicPr>
        <p:blipFill rotWithShape="1">
          <a:blip r:embed="rId8">
            <a:alphaModFix/>
          </a:blip>
          <a:srcRect b="0" l="0" r="0" t="0"/>
          <a:stretch/>
        </p:blipFill>
        <p:spPr>
          <a:xfrm>
            <a:off x="4543550" y="946088"/>
            <a:ext cx="4291895" cy="3257548"/>
          </a:xfrm>
          <a:prstGeom prst="rect">
            <a:avLst/>
          </a:prstGeom>
          <a:noFill/>
          <a:ln>
            <a:noFill/>
          </a:ln>
          <a:effectLst>
            <a:outerShdw blurRad="200025" rotWithShape="0" algn="bl" dir="5400000" dist="19050">
              <a:srgbClr val="000000">
                <a:alpha val="10000"/>
              </a:srgbClr>
            </a:outerShdw>
          </a:effectLst>
        </p:spPr>
      </p:pic>
      <p:pic>
        <p:nvPicPr>
          <p:cNvPr id="346" name="Google Shape;346;p45" title="Screenshot 2025-04-18 at 12.10.35 PM.png"/>
          <p:cNvPicPr preferRelativeResize="0"/>
          <p:nvPr/>
        </p:nvPicPr>
        <p:blipFill rotWithShape="1">
          <a:blip r:embed="rId9">
            <a:alphaModFix/>
          </a:blip>
          <a:srcRect b="0" l="189" r="189" t="0"/>
          <a:stretch/>
        </p:blipFill>
        <p:spPr>
          <a:xfrm>
            <a:off x="368949" y="1300288"/>
            <a:ext cx="1698756" cy="2688050"/>
          </a:xfrm>
          <a:prstGeom prst="rect">
            <a:avLst/>
          </a:prstGeom>
          <a:noFill/>
          <a:ln>
            <a:noFill/>
          </a:ln>
          <a:effectLst>
            <a:outerShdw blurRad="200025" rotWithShape="0" algn="bl" dir="5400000" dist="19050">
              <a:srgbClr val="000000">
                <a:alpha val="10000"/>
              </a:srgbClr>
            </a:outerShdw>
          </a:effectLst>
        </p:spPr>
      </p:pic>
      <p:pic>
        <p:nvPicPr>
          <p:cNvPr id="347" name="Google Shape;347;p45" title="Screenshot 2025-04-18 at 12.10.52 PM.png"/>
          <p:cNvPicPr preferRelativeResize="0"/>
          <p:nvPr/>
        </p:nvPicPr>
        <p:blipFill rotWithShape="1">
          <a:blip r:embed="rId10">
            <a:alphaModFix/>
          </a:blip>
          <a:srcRect b="0" l="377" r="387" t="0"/>
          <a:stretch/>
        </p:blipFill>
        <p:spPr>
          <a:xfrm>
            <a:off x="2456249" y="1300288"/>
            <a:ext cx="1698755" cy="2688050"/>
          </a:xfrm>
          <a:prstGeom prst="rect">
            <a:avLst/>
          </a:prstGeom>
          <a:noFill/>
          <a:ln>
            <a:noFill/>
          </a:ln>
          <a:effectLst>
            <a:outerShdw blurRad="200025" rotWithShape="0" algn="bl" dir="5400000" dist="19050">
              <a:srgbClr val="000000">
                <a:alpha val="10000"/>
              </a:srgbClr>
            </a:outerShdw>
          </a:effectLst>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pic>
        <p:nvPicPr>
          <p:cNvPr id="352" name="Google Shape;352;p46"/>
          <p:cNvPicPr preferRelativeResize="0"/>
          <p:nvPr/>
        </p:nvPicPr>
        <p:blipFill rotWithShape="1">
          <a:blip r:embed="rId3">
            <a:alphaModFix/>
          </a:blip>
          <a:srcRect b="0" l="5114" r="0" t="-1812"/>
          <a:stretch/>
        </p:blipFill>
        <p:spPr>
          <a:xfrm>
            <a:off x="0" y="-42325"/>
            <a:ext cx="1413576" cy="1400701"/>
          </a:xfrm>
          <a:prstGeom prst="rect">
            <a:avLst/>
          </a:prstGeom>
          <a:noFill/>
          <a:ln>
            <a:noFill/>
          </a:ln>
        </p:spPr>
      </p:pic>
      <p:sp>
        <p:nvSpPr>
          <p:cNvPr id="353" name="Google Shape;353;p46"/>
          <p:cNvSpPr txBox="1"/>
          <p:nvPr/>
        </p:nvSpPr>
        <p:spPr>
          <a:xfrm>
            <a:off x="889100" y="240050"/>
            <a:ext cx="8026200" cy="546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350">
                <a:latin typeface="Archivo"/>
                <a:ea typeface="Archivo"/>
                <a:cs typeface="Archivo"/>
                <a:sym typeface="Archivo"/>
              </a:rPr>
              <a:t>How the Mag Seven Have Fallen</a:t>
            </a:r>
            <a:endParaRPr b="1" sz="2350">
              <a:solidFill>
                <a:srgbClr val="1D1C1D"/>
              </a:solidFill>
              <a:latin typeface="Archivo"/>
              <a:ea typeface="Archivo"/>
              <a:cs typeface="Archivo"/>
              <a:sym typeface="Archivo"/>
            </a:endParaRPr>
          </a:p>
        </p:txBody>
      </p:sp>
      <p:pic>
        <p:nvPicPr>
          <p:cNvPr id="354" name="Google Shape;354;p46">
            <a:hlinkClick r:id="rId4"/>
          </p:cNvPr>
          <p:cNvPicPr preferRelativeResize="0"/>
          <p:nvPr/>
        </p:nvPicPr>
        <p:blipFill>
          <a:blip r:embed="rId5">
            <a:alphaModFix/>
          </a:blip>
          <a:stretch>
            <a:fillRect/>
          </a:stretch>
        </p:blipFill>
        <p:spPr>
          <a:xfrm>
            <a:off x="3603388" y="4616975"/>
            <a:ext cx="1937225" cy="297900"/>
          </a:xfrm>
          <a:prstGeom prst="rect">
            <a:avLst/>
          </a:prstGeom>
          <a:noFill/>
          <a:ln>
            <a:noFill/>
          </a:ln>
        </p:spPr>
      </p:pic>
      <p:pic>
        <p:nvPicPr>
          <p:cNvPr id="355" name="Google Shape;355;p46" title="34.png"/>
          <p:cNvPicPr preferRelativeResize="0"/>
          <p:nvPr/>
        </p:nvPicPr>
        <p:blipFill>
          <a:blip r:embed="rId6">
            <a:alphaModFix/>
          </a:blip>
          <a:stretch>
            <a:fillRect/>
          </a:stretch>
        </p:blipFill>
        <p:spPr>
          <a:xfrm>
            <a:off x="2332727" y="875525"/>
            <a:ext cx="4478545" cy="3652274"/>
          </a:xfrm>
          <a:prstGeom prst="rect">
            <a:avLst/>
          </a:prstGeom>
          <a:noFill/>
          <a:ln>
            <a:noFill/>
          </a:ln>
          <a:effectLst>
            <a:outerShdw blurRad="200025" rotWithShape="0" algn="bl" dir="5400000" dist="19050">
              <a:srgbClr val="000000">
                <a:alpha val="10000"/>
              </a:srgb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8FC"/>
        </a:solidFill>
      </p:bgPr>
    </p:bg>
    <p:spTree>
      <p:nvGrpSpPr>
        <p:cNvPr id="359" name="Shape 359"/>
        <p:cNvGrpSpPr/>
        <p:nvPr/>
      </p:nvGrpSpPr>
      <p:grpSpPr>
        <a:xfrm>
          <a:off x="0" y="0"/>
          <a:ext cx="0" cy="0"/>
          <a:chOff x="0" y="0"/>
          <a:chExt cx="0" cy="0"/>
        </a:xfrm>
      </p:grpSpPr>
      <p:pic>
        <p:nvPicPr>
          <p:cNvPr id="360" name="Google Shape;360;p47"/>
          <p:cNvPicPr preferRelativeResize="0"/>
          <p:nvPr/>
        </p:nvPicPr>
        <p:blipFill rotWithShape="1">
          <a:blip r:embed="rId3">
            <a:alphaModFix/>
          </a:blip>
          <a:srcRect b="0" l="27752" r="1032" t="0"/>
          <a:stretch/>
        </p:blipFill>
        <p:spPr>
          <a:xfrm>
            <a:off x="4624650" y="0"/>
            <a:ext cx="4530074" cy="5143499"/>
          </a:xfrm>
          <a:prstGeom prst="rect">
            <a:avLst/>
          </a:prstGeom>
          <a:noFill/>
          <a:ln>
            <a:noFill/>
          </a:ln>
        </p:spPr>
      </p:pic>
      <p:pic>
        <p:nvPicPr>
          <p:cNvPr id="361" name="Google Shape;361;p47"/>
          <p:cNvPicPr preferRelativeResize="0"/>
          <p:nvPr/>
        </p:nvPicPr>
        <p:blipFill>
          <a:blip r:embed="rId4">
            <a:alphaModFix/>
          </a:blip>
          <a:stretch>
            <a:fillRect/>
          </a:stretch>
        </p:blipFill>
        <p:spPr>
          <a:xfrm>
            <a:off x="554746" y="1469100"/>
            <a:ext cx="3371994" cy="459865"/>
          </a:xfrm>
          <a:prstGeom prst="rect">
            <a:avLst/>
          </a:prstGeom>
          <a:noFill/>
          <a:ln>
            <a:noFill/>
          </a:ln>
        </p:spPr>
      </p:pic>
      <p:sp>
        <p:nvSpPr>
          <p:cNvPr id="362" name="Google Shape;362;p47"/>
          <p:cNvSpPr txBox="1"/>
          <p:nvPr/>
        </p:nvSpPr>
        <p:spPr>
          <a:xfrm>
            <a:off x="470750" y="3837250"/>
            <a:ext cx="5736000" cy="831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750">
                <a:solidFill>
                  <a:schemeClr val="dk1"/>
                </a:solidFill>
                <a:latin typeface="Archivo"/>
                <a:ea typeface="Archivo"/>
                <a:cs typeface="Archivo"/>
                <a:sym typeface="Archivo"/>
              </a:rPr>
              <a:t>YCharts is not registered with the U.S. Securities and Exchange Commission (or with the securities regulatory authority or </a:t>
            </a:r>
            <a:br>
              <a:rPr lang="en" sz="750">
                <a:solidFill>
                  <a:schemeClr val="dk1"/>
                </a:solidFill>
                <a:latin typeface="Archivo"/>
                <a:ea typeface="Archivo"/>
                <a:cs typeface="Archivo"/>
                <a:sym typeface="Archivo"/>
              </a:rPr>
            </a:br>
            <a:r>
              <a:rPr lang="en" sz="750">
                <a:solidFill>
                  <a:schemeClr val="dk1"/>
                </a:solidFill>
                <a:latin typeface="Archivo"/>
                <a:ea typeface="Archivo"/>
                <a:cs typeface="Archivo"/>
                <a:sym typeface="Archivo"/>
              </a:rPr>
              <a:t>body of any state or any other jurisdiction) as an investment adviser, broker-dealer or in any other capacity, and does not purport </a:t>
            </a:r>
            <a:br>
              <a:rPr lang="en" sz="750">
                <a:solidFill>
                  <a:schemeClr val="dk1"/>
                </a:solidFill>
                <a:latin typeface="Archivo"/>
                <a:ea typeface="Archivo"/>
                <a:cs typeface="Archivo"/>
                <a:sym typeface="Archivo"/>
              </a:rPr>
            </a:br>
            <a:r>
              <a:rPr lang="en" sz="750">
                <a:solidFill>
                  <a:schemeClr val="dk1"/>
                </a:solidFill>
                <a:latin typeface="Archivo"/>
                <a:ea typeface="Archivo"/>
                <a:cs typeface="Archivo"/>
                <a:sym typeface="Archivo"/>
              </a:rPr>
              <a:t>to provide investment advice or make investment recommendations by or through the Content found on the Site or otherwise. The</a:t>
            </a:r>
            <a:br>
              <a:rPr lang="en" sz="750">
                <a:solidFill>
                  <a:schemeClr val="dk1"/>
                </a:solidFill>
                <a:latin typeface="Archivo"/>
                <a:ea typeface="Archivo"/>
                <a:cs typeface="Archivo"/>
                <a:sym typeface="Archivo"/>
              </a:rPr>
            </a:br>
            <a:r>
              <a:rPr lang="en" sz="750">
                <a:solidFill>
                  <a:schemeClr val="dk1"/>
                </a:solidFill>
                <a:latin typeface="Archivo"/>
                <a:ea typeface="Archivo"/>
                <a:cs typeface="Archivo"/>
                <a:sym typeface="Archivo"/>
              </a:rPr>
              <a:t>Site and the Content are provided for the sole purpose of enabling you to conduct investment research. Other uses of the Site and the Content are expressly prohibited.  Full disclosure https://ycharts.com/about/disclosure</a:t>
            </a:r>
            <a:endParaRPr sz="750">
              <a:solidFill>
                <a:schemeClr val="dk1"/>
              </a:solidFill>
              <a:latin typeface="Archivo"/>
              <a:ea typeface="Archivo"/>
              <a:cs typeface="Archivo"/>
              <a:sym typeface="Archivo"/>
            </a:endParaRPr>
          </a:p>
        </p:txBody>
      </p:sp>
      <p:cxnSp>
        <p:nvCxnSpPr>
          <p:cNvPr id="363" name="Google Shape;363;p47"/>
          <p:cNvCxnSpPr/>
          <p:nvPr/>
        </p:nvCxnSpPr>
        <p:spPr>
          <a:xfrm>
            <a:off x="526811" y="3754470"/>
            <a:ext cx="4203900" cy="0"/>
          </a:xfrm>
          <a:prstGeom prst="straightConnector1">
            <a:avLst/>
          </a:prstGeom>
          <a:noFill/>
          <a:ln cap="flat" cmpd="sng" w="28575">
            <a:solidFill>
              <a:srgbClr val="0082E8"/>
            </a:solidFill>
            <a:prstDash val="solid"/>
            <a:round/>
            <a:headEnd len="med" w="med" type="none"/>
            <a:tailEnd len="med" w="med" type="none"/>
          </a:ln>
        </p:spPr>
      </p:cxnSp>
      <p:sp>
        <p:nvSpPr>
          <p:cNvPr id="364" name="Google Shape;364;p47"/>
          <p:cNvSpPr txBox="1"/>
          <p:nvPr/>
        </p:nvSpPr>
        <p:spPr>
          <a:xfrm>
            <a:off x="548375" y="2304250"/>
            <a:ext cx="3384600" cy="9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accent1"/>
                </a:solidFill>
                <a:uFill>
                  <a:noFill/>
                </a:uFill>
                <a:latin typeface="Archivo"/>
                <a:ea typeface="Archivo"/>
                <a:cs typeface="Archivo"/>
                <a:sym typeface="Archivo"/>
                <a:hlinkClick r:id="rId5">
                  <a:extLst>
                    <a:ext uri="{A12FA001-AC4F-418D-AE19-62706E023703}">
                      <ahyp:hlinkClr val="tx"/>
                    </a:ext>
                  </a:extLst>
                </a:hlinkClick>
              </a:rPr>
              <a:t>        </a:t>
            </a:r>
            <a:r>
              <a:rPr b="1" lang="en">
                <a:solidFill>
                  <a:srgbClr val="0082E8"/>
                </a:solidFill>
                <a:uFill>
                  <a:noFill/>
                </a:uFill>
                <a:latin typeface="Archivo"/>
                <a:ea typeface="Archivo"/>
                <a:cs typeface="Archivo"/>
                <a:sym typeface="Archivo"/>
                <a:hlinkClick r:id="rId6">
                  <a:extLst>
                    <a:ext uri="{A12FA001-AC4F-418D-AE19-62706E023703}">
                      <ahyp:hlinkClr val="tx"/>
                    </a:ext>
                  </a:extLst>
                </a:hlinkClick>
              </a:rPr>
              <a:t>Start a Free Trial</a:t>
            </a:r>
            <a:br>
              <a:rPr b="1" lang="en">
                <a:solidFill>
                  <a:srgbClr val="0082E8"/>
                </a:solidFill>
                <a:latin typeface="Archivo"/>
                <a:ea typeface="Archivo"/>
                <a:cs typeface="Archivo"/>
                <a:sym typeface="Archivo"/>
              </a:rPr>
            </a:br>
            <a:br>
              <a:rPr b="1" lang="en">
                <a:solidFill>
                  <a:srgbClr val="0082E8"/>
                </a:solidFill>
                <a:latin typeface="Archivo"/>
                <a:ea typeface="Archivo"/>
                <a:cs typeface="Archivo"/>
                <a:sym typeface="Archivo"/>
              </a:rPr>
            </a:br>
            <a:r>
              <a:rPr b="1" lang="en">
                <a:solidFill>
                  <a:schemeClr val="accent1"/>
                </a:solidFill>
                <a:uFill>
                  <a:noFill/>
                </a:uFill>
                <a:latin typeface="Archivo"/>
                <a:ea typeface="Archivo"/>
                <a:cs typeface="Archivo"/>
                <a:sym typeface="Archivo"/>
                <a:hlinkClick r:id="rId7">
                  <a:extLst>
                    <a:ext uri="{A12FA001-AC4F-418D-AE19-62706E023703}">
                      <ahyp:hlinkClr val="tx"/>
                    </a:ext>
                  </a:extLst>
                </a:hlinkClick>
              </a:rPr>
              <a:t>        </a:t>
            </a:r>
            <a:r>
              <a:rPr b="1" lang="en">
                <a:solidFill>
                  <a:srgbClr val="0082E8"/>
                </a:solidFill>
                <a:uFill>
                  <a:noFill/>
                </a:uFill>
                <a:latin typeface="Archivo"/>
                <a:ea typeface="Archivo"/>
                <a:cs typeface="Archivo"/>
                <a:sym typeface="Archivo"/>
                <a:hlinkClick r:id="rId8">
                  <a:extLst>
                    <a:ext uri="{A12FA001-AC4F-418D-AE19-62706E023703}">
                      <ahyp:hlinkClr val="tx"/>
                    </a:ext>
                  </a:extLst>
                </a:hlinkClick>
              </a:rPr>
              <a:t>Book a Demo</a:t>
            </a:r>
            <a:endParaRPr b="1">
              <a:solidFill>
                <a:srgbClr val="0082E8"/>
              </a:solidFill>
              <a:latin typeface="Archivo"/>
              <a:ea typeface="Archivo"/>
              <a:cs typeface="Archivo"/>
              <a:sym typeface="Archivo"/>
            </a:endParaRPr>
          </a:p>
        </p:txBody>
      </p:sp>
      <p:pic>
        <p:nvPicPr>
          <p:cNvPr id="365" name="Google Shape;365;p47">
            <a:hlinkClick r:id="rId9"/>
          </p:cNvPr>
          <p:cNvPicPr preferRelativeResize="0"/>
          <p:nvPr/>
        </p:nvPicPr>
        <p:blipFill>
          <a:blip r:embed="rId10">
            <a:alphaModFix/>
          </a:blip>
          <a:stretch>
            <a:fillRect/>
          </a:stretch>
        </p:blipFill>
        <p:spPr>
          <a:xfrm>
            <a:off x="557761" y="2815598"/>
            <a:ext cx="239037" cy="222565"/>
          </a:xfrm>
          <a:prstGeom prst="rect">
            <a:avLst/>
          </a:prstGeom>
          <a:noFill/>
          <a:ln>
            <a:noFill/>
          </a:ln>
        </p:spPr>
      </p:pic>
      <p:pic>
        <p:nvPicPr>
          <p:cNvPr id="366" name="Google Shape;366;p47">
            <a:hlinkClick r:id="rId11"/>
          </p:cNvPr>
          <p:cNvPicPr preferRelativeResize="0"/>
          <p:nvPr/>
        </p:nvPicPr>
        <p:blipFill>
          <a:blip r:embed="rId12">
            <a:alphaModFix/>
          </a:blip>
          <a:stretch>
            <a:fillRect/>
          </a:stretch>
        </p:blipFill>
        <p:spPr>
          <a:xfrm>
            <a:off x="548375" y="2417063"/>
            <a:ext cx="248425" cy="18676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2" name="Shape 92"/>
        <p:cNvGrpSpPr/>
        <p:nvPr/>
      </p:nvGrpSpPr>
      <p:grpSpPr>
        <a:xfrm>
          <a:off x="0" y="0"/>
          <a:ext cx="0" cy="0"/>
          <a:chOff x="0" y="0"/>
          <a:chExt cx="0" cy="0"/>
        </a:xfrm>
      </p:grpSpPr>
      <p:sp>
        <p:nvSpPr>
          <p:cNvPr id="93" name="Google Shape;93;p17"/>
          <p:cNvSpPr txBox="1"/>
          <p:nvPr/>
        </p:nvSpPr>
        <p:spPr>
          <a:xfrm>
            <a:off x="3457475" y="1087675"/>
            <a:ext cx="3898800" cy="71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450">
                <a:solidFill>
                  <a:schemeClr val="dk1"/>
                </a:solidFill>
                <a:latin typeface="Archivo"/>
                <a:ea typeface="Archivo"/>
                <a:cs typeface="Archivo"/>
                <a:sym typeface="Archivo"/>
              </a:rPr>
              <a:t>Market Data</a:t>
            </a:r>
            <a:endParaRPr b="1" sz="2500">
              <a:latin typeface="Archivo"/>
              <a:ea typeface="Archivo"/>
              <a:cs typeface="Archivo"/>
              <a:sym typeface="Archivo"/>
            </a:endParaRPr>
          </a:p>
        </p:txBody>
      </p:sp>
      <p:sp>
        <p:nvSpPr>
          <p:cNvPr id="94" name="Google Shape;94;p17"/>
          <p:cNvSpPr txBox="1"/>
          <p:nvPr/>
        </p:nvSpPr>
        <p:spPr>
          <a:xfrm>
            <a:off x="3457475" y="2109300"/>
            <a:ext cx="5374800" cy="2167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en" sz="2300">
                <a:solidFill>
                  <a:schemeClr val="dk1"/>
                </a:solidFill>
                <a:latin typeface="Archivo"/>
                <a:ea typeface="Archivo"/>
                <a:cs typeface="Archivo"/>
                <a:sym typeface="Archivo"/>
              </a:rPr>
              <a:t>Charts and Tables Highlighting the Performance of Stock Market Indicators and Asset Classes over the Latest Quarter</a:t>
            </a:r>
            <a:endParaRPr sz="2300">
              <a:solidFill>
                <a:schemeClr val="dk1"/>
              </a:solidFill>
              <a:latin typeface="Archivo"/>
              <a:ea typeface="Archivo"/>
              <a:cs typeface="Archivo"/>
              <a:sym typeface="Archivo"/>
            </a:endParaRPr>
          </a:p>
          <a:p>
            <a:pPr indent="0" lvl="0" marL="0" rtl="0" algn="l">
              <a:spcBef>
                <a:spcPts val="0"/>
              </a:spcBef>
              <a:spcAft>
                <a:spcPts val="0"/>
              </a:spcAft>
              <a:buNone/>
            </a:pPr>
            <a:r>
              <a:t/>
            </a:r>
            <a:endParaRPr sz="2300">
              <a:latin typeface="Archivo"/>
              <a:ea typeface="Archivo"/>
              <a:cs typeface="Archivo"/>
              <a:sym typeface="Archivo"/>
            </a:endParaRPr>
          </a:p>
        </p:txBody>
      </p:sp>
      <p:pic>
        <p:nvPicPr>
          <p:cNvPr id="95" name="Google Shape;95;p17"/>
          <p:cNvPicPr preferRelativeResize="0"/>
          <p:nvPr/>
        </p:nvPicPr>
        <p:blipFill>
          <a:blip r:embed="rId4">
            <a:alphaModFix/>
          </a:blip>
          <a:stretch>
            <a:fillRect/>
          </a:stretch>
        </p:blipFill>
        <p:spPr>
          <a:xfrm>
            <a:off x="7768175" y="4822125"/>
            <a:ext cx="1185326" cy="161650"/>
          </a:xfrm>
          <a:prstGeom prst="rect">
            <a:avLst/>
          </a:prstGeom>
          <a:noFill/>
          <a:ln>
            <a:noFill/>
          </a:ln>
        </p:spPr>
      </p:pic>
      <p:pic>
        <p:nvPicPr>
          <p:cNvPr id="96" name="Google Shape;96;p17"/>
          <p:cNvPicPr preferRelativeResize="0"/>
          <p:nvPr/>
        </p:nvPicPr>
        <p:blipFill>
          <a:blip r:embed="rId5">
            <a:alphaModFix/>
          </a:blip>
          <a:stretch>
            <a:fillRect/>
          </a:stretch>
        </p:blipFill>
        <p:spPr>
          <a:xfrm rot="10800000">
            <a:off x="3566450" y="1901103"/>
            <a:ext cx="2962325" cy="560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8"/>
          <p:cNvSpPr txBox="1"/>
          <p:nvPr/>
        </p:nvSpPr>
        <p:spPr>
          <a:xfrm>
            <a:off x="889100" y="240050"/>
            <a:ext cx="8026200" cy="54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350">
                <a:solidFill>
                  <a:srgbClr val="1D1C1D"/>
                </a:solidFill>
                <a:latin typeface="Archivo"/>
                <a:ea typeface="Archivo"/>
                <a:cs typeface="Archivo"/>
                <a:sym typeface="Archivo"/>
              </a:rPr>
              <a:t>Key Stock Market Index Performance</a:t>
            </a:r>
            <a:endParaRPr b="1" sz="3000">
              <a:solidFill>
                <a:srgbClr val="1D1C1D"/>
              </a:solidFill>
              <a:latin typeface="Archivo"/>
              <a:ea typeface="Archivo"/>
              <a:cs typeface="Archivo"/>
              <a:sym typeface="Archivo"/>
            </a:endParaRPr>
          </a:p>
        </p:txBody>
      </p:sp>
      <p:pic>
        <p:nvPicPr>
          <p:cNvPr id="102" name="Google Shape;102;p18">
            <a:hlinkClick r:id="rId3"/>
          </p:cNvPr>
          <p:cNvPicPr preferRelativeResize="0"/>
          <p:nvPr/>
        </p:nvPicPr>
        <p:blipFill>
          <a:blip r:embed="rId4">
            <a:alphaModFix/>
          </a:blip>
          <a:stretch>
            <a:fillRect/>
          </a:stretch>
        </p:blipFill>
        <p:spPr>
          <a:xfrm>
            <a:off x="6039625" y="2448125"/>
            <a:ext cx="1937225" cy="297900"/>
          </a:xfrm>
          <a:prstGeom prst="rect">
            <a:avLst/>
          </a:prstGeom>
          <a:noFill/>
          <a:ln>
            <a:noFill/>
          </a:ln>
        </p:spPr>
      </p:pic>
      <p:pic>
        <p:nvPicPr>
          <p:cNvPr id="103" name="Google Shape;103;p18">
            <a:hlinkClick r:id="rId5"/>
          </p:cNvPr>
          <p:cNvPicPr preferRelativeResize="0"/>
          <p:nvPr/>
        </p:nvPicPr>
        <p:blipFill>
          <a:blip r:embed="rId4">
            <a:alphaModFix/>
          </a:blip>
          <a:stretch>
            <a:fillRect/>
          </a:stretch>
        </p:blipFill>
        <p:spPr>
          <a:xfrm>
            <a:off x="6039625" y="4552200"/>
            <a:ext cx="1937225" cy="297900"/>
          </a:xfrm>
          <a:prstGeom prst="rect">
            <a:avLst/>
          </a:prstGeom>
          <a:noFill/>
          <a:ln>
            <a:noFill/>
          </a:ln>
        </p:spPr>
      </p:pic>
      <p:graphicFrame>
        <p:nvGraphicFramePr>
          <p:cNvPr id="104" name="Google Shape;104;p18"/>
          <p:cNvGraphicFramePr/>
          <p:nvPr/>
        </p:nvGraphicFramePr>
        <p:xfrm>
          <a:off x="5319888" y="928438"/>
          <a:ext cx="3000000" cy="3000000"/>
        </p:xfrm>
        <a:graphic>
          <a:graphicData uri="http://schemas.openxmlformats.org/drawingml/2006/table">
            <a:tbl>
              <a:tblPr>
                <a:noFill/>
                <a:tableStyleId>{BC238E99-B87D-4CE8-9EFA-AE883CEB5133}</a:tableStyleId>
              </a:tblPr>
              <a:tblGrid>
                <a:gridCol w="2744625"/>
                <a:gridCol w="632050"/>
              </a:tblGrid>
              <a:tr h="400875">
                <a:tc>
                  <a:txBody>
                    <a:bodyPr/>
                    <a:lstStyle/>
                    <a:p>
                      <a:pPr indent="0" lvl="0" marL="0" rtl="0" algn="l">
                        <a:lnSpc>
                          <a:spcPct val="115000"/>
                        </a:lnSpc>
                        <a:spcBef>
                          <a:spcPts val="0"/>
                        </a:spcBef>
                        <a:spcAft>
                          <a:spcPts val="0"/>
                        </a:spcAft>
                        <a:buNone/>
                      </a:pPr>
                      <a:r>
                        <a:rPr b="1" lang="en" sz="1000">
                          <a:solidFill>
                            <a:srgbClr val="FFFFFF"/>
                          </a:solidFill>
                          <a:latin typeface="Archivo"/>
                          <a:ea typeface="Archivo"/>
                          <a:cs typeface="Archivo"/>
                          <a:sym typeface="Archivo"/>
                        </a:rPr>
                        <a:t>US Markets</a:t>
                      </a:r>
                      <a:endParaRPr b="1" sz="1000">
                        <a:solidFill>
                          <a:srgbClr val="FFFFFF"/>
                        </a:solidFill>
                        <a:latin typeface="Archivo"/>
                        <a:ea typeface="Archivo"/>
                        <a:cs typeface="Archivo"/>
                        <a:sym typeface="Archivo"/>
                      </a:endParaRPr>
                    </a:p>
                  </a:txBody>
                  <a:tcPr marT="19050" marB="19050" marR="28575" marL="28575" anchor="ctr">
                    <a:lnL cap="flat" cmpd="sng" w="15875">
                      <a:solidFill>
                        <a:srgbClr val="0082E8"/>
                      </a:solidFill>
                      <a:prstDash val="solid"/>
                      <a:round/>
                      <a:headEnd len="sm" w="sm" type="none"/>
                      <a:tailEnd len="sm" w="sm" type="none"/>
                    </a:lnL>
                    <a:lnR cap="flat" cmpd="sng" w="15875">
                      <a:solidFill>
                        <a:srgbClr val="0082E8"/>
                      </a:solidFill>
                      <a:prstDash val="solid"/>
                      <a:round/>
                      <a:headEnd len="sm" w="sm" type="none"/>
                      <a:tailEnd len="sm" w="sm" type="none"/>
                    </a:lnR>
                    <a:lnT cap="flat" cmpd="sng" w="15875">
                      <a:solidFill>
                        <a:srgbClr val="0082E8"/>
                      </a:solidFill>
                      <a:prstDash val="solid"/>
                      <a:round/>
                      <a:headEnd len="sm" w="sm" type="none"/>
                      <a:tailEnd len="sm" w="sm" type="none"/>
                    </a:lnT>
                    <a:lnB cap="flat" cmpd="sng" w="15875">
                      <a:solidFill>
                        <a:srgbClr val="0082E8"/>
                      </a:solidFill>
                      <a:prstDash val="solid"/>
                      <a:round/>
                      <a:headEnd len="sm" w="sm" type="none"/>
                      <a:tailEnd len="sm" w="sm" type="none"/>
                    </a:lnB>
                    <a:solidFill>
                      <a:srgbClr val="0082E8"/>
                    </a:solidFill>
                  </a:tcPr>
                </a:tc>
                <a:tc>
                  <a:txBody>
                    <a:bodyPr/>
                    <a:lstStyle/>
                    <a:p>
                      <a:pPr indent="0" lvl="0" marL="0" rtl="0" algn="l">
                        <a:lnSpc>
                          <a:spcPct val="115000"/>
                        </a:lnSpc>
                        <a:spcBef>
                          <a:spcPts val="0"/>
                        </a:spcBef>
                        <a:spcAft>
                          <a:spcPts val="0"/>
                        </a:spcAft>
                        <a:buNone/>
                      </a:pPr>
                      <a:r>
                        <a:rPr b="1" lang="en" sz="1000">
                          <a:solidFill>
                            <a:srgbClr val="FFFFFF"/>
                          </a:solidFill>
                          <a:latin typeface="Archivo"/>
                          <a:ea typeface="Archivo"/>
                          <a:cs typeface="Archivo"/>
                          <a:sym typeface="Archivo"/>
                        </a:rPr>
                        <a:t>Q1 2025 Return</a:t>
                      </a:r>
                      <a:endParaRPr b="1" sz="1000">
                        <a:solidFill>
                          <a:srgbClr val="FFFFFF"/>
                        </a:solidFill>
                        <a:latin typeface="Archivo"/>
                        <a:ea typeface="Archivo"/>
                        <a:cs typeface="Archivo"/>
                        <a:sym typeface="Archivo"/>
                      </a:endParaRPr>
                    </a:p>
                  </a:txBody>
                  <a:tcPr marT="19050" marB="19050" marR="28575" marL="28575" anchor="b">
                    <a:lnL cap="flat" cmpd="sng" w="15875">
                      <a:solidFill>
                        <a:srgbClr val="0082E8"/>
                      </a:solidFill>
                      <a:prstDash val="solid"/>
                      <a:round/>
                      <a:headEnd len="sm" w="sm" type="none"/>
                      <a:tailEnd len="sm" w="sm" type="none"/>
                    </a:lnL>
                    <a:lnR cap="flat" cmpd="sng" w="15875">
                      <a:solidFill>
                        <a:srgbClr val="0082E8"/>
                      </a:solidFill>
                      <a:prstDash val="solid"/>
                      <a:round/>
                      <a:headEnd len="sm" w="sm" type="none"/>
                      <a:tailEnd len="sm" w="sm" type="none"/>
                    </a:lnR>
                    <a:lnT cap="flat" cmpd="sng" w="15875">
                      <a:solidFill>
                        <a:srgbClr val="0082E8"/>
                      </a:solidFill>
                      <a:prstDash val="solid"/>
                      <a:round/>
                      <a:headEnd len="sm" w="sm" type="none"/>
                      <a:tailEnd len="sm" w="sm" type="none"/>
                    </a:lnT>
                    <a:lnB cap="flat" cmpd="sng" w="15875">
                      <a:solidFill>
                        <a:srgbClr val="0082E8"/>
                      </a:solidFill>
                      <a:prstDash val="solid"/>
                      <a:round/>
                      <a:headEnd len="sm" w="sm" type="none"/>
                      <a:tailEnd len="sm" w="sm" type="none"/>
                    </a:lnB>
                    <a:solidFill>
                      <a:srgbClr val="0082E8"/>
                    </a:solidFill>
                  </a:tcPr>
                </a:tc>
              </a:tr>
              <a:tr h="332150">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Dow Jones Industrial Average Total Return</a:t>
                      </a:r>
                      <a:endParaRPr sz="1000">
                        <a:latin typeface="Archivo"/>
                        <a:ea typeface="Archivo"/>
                        <a:cs typeface="Archivo"/>
                        <a:sym typeface="Archivo"/>
                      </a:endParaRPr>
                    </a:p>
                  </a:txBody>
                  <a:tcPr marT="19050" marB="19050" marR="28575" marL="28575" anchor="ctr">
                    <a:lnL cap="flat" cmpd="sng" w="15875">
                      <a:solidFill>
                        <a:srgbClr val="999999"/>
                      </a:solidFill>
                      <a:prstDash val="solid"/>
                      <a:round/>
                      <a:headEnd len="sm" w="sm" type="none"/>
                      <a:tailEnd len="sm" w="sm" type="none"/>
                    </a:lnL>
                    <a:lnR cap="flat" cmpd="sng" w="5300">
                      <a:solidFill>
                        <a:srgbClr val="CCCCCC"/>
                      </a:solidFill>
                      <a:prstDash val="solid"/>
                      <a:round/>
                      <a:headEnd len="sm" w="sm" type="none"/>
                      <a:tailEnd len="sm" w="sm" type="none"/>
                    </a:lnR>
                    <a:lnT cap="flat" cmpd="sng" w="15875">
                      <a:solidFill>
                        <a:srgbClr val="0082E8"/>
                      </a:solidFill>
                      <a:prstDash val="solid"/>
                      <a:round/>
                      <a:headEnd len="sm" w="sm" type="none"/>
                      <a:tailEnd len="sm" w="sm" type="none"/>
                    </a:lnT>
                    <a:solidFill>
                      <a:srgbClr val="FFFFFF"/>
                    </a:solidFill>
                  </a:tcPr>
                </a:tc>
                <a:tc>
                  <a:txBody>
                    <a:bodyPr/>
                    <a:lstStyle/>
                    <a:p>
                      <a:pPr indent="0" lvl="0" marL="0" rtl="0" algn="r">
                        <a:lnSpc>
                          <a:spcPct val="115000"/>
                        </a:lnSpc>
                        <a:spcBef>
                          <a:spcPts val="0"/>
                        </a:spcBef>
                        <a:spcAft>
                          <a:spcPts val="0"/>
                        </a:spcAft>
                        <a:buNone/>
                      </a:pPr>
                      <a:r>
                        <a:rPr lang="en" sz="1000">
                          <a:latin typeface="Archivo"/>
                          <a:ea typeface="Archivo"/>
                          <a:cs typeface="Archivo"/>
                          <a:sym typeface="Archivo"/>
                        </a:rPr>
                        <a:t>-0.87%</a:t>
                      </a:r>
                      <a:endParaRPr sz="1000">
                        <a:latin typeface="Archivo"/>
                        <a:ea typeface="Archivo"/>
                        <a:cs typeface="Archivo"/>
                        <a:sym typeface="Archivo"/>
                      </a:endParaRPr>
                    </a:p>
                  </a:txBody>
                  <a:tcPr marT="19050" marB="19050" marR="28575" marL="28575" anchor="ctr">
                    <a:lnL cap="flat" cmpd="sng" w="5300">
                      <a:solidFill>
                        <a:srgbClr val="CCCCCC"/>
                      </a:solidFill>
                      <a:prstDash val="solid"/>
                      <a:round/>
                      <a:headEnd len="sm" w="sm" type="none"/>
                      <a:tailEnd len="sm" w="sm" type="none"/>
                    </a:lnL>
                    <a:lnR cap="flat" cmpd="sng" w="15875">
                      <a:solidFill>
                        <a:srgbClr val="999999"/>
                      </a:solidFill>
                      <a:prstDash val="solid"/>
                      <a:round/>
                      <a:headEnd len="sm" w="sm" type="none"/>
                      <a:tailEnd len="sm" w="sm" type="none"/>
                    </a:lnR>
                    <a:lnT cap="flat" cmpd="sng" w="15875">
                      <a:solidFill>
                        <a:srgbClr val="0082E8"/>
                      </a:solidFill>
                      <a:prstDash val="solid"/>
                      <a:round/>
                      <a:headEnd len="sm" w="sm" type="none"/>
                      <a:tailEnd len="sm" w="sm" type="none"/>
                    </a:lnT>
                    <a:solidFill>
                      <a:srgbClr val="FFF6F6"/>
                    </a:solidFill>
                  </a:tcPr>
                </a:tc>
              </a:tr>
              <a:tr h="332150">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S&amp;P 500 Total Return</a:t>
                      </a:r>
                      <a:endParaRPr sz="1000">
                        <a:latin typeface="Archivo"/>
                        <a:ea typeface="Archivo"/>
                        <a:cs typeface="Archivo"/>
                        <a:sym typeface="Archivo"/>
                      </a:endParaRPr>
                    </a:p>
                  </a:txBody>
                  <a:tcPr marT="19050" marB="19050" marR="28575" marL="28575" anchor="ctr">
                    <a:lnL cap="flat" cmpd="sng" w="15875">
                      <a:solidFill>
                        <a:srgbClr val="999999"/>
                      </a:solidFill>
                      <a:prstDash val="solid"/>
                      <a:round/>
                      <a:headEnd len="sm" w="sm" type="none"/>
                      <a:tailEnd len="sm" w="sm" type="none"/>
                    </a:lnL>
                    <a:lnR cap="flat" cmpd="sng" w="5300">
                      <a:solidFill>
                        <a:srgbClr val="CCCCCC"/>
                      </a:solidFill>
                      <a:prstDash val="solid"/>
                      <a:round/>
                      <a:headEnd len="sm" w="sm" type="none"/>
                      <a:tailEnd len="sm" w="sm" type="none"/>
                    </a:lnR>
                    <a:solidFill>
                      <a:srgbClr val="EEF4FA"/>
                    </a:solidFill>
                  </a:tcPr>
                </a:tc>
                <a:tc>
                  <a:txBody>
                    <a:bodyPr/>
                    <a:lstStyle/>
                    <a:p>
                      <a:pPr indent="0" lvl="0" marL="0" rtl="0" algn="r">
                        <a:lnSpc>
                          <a:spcPct val="115000"/>
                        </a:lnSpc>
                        <a:spcBef>
                          <a:spcPts val="0"/>
                        </a:spcBef>
                        <a:spcAft>
                          <a:spcPts val="0"/>
                        </a:spcAft>
                        <a:buNone/>
                      </a:pPr>
                      <a:r>
                        <a:rPr lang="en" sz="1000">
                          <a:latin typeface="Archivo"/>
                          <a:ea typeface="Archivo"/>
                          <a:cs typeface="Archivo"/>
                          <a:sym typeface="Archivo"/>
                        </a:rPr>
                        <a:t>-4.27%</a:t>
                      </a:r>
                      <a:endParaRPr sz="1000">
                        <a:latin typeface="Archivo"/>
                        <a:ea typeface="Archivo"/>
                        <a:cs typeface="Archivo"/>
                        <a:sym typeface="Archivo"/>
                      </a:endParaRPr>
                    </a:p>
                  </a:txBody>
                  <a:tcPr marT="19050" marB="19050" marR="28575" marL="28575" anchor="ctr">
                    <a:lnL cap="flat" cmpd="sng" w="5300">
                      <a:solidFill>
                        <a:srgbClr val="CCCCCC"/>
                      </a:solidFill>
                      <a:prstDash val="solid"/>
                      <a:round/>
                      <a:headEnd len="sm" w="sm" type="none"/>
                      <a:tailEnd len="sm" w="sm" type="none"/>
                    </a:lnL>
                    <a:lnR cap="flat" cmpd="sng" w="15875">
                      <a:solidFill>
                        <a:srgbClr val="999999"/>
                      </a:solidFill>
                      <a:prstDash val="solid"/>
                      <a:round/>
                      <a:headEnd len="sm" w="sm" type="none"/>
                      <a:tailEnd len="sm" w="sm" type="none"/>
                    </a:lnR>
                    <a:solidFill>
                      <a:srgbClr val="FFD3D3"/>
                    </a:solidFill>
                  </a:tcPr>
                </a:tc>
              </a:tr>
              <a:tr h="332150">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Nasdaq Composite Total Return</a:t>
                      </a:r>
                      <a:endParaRPr sz="1000">
                        <a:latin typeface="Archivo"/>
                        <a:ea typeface="Archivo"/>
                        <a:cs typeface="Archivo"/>
                        <a:sym typeface="Archivo"/>
                      </a:endParaRPr>
                    </a:p>
                  </a:txBody>
                  <a:tcPr marT="19050" marB="19050" marR="28575" marL="28575" anchor="ctr">
                    <a:lnL cap="flat" cmpd="sng" w="15875">
                      <a:solidFill>
                        <a:srgbClr val="999999"/>
                      </a:solidFill>
                      <a:prstDash val="solid"/>
                      <a:round/>
                      <a:headEnd len="sm" w="sm" type="none"/>
                      <a:tailEnd len="sm" w="sm" type="none"/>
                    </a:lnL>
                    <a:lnR cap="flat" cmpd="sng" w="5300">
                      <a:solidFill>
                        <a:srgbClr val="CCCCCC"/>
                      </a:solidFill>
                      <a:prstDash val="solid"/>
                      <a:round/>
                      <a:headEnd len="sm" w="sm" type="none"/>
                      <a:tailEnd len="sm" w="sm" type="none"/>
                    </a:lnR>
                    <a:lnB cap="flat" cmpd="sng" w="15875">
                      <a:solidFill>
                        <a:srgbClr val="999999"/>
                      </a:solidFill>
                      <a:prstDash val="solid"/>
                      <a:round/>
                      <a:headEnd len="sm" w="sm" type="none"/>
                      <a:tailEnd len="sm" w="sm" type="none"/>
                    </a:lnB>
                    <a:solidFill>
                      <a:srgbClr val="FFFFFF"/>
                    </a:solidFill>
                  </a:tcPr>
                </a:tc>
                <a:tc>
                  <a:txBody>
                    <a:bodyPr/>
                    <a:lstStyle/>
                    <a:p>
                      <a:pPr indent="0" lvl="0" marL="0" rtl="0" algn="r">
                        <a:lnSpc>
                          <a:spcPct val="115000"/>
                        </a:lnSpc>
                        <a:spcBef>
                          <a:spcPts val="0"/>
                        </a:spcBef>
                        <a:spcAft>
                          <a:spcPts val="0"/>
                        </a:spcAft>
                        <a:buNone/>
                      </a:pPr>
                      <a:r>
                        <a:rPr lang="en" sz="1000">
                          <a:latin typeface="Archivo"/>
                          <a:ea typeface="Archivo"/>
                          <a:cs typeface="Archivo"/>
                          <a:sym typeface="Archivo"/>
                        </a:rPr>
                        <a:t>-10.26%</a:t>
                      </a:r>
                      <a:endParaRPr sz="1000">
                        <a:latin typeface="Archivo"/>
                        <a:ea typeface="Archivo"/>
                        <a:cs typeface="Archivo"/>
                        <a:sym typeface="Archivo"/>
                      </a:endParaRPr>
                    </a:p>
                  </a:txBody>
                  <a:tcPr marT="19050" marB="19050" marR="28575" marL="28575" anchor="ctr">
                    <a:lnL cap="flat" cmpd="sng" w="5300">
                      <a:solidFill>
                        <a:srgbClr val="CCCCCC"/>
                      </a:solidFill>
                      <a:prstDash val="solid"/>
                      <a:round/>
                      <a:headEnd len="sm" w="sm" type="none"/>
                      <a:tailEnd len="sm" w="sm" type="none"/>
                    </a:lnL>
                    <a:lnR cap="flat" cmpd="sng" w="15875">
                      <a:solidFill>
                        <a:srgbClr val="999999"/>
                      </a:solidFill>
                      <a:prstDash val="solid"/>
                      <a:round/>
                      <a:headEnd len="sm" w="sm" type="none"/>
                      <a:tailEnd len="sm" w="sm" type="none"/>
                    </a:lnR>
                    <a:lnB cap="flat" cmpd="sng" w="15875">
                      <a:solidFill>
                        <a:srgbClr val="999999"/>
                      </a:solidFill>
                      <a:prstDash val="solid"/>
                      <a:round/>
                      <a:headEnd len="sm" w="sm" type="none"/>
                      <a:tailEnd len="sm" w="sm" type="none"/>
                    </a:lnB>
                    <a:solidFill>
                      <a:srgbClr val="FF9696"/>
                    </a:solidFill>
                  </a:tcPr>
                </a:tc>
              </a:tr>
            </a:tbl>
          </a:graphicData>
        </a:graphic>
      </p:graphicFrame>
      <p:graphicFrame>
        <p:nvGraphicFramePr>
          <p:cNvPr id="105" name="Google Shape;105;p18"/>
          <p:cNvGraphicFramePr/>
          <p:nvPr/>
        </p:nvGraphicFramePr>
        <p:xfrm>
          <a:off x="5319888" y="2996425"/>
          <a:ext cx="3000000" cy="3000000"/>
        </p:xfrm>
        <a:graphic>
          <a:graphicData uri="http://schemas.openxmlformats.org/drawingml/2006/table">
            <a:tbl>
              <a:tblPr>
                <a:noFill/>
                <a:tableStyleId>{BC238E99-B87D-4CE8-9EFA-AE883CEB5133}</a:tableStyleId>
              </a:tblPr>
              <a:tblGrid>
                <a:gridCol w="2744625"/>
                <a:gridCol w="632050"/>
              </a:tblGrid>
              <a:tr h="368850">
                <a:tc>
                  <a:txBody>
                    <a:bodyPr/>
                    <a:lstStyle/>
                    <a:p>
                      <a:pPr indent="0" lvl="0" marL="0" rtl="0" algn="l">
                        <a:lnSpc>
                          <a:spcPct val="115000"/>
                        </a:lnSpc>
                        <a:spcBef>
                          <a:spcPts val="0"/>
                        </a:spcBef>
                        <a:spcAft>
                          <a:spcPts val="0"/>
                        </a:spcAft>
                        <a:buNone/>
                      </a:pPr>
                      <a:r>
                        <a:rPr b="1" lang="en" sz="1000">
                          <a:solidFill>
                            <a:srgbClr val="FFFFFF"/>
                          </a:solidFill>
                        </a:rPr>
                        <a:t>Global Markets</a:t>
                      </a:r>
                      <a:endParaRPr b="1" sz="1000">
                        <a:solidFill>
                          <a:srgbClr val="FFFFFF"/>
                        </a:solidFill>
                      </a:endParaRPr>
                    </a:p>
                  </a:txBody>
                  <a:tcPr marT="19050" marB="19050" marR="28575" marL="28575" anchor="ctr">
                    <a:lnL cap="flat" cmpd="sng" w="15875">
                      <a:solidFill>
                        <a:srgbClr val="0082E8"/>
                      </a:solidFill>
                      <a:prstDash val="solid"/>
                      <a:round/>
                      <a:headEnd len="sm" w="sm" type="none"/>
                      <a:tailEnd len="sm" w="sm" type="none"/>
                    </a:lnL>
                    <a:lnR cap="flat" cmpd="sng" w="15875">
                      <a:solidFill>
                        <a:srgbClr val="0082E8"/>
                      </a:solidFill>
                      <a:prstDash val="solid"/>
                      <a:round/>
                      <a:headEnd len="sm" w="sm" type="none"/>
                      <a:tailEnd len="sm" w="sm" type="none"/>
                    </a:lnR>
                    <a:lnT cap="flat" cmpd="sng" w="15875">
                      <a:solidFill>
                        <a:srgbClr val="0082E8"/>
                      </a:solidFill>
                      <a:prstDash val="solid"/>
                      <a:round/>
                      <a:headEnd len="sm" w="sm" type="none"/>
                      <a:tailEnd len="sm" w="sm" type="none"/>
                    </a:lnT>
                    <a:lnB cap="flat" cmpd="sng" w="15875">
                      <a:solidFill>
                        <a:srgbClr val="0082E8"/>
                      </a:solidFill>
                      <a:prstDash val="solid"/>
                      <a:round/>
                      <a:headEnd len="sm" w="sm" type="none"/>
                      <a:tailEnd len="sm" w="sm" type="none"/>
                    </a:lnB>
                    <a:solidFill>
                      <a:srgbClr val="0082E8"/>
                    </a:solidFill>
                  </a:tcPr>
                </a:tc>
                <a:tc>
                  <a:txBody>
                    <a:bodyPr/>
                    <a:lstStyle/>
                    <a:p>
                      <a:pPr indent="0" lvl="0" marL="0" rtl="0" algn="l">
                        <a:lnSpc>
                          <a:spcPct val="115000"/>
                        </a:lnSpc>
                        <a:spcBef>
                          <a:spcPts val="0"/>
                        </a:spcBef>
                        <a:spcAft>
                          <a:spcPts val="0"/>
                        </a:spcAft>
                        <a:buNone/>
                      </a:pPr>
                      <a:r>
                        <a:rPr b="1" lang="en" sz="1000">
                          <a:solidFill>
                            <a:srgbClr val="FFFFFF"/>
                          </a:solidFill>
                          <a:latin typeface="Archivo"/>
                          <a:ea typeface="Archivo"/>
                          <a:cs typeface="Archivo"/>
                          <a:sym typeface="Archivo"/>
                        </a:rPr>
                        <a:t>Q1 2025 Return</a:t>
                      </a:r>
                      <a:endParaRPr b="1" sz="1000">
                        <a:solidFill>
                          <a:srgbClr val="FFFFFF"/>
                        </a:solidFill>
                        <a:latin typeface="Archivo"/>
                        <a:ea typeface="Archivo"/>
                        <a:cs typeface="Archivo"/>
                        <a:sym typeface="Archivo"/>
                      </a:endParaRPr>
                    </a:p>
                  </a:txBody>
                  <a:tcPr marT="19050" marB="19050" marR="28575" marL="28575" anchor="b">
                    <a:lnL cap="flat" cmpd="sng" w="15875">
                      <a:solidFill>
                        <a:srgbClr val="0082E8"/>
                      </a:solidFill>
                      <a:prstDash val="solid"/>
                      <a:round/>
                      <a:headEnd len="sm" w="sm" type="none"/>
                      <a:tailEnd len="sm" w="sm" type="none"/>
                    </a:lnL>
                    <a:lnR cap="flat" cmpd="sng" w="15875">
                      <a:solidFill>
                        <a:srgbClr val="0082E8"/>
                      </a:solidFill>
                      <a:prstDash val="solid"/>
                      <a:round/>
                      <a:headEnd len="sm" w="sm" type="none"/>
                      <a:tailEnd len="sm" w="sm" type="none"/>
                    </a:lnR>
                    <a:lnT cap="flat" cmpd="sng" w="15875">
                      <a:solidFill>
                        <a:srgbClr val="0082E8"/>
                      </a:solidFill>
                      <a:prstDash val="solid"/>
                      <a:round/>
                      <a:headEnd len="sm" w="sm" type="none"/>
                      <a:tailEnd len="sm" w="sm" type="none"/>
                    </a:lnT>
                    <a:lnB cap="flat" cmpd="sng" w="15875">
                      <a:solidFill>
                        <a:srgbClr val="0082E8"/>
                      </a:solidFill>
                      <a:prstDash val="solid"/>
                      <a:round/>
                      <a:headEnd len="sm" w="sm" type="none"/>
                      <a:tailEnd len="sm" w="sm" type="none"/>
                    </a:lnB>
                    <a:solidFill>
                      <a:srgbClr val="0082E8"/>
                    </a:solidFill>
                  </a:tcPr>
                </a:tc>
              </a:tr>
              <a:tr h="342825">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MSCI World Ex USA Total Return</a:t>
                      </a:r>
                      <a:endParaRPr sz="1000">
                        <a:latin typeface="Archivo"/>
                        <a:ea typeface="Archivo"/>
                        <a:cs typeface="Archivo"/>
                        <a:sym typeface="Archivo"/>
                      </a:endParaRPr>
                    </a:p>
                  </a:txBody>
                  <a:tcPr marT="19050" marB="19050" marR="28575" marL="28575" anchor="ctr">
                    <a:lnL cap="flat" cmpd="sng" w="15875">
                      <a:solidFill>
                        <a:srgbClr val="999999"/>
                      </a:solidFill>
                      <a:prstDash val="solid"/>
                      <a:round/>
                      <a:headEnd len="sm" w="sm" type="none"/>
                      <a:tailEnd len="sm" w="sm" type="none"/>
                    </a:lnL>
                    <a:lnR cap="flat" cmpd="sng" w="5300">
                      <a:solidFill>
                        <a:srgbClr val="CCCCCC"/>
                      </a:solidFill>
                      <a:prstDash val="solid"/>
                      <a:round/>
                      <a:headEnd len="sm" w="sm" type="none"/>
                      <a:tailEnd len="sm" w="sm" type="none"/>
                    </a:lnR>
                    <a:lnT cap="flat" cmpd="sng" w="15875">
                      <a:solidFill>
                        <a:srgbClr val="0082E8"/>
                      </a:solidFill>
                      <a:prstDash val="solid"/>
                      <a:round/>
                      <a:headEnd len="sm" w="sm" type="none"/>
                      <a:tailEnd len="sm" w="sm" type="none"/>
                    </a:lnT>
                    <a:solidFill>
                      <a:srgbClr val="FFFFFF"/>
                    </a:solidFill>
                  </a:tcPr>
                </a:tc>
                <a:tc>
                  <a:txBody>
                    <a:bodyPr/>
                    <a:lstStyle/>
                    <a:p>
                      <a:pPr indent="0" lvl="0" marL="0" rtl="0" algn="r">
                        <a:lnSpc>
                          <a:spcPct val="115000"/>
                        </a:lnSpc>
                        <a:spcBef>
                          <a:spcPts val="0"/>
                        </a:spcBef>
                        <a:spcAft>
                          <a:spcPts val="0"/>
                        </a:spcAft>
                        <a:buNone/>
                      </a:pPr>
                      <a:r>
                        <a:rPr lang="en" sz="1000">
                          <a:latin typeface="Archivo"/>
                          <a:ea typeface="Archivo"/>
                          <a:cs typeface="Archivo"/>
                          <a:sym typeface="Archivo"/>
                        </a:rPr>
                        <a:t>6.35%</a:t>
                      </a:r>
                      <a:endParaRPr sz="1000">
                        <a:latin typeface="Archivo"/>
                        <a:ea typeface="Archivo"/>
                        <a:cs typeface="Archivo"/>
                        <a:sym typeface="Archivo"/>
                      </a:endParaRPr>
                    </a:p>
                  </a:txBody>
                  <a:tcPr marT="19050" marB="19050" marR="28575" marL="28575" anchor="ctr">
                    <a:lnL cap="flat" cmpd="sng" w="5300">
                      <a:solidFill>
                        <a:srgbClr val="CCCCCC"/>
                      </a:solidFill>
                      <a:prstDash val="solid"/>
                      <a:round/>
                      <a:headEnd len="sm" w="sm" type="none"/>
                      <a:tailEnd len="sm" w="sm" type="none"/>
                    </a:lnL>
                    <a:lnR cap="flat" cmpd="sng" w="15875">
                      <a:solidFill>
                        <a:srgbClr val="999999"/>
                      </a:solidFill>
                      <a:prstDash val="solid"/>
                      <a:round/>
                      <a:headEnd len="sm" w="sm" type="none"/>
                      <a:tailEnd len="sm" w="sm" type="none"/>
                    </a:lnR>
                    <a:lnT cap="flat" cmpd="sng" w="15875">
                      <a:solidFill>
                        <a:srgbClr val="0082E8"/>
                      </a:solidFill>
                      <a:prstDash val="solid"/>
                      <a:round/>
                      <a:headEnd len="sm" w="sm" type="none"/>
                      <a:tailEnd len="sm" w="sm" type="none"/>
                    </a:lnT>
                    <a:solidFill>
                      <a:srgbClr val="CCE9D4"/>
                    </a:solidFill>
                  </a:tcPr>
                </a:tc>
              </a:tr>
              <a:tr h="342825">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MSCI Emerging Markets Total Return</a:t>
                      </a:r>
                      <a:endParaRPr sz="1000">
                        <a:latin typeface="Archivo"/>
                        <a:ea typeface="Archivo"/>
                        <a:cs typeface="Archivo"/>
                        <a:sym typeface="Archivo"/>
                      </a:endParaRPr>
                    </a:p>
                  </a:txBody>
                  <a:tcPr marT="19050" marB="19050" marR="28575" marL="28575" anchor="ctr">
                    <a:lnL cap="flat" cmpd="sng" w="15875">
                      <a:solidFill>
                        <a:srgbClr val="999999"/>
                      </a:solidFill>
                      <a:prstDash val="solid"/>
                      <a:round/>
                      <a:headEnd len="sm" w="sm" type="none"/>
                      <a:tailEnd len="sm" w="sm" type="none"/>
                    </a:lnL>
                    <a:lnR cap="flat" cmpd="sng" w="5300">
                      <a:solidFill>
                        <a:srgbClr val="CCCCCC"/>
                      </a:solidFill>
                      <a:prstDash val="solid"/>
                      <a:round/>
                      <a:headEnd len="sm" w="sm" type="none"/>
                      <a:tailEnd len="sm" w="sm" type="none"/>
                    </a:lnR>
                    <a:solidFill>
                      <a:srgbClr val="EEF4FA"/>
                    </a:solidFill>
                  </a:tcPr>
                </a:tc>
                <a:tc>
                  <a:txBody>
                    <a:bodyPr/>
                    <a:lstStyle/>
                    <a:p>
                      <a:pPr indent="0" lvl="0" marL="0" rtl="0" algn="r">
                        <a:lnSpc>
                          <a:spcPct val="115000"/>
                        </a:lnSpc>
                        <a:spcBef>
                          <a:spcPts val="0"/>
                        </a:spcBef>
                        <a:spcAft>
                          <a:spcPts val="0"/>
                        </a:spcAft>
                        <a:buNone/>
                      </a:pPr>
                      <a:r>
                        <a:rPr lang="en" sz="1000">
                          <a:latin typeface="Archivo"/>
                          <a:ea typeface="Archivo"/>
                          <a:cs typeface="Archivo"/>
                          <a:sym typeface="Archivo"/>
                        </a:rPr>
                        <a:t>3.01%</a:t>
                      </a:r>
                      <a:endParaRPr sz="1000">
                        <a:latin typeface="Archivo"/>
                        <a:ea typeface="Archivo"/>
                        <a:cs typeface="Archivo"/>
                        <a:sym typeface="Archivo"/>
                      </a:endParaRPr>
                    </a:p>
                  </a:txBody>
                  <a:tcPr marT="19050" marB="19050" marR="28575" marL="28575" anchor="ctr">
                    <a:lnL cap="flat" cmpd="sng" w="5300">
                      <a:solidFill>
                        <a:srgbClr val="CCCCCC"/>
                      </a:solidFill>
                      <a:prstDash val="solid"/>
                      <a:round/>
                      <a:headEnd len="sm" w="sm" type="none"/>
                      <a:tailEnd len="sm" w="sm" type="none"/>
                    </a:lnL>
                    <a:lnR cap="flat" cmpd="sng" w="15875">
                      <a:solidFill>
                        <a:srgbClr val="999999"/>
                      </a:solidFill>
                      <a:prstDash val="solid"/>
                      <a:round/>
                      <a:headEnd len="sm" w="sm" type="none"/>
                      <a:tailEnd len="sm" w="sm" type="none"/>
                    </a:lnR>
                    <a:solidFill>
                      <a:srgbClr val="E7F5EB"/>
                    </a:solidFill>
                  </a:tcPr>
                </a:tc>
              </a:tr>
              <a:tr h="342825">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MSCI EAFE Total Return</a:t>
                      </a:r>
                      <a:endParaRPr sz="1000">
                        <a:latin typeface="Archivo"/>
                        <a:ea typeface="Archivo"/>
                        <a:cs typeface="Archivo"/>
                        <a:sym typeface="Archivo"/>
                      </a:endParaRPr>
                    </a:p>
                  </a:txBody>
                  <a:tcPr marT="19050" marB="19050" marR="28575" marL="28575" anchor="ctr">
                    <a:lnL cap="flat" cmpd="sng" w="15875">
                      <a:solidFill>
                        <a:srgbClr val="999999"/>
                      </a:solidFill>
                      <a:prstDash val="solid"/>
                      <a:round/>
                      <a:headEnd len="sm" w="sm" type="none"/>
                      <a:tailEnd len="sm" w="sm" type="none"/>
                    </a:lnL>
                    <a:lnR cap="flat" cmpd="sng" w="5300">
                      <a:solidFill>
                        <a:srgbClr val="CCCCCC"/>
                      </a:solidFill>
                      <a:prstDash val="solid"/>
                      <a:round/>
                      <a:headEnd len="sm" w="sm" type="none"/>
                      <a:tailEnd len="sm" w="sm" type="none"/>
                    </a:lnR>
                    <a:lnB cap="flat" cmpd="sng" w="15875">
                      <a:solidFill>
                        <a:srgbClr val="999999"/>
                      </a:solidFill>
                      <a:prstDash val="solid"/>
                      <a:round/>
                      <a:headEnd len="sm" w="sm" type="none"/>
                      <a:tailEnd len="sm" w="sm" type="none"/>
                    </a:lnB>
                    <a:solidFill>
                      <a:srgbClr val="FFFFFF"/>
                    </a:solidFill>
                  </a:tcPr>
                </a:tc>
                <a:tc>
                  <a:txBody>
                    <a:bodyPr/>
                    <a:lstStyle/>
                    <a:p>
                      <a:pPr indent="0" lvl="0" marL="0" rtl="0" algn="r">
                        <a:lnSpc>
                          <a:spcPct val="115000"/>
                        </a:lnSpc>
                        <a:spcBef>
                          <a:spcPts val="0"/>
                        </a:spcBef>
                        <a:spcAft>
                          <a:spcPts val="0"/>
                        </a:spcAft>
                        <a:buNone/>
                      </a:pPr>
                      <a:r>
                        <a:rPr lang="en" sz="1000">
                          <a:latin typeface="Archivo"/>
                          <a:ea typeface="Archivo"/>
                          <a:cs typeface="Archivo"/>
                          <a:sym typeface="Archivo"/>
                        </a:rPr>
                        <a:t>7.01%</a:t>
                      </a:r>
                      <a:endParaRPr sz="1000">
                        <a:latin typeface="Archivo"/>
                        <a:ea typeface="Archivo"/>
                        <a:cs typeface="Archivo"/>
                        <a:sym typeface="Archivo"/>
                      </a:endParaRPr>
                    </a:p>
                  </a:txBody>
                  <a:tcPr marT="19050" marB="19050" marR="28575" marL="28575" anchor="ctr">
                    <a:lnL cap="flat" cmpd="sng" w="5300">
                      <a:solidFill>
                        <a:srgbClr val="CCCCCC"/>
                      </a:solidFill>
                      <a:prstDash val="solid"/>
                      <a:round/>
                      <a:headEnd len="sm" w="sm" type="none"/>
                      <a:tailEnd len="sm" w="sm" type="none"/>
                    </a:lnL>
                    <a:lnR cap="flat" cmpd="sng" w="15875">
                      <a:solidFill>
                        <a:srgbClr val="999999"/>
                      </a:solidFill>
                      <a:prstDash val="solid"/>
                      <a:round/>
                      <a:headEnd len="sm" w="sm" type="none"/>
                      <a:tailEnd len="sm" w="sm" type="none"/>
                    </a:lnR>
                    <a:lnB cap="flat" cmpd="sng" w="15875">
                      <a:solidFill>
                        <a:srgbClr val="999999"/>
                      </a:solidFill>
                      <a:prstDash val="solid"/>
                      <a:round/>
                      <a:headEnd len="sm" w="sm" type="none"/>
                      <a:tailEnd len="sm" w="sm" type="none"/>
                    </a:lnB>
                    <a:solidFill>
                      <a:srgbClr val="C7E7CF"/>
                    </a:solidFill>
                  </a:tcPr>
                </a:tc>
              </a:tr>
            </a:tbl>
          </a:graphicData>
        </a:graphic>
      </p:graphicFrame>
      <p:pic>
        <p:nvPicPr>
          <p:cNvPr id="106" name="Google Shape;106;p18" title="6a.png"/>
          <p:cNvPicPr preferRelativeResize="0"/>
          <p:nvPr/>
        </p:nvPicPr>
        <p:blipFill rotWithShape="1">
          <a:blip r:embed="rId6">
            <a:alphaModFix/>
          </a:blip>
          <a:srcRect b="337" l="0" r="0" t="327"/>
          <a:stretch/>
        </p:blipFill>
        <p:spPr>
          <a:xfrm>
            <a:off x="428638" y="916525"/>
            <a:ext cx="4384960" cy="1968849"/>
          </a:xfrm>
          <a:prstGeom prst="rect">
            <a:avLst/>
          </a:prstGeom>
          <a:noFill/>
          <a:ln>
            <a:noFill/>
          </a:ln>
          <a:effectLst>
            <a:outerShdw blurRad="200025" rotWithShape="0" algn="bl" dir="5400000" dist="19050">
              <a:srgbClr val="000000">
                <a:alpha val="10000"/>
              </a:srgbClr>
            </a:outerShdw>
          </a:effectLst>
        </p:spPr>
      </p:pic>
      <p:pic>
        <p:nvPicPr>
          <p:cNvPr id="107" name="Google Shape;107;p18" title="6b.png"/>
          <p:cNvPicPr preferRelativeResize="0"/>
          <p:nvPr/>
        </p:nvPicPr>
        <p:blipFill rotWithShape="1">
          <a:blip r:embed="rId7">
            <a:alphaModFix/>
          </a:blip>
          <a:srcRect b="553" l="0" r="0" t="553"/>
          <a:stretch/>
        </p:blipFill>
        <p:spPr>
          <a:xfrm>
            <a:off x="428650" y="2996425"/>
            <a:ext cx="4394805" cy="1968849"/>
          </a:xfrm>
          <a:prstGeom prst="rect">
            <a:avLst/>
          </a:prstGeom>
          <a:noFill/>
          <a:ln>
            <a:noFill/>
          </a:ln>
          <a:effectLst>
            <a:outerShdw blurRad="200025" rotWithShape="0" algn="bl" dir="5400000" dist="19050">
              <a:srgbClr val="000000">
                <a:alpha val="10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19"/>
          <p:cNvSpPr txBox="1"/>
          <p:nvPr/>
        </p:nvSpPr>
        <p:spPr>
          <a:xfrm>
            <a:off x="889100" y="240050"/>
            <a:ext cx="8026200" cy="54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350">
                <a:solidFill>
                  <a:srgbClr val="1D1C1D"/>
                </a:solidFill>
                <a:latin typeface="Archivo"/>
                <a:ea typeface="Archivo"/>
                <a:cs typeface="Archivo"/>
                <a:sym typeface="Archivo"/>
              </a:rPr>
              <a:t>Key Stock Market Index Performance </a:t>
            </a:r>
            <a:r>
              <a:rPr lang="en" sz="2350">
                <a:solidFill>
                  <a:srgbClr val="1D1C1D"/>
                </a:solidFill>
                <a:latin typeface="Archivo"/>
                <a:ea typeface="Archivo"/>
                <a:cs typeface="Archivo"/>
                <a:sym typeface="Archivo"/>
              </a:rPr>
              <a:t>(cont.)</a:t>
            </a:r>
            <a:endParaRPr sz="3000">
              <a:solidFill>
                <a:srgbClr val="1D1C1D"/>
              </a:solidFill>
              <a:latin typeface="Archivo"/>
              <a:ea typeface="Archivo"/>
              <a:cs typeface="Archivo"/>
              <a:sym typeface="Archivo"/>
            </a:endParaRPr>
          </a:p>
        </p:txBody>
      </p:sp>
      <p:pic>
        <p:nvPicPr>
          <p:cNvPr id="113" name="Google Shape;113;p19">
            <a:hlinkClick r:id="rId3"/>
          </p:cNvPr>
          <p:cNvPicPr preferRelativeResize="0"/>
          <p:nvPr/>
        </p:nvPicPr>
        <p:blipFill>
          <a:blip r:embed="rId4">
            <a:alphaModFix/>
          </a:blip>
          <a:stretch>
            <a:fillRect/>
          </a:stretch>
        </p:blipFill>
        <p:spPr>
          <a:xfrm>
            <a:off x="1433963" y="4428912"/>
            <a:ext cx="1937225" cy="297900"/>
          </a:xfrm>
          <a:prstGeom prst="rect">
            <a:avLst/>
          </a:prstGeom>
          <a:noFill/>
          <a:ln>
            <a:noFill/>
          </a:ln>
        </p:spPr>
      </p:pic>
      <p:pic>
        <p:nvPicPr>
          <p:cNvPr id="114" name="Google Shape;114;p19">
            <a:hlinkClick r:id="rId5"/>
          </p:cNvPr>
          <p:cNvPicPr preferRelativeResize="0"/>
          <p:nvPr/>
        </p:nvPicPr>
        <p:blipFill>
          <a:blip r:embed="rId4">
            <a:alphaModFix/>
          </a:blip>
          <a:stretch>
            <a:fillRect/>
          </a:stretch>
        </p:blipFill>
        <p:spPr>
          <a:xfrm>
            <a:off x="5772788" y="4428912"/>
            <a:ext cx="1937225" cy="297900"/>
          </a:xfrm>
          <a:prstGeom prst="rect">
            <a:avLst/>
          </a:prstGeom>
          <a:noFill/>
          <a:ln>
            <a:noFill/>
          </a:ln>
        </p:spPr>
      </p:pic>
      <p:pic>
        <p:nvPicPr>
          <p:cNvPr id="115" name="Google Shape;115;p19" title="7a.png"/>
          <p:cNvPicPr preferRelativeResize="0"/>
          <p:nvPr/>
        </p:nvPicPr>
        <p:blipFill rotWithShape="1">
          <a:blip r:embed="rId6">
            <a:alphaModFix/>
          </a:blip>
          <a:srcRect b="0" l="0" r="0" t="0"/>
          <a:stretch/>
        </p:blipFill>
        <p:spPr>
          <a:xfrm>
            <a:off x="339750" y="928450"/>
            <a:ext cx="4125650" cy="3376849"/>
          </a:xfrm>
          <a:prstGeom prst="rect">
            <a:avLst/>
          </a:prstGeom>
          <a:noFill/>
          <a:ln>
            <a:noFill/>
          </a:ln>
          <a:effectLst>
            <a:outerShdw blurRad="200025" rotWithShape="0" algn="bl" dir="5400000" dist="19050">
              <a:srgbClr val="000000">
                <a:alpha val="10000"/>
              </a:srgbClr>
            </a:outerShdw>
          </a:effectLst>
        </p:spPr>
      </p:pic>
      <p:pic>
        <p:nvPicPr>
          <p:cNvPr id="116" name="Google Shape;116;p19" title="7b.png"/>
          <p:cNvPicPr preferRelativeResize="0"/>
          <p:nvPr/>
        </p:nvPicPr>
        <p:blipFill rotWithShape="1">
          <a:blip r:embed="rId7">
            <a:alphaModFix/>
          </a:blip>
          <a:srcRect b="0" l="0" r="0" t="0"/>
          <a:stretch/>
        </p:blipFill>
        <p:spPr>
          <a:xfrm>
            <a:off x="4678575" y="928450"/>
            <a:ext cx="4125650" cy="3376845"/>
          </a:xfrm>
          <a:prstGeom prst="rect">
            <a:avLst/>
          </a:prstGeom>
          <a:noFill/>
          <a:ln>
            <a:noFill/>
          </a:ln>
          <a:effectLst>
            <a:outerShdw blurRad="200025" rotWithShape="0" algn="bl" dir="5400000" dist="19050">
              <a:srgbClr val="000000">
                <a:alpha val="10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0"/>
          <p:cNvSpPr txBox="1"/>
          <p:nvPr/>
        </p:nvSpPr>
        <p:spPr>
          <a:xfrm>
            <a:off x="889100" y="240050"/>
            <a:ext cx="8026200" cy="54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350">
                <a:solidFill>
                  <a:srgbClr val="1D1C1D"/>
                </a:solidFill>
                <a:latin typeface="Archivo"/>
                <a:ea typeface="Archivo"/>
                <a:cs typeface="Archivo"/>
                <a:sym typeface="Archivo"/>
              </a:rPr>
              <a:t>US Stock Sector Performance</a:t>
            </a:r>
            <a:endParaRPr b="1" sz="3000">
              <a:solidFill>
                <a:srgbClr val="1D1C1D"/>
              </a:solidFill>
              <a:latin typeface="Archivo"/>
              <a:ea typeface="Archivo"/>
              <a:cs typeface="Archivo"/>
              <a:sym typeface="Archivo"/>
            </a:endParaRPr>
          </a:p>
        </p:txBody>
      </p:sp>
      <p:pic>
        <p:nvPicPr>
          <p:cNvPr id="122" name="Google Shape;122;p20">
            <a:hlinkClick r:id="rId3"/>
          </p:cNvPr>
          <p:cNvPicPr preferRelativeResize="0"/>
          <p:nvPr/>
        </p:nvPicPr>
        <p:blipFill>
          <a:blip r:embed="rId4">
            <a:alphaModFix/>
          </a:blip>
          <a:stretch>
            <a:fillRect/>
          </a:stretch>
        </p:blipFill>
        <p:spPr>
          <a:xfrm>
            <a:off x="5988362" y="4661000"/>
            <a:ext cx="1937225" cy="297900"/>
          </a:xfrm>
          <a:prstGeom prst="rect">
            <a:avLst/>
          </a:prstGeom>
          <a:noFill/>
          <a:ln>
            <a:noFill/>
          </a:ln>
        </p:spPr>
      </p:pic>
      <p:graphicFrame>
        <p:nvGraphicFramePr>
          <p:cNvPr id="123" name="Google Shape;123;p20"/>
          <p:cNvGraphicFramePr/>
          <p:nvPr/>
        </p:nvGraphicFramePr>
        <p:xfrm>
          <a:off x="5224425" y="924725"/>
          <a:ext cx="3000000" cy="3000000"/>
        </p:xfrm>
        <a:graphic>
          <a:graphicData uri="http://schemas.openxmlformats.org/drawingml/2006/table">
            <a:tbl>
              <a:tblPr>
                <a:noFill/>
                <a:tableStyleId>{BC238E99-B87D-4CE8-9EFA-AE883CEB5133}</a:tableStyleId>
              </a:tblPr>
              <a:tblGrid>
                <a:gridCol w="2744625"/>
                <a:gridCol w="632050"/>
              </a:tblGrid>
              <a:tr h="253150">
                <a:tc>
                  <a:txBody>
                    <a:bodyPr/>
                    <a:lstStyle/>
                    <a:p>
                      <a:pPr indent="0" lvl="0" marL="0" rtl="0" algn="l">
                        <a:lnSpc>
                          <a:spcPct val="115000"/>
                        </a:lnSpc>
                        <a:spcBef>
                          <a:spcPts val="0"/>
                        </a:spcBef>
                        <a:spcAft>
                          <a:spcPts val="0"/>
                        </a:spcAft>
                        <a:buNone/>
                      </a:pPr>
                      <a:r>
                        <a:rPr b="1" lang="en" sz="1000">
                          <a:solidFill>
                            <a:srgbClr val="FFFFFF"/>
                          </a:solidFill>
                        </a:rPr>
                        <a:t>Sensitive Sectors</a:t>
                      </a:r>
                      <a:endParaRPr b="1" sz="1000">
                        <a:solidFill>
                          <a:srgbClr val="FFFFFF"/>
                        </a:solidFill>
                      </a:endParaRPr>
                    </a:p>
                  </a:txBody>
                  <a:tcPr marT="19050" marB="19050" marR="28575" marL="28575" anchor="ctr">
                    <a:lnL cap="flat" cmpd="sng" w="15875">
                      <a:solidFill>
                        <a:srgbClr val="0082E8"/>
                      </a:solidFill>
                      <a:prstDash val="solid"/>
                      <a:round/>
                      <a:headEnd len="sm" w="sm" type="none"/>
                      <a:tailEnd len="sm" w="sm" type="none"/>
                    </a:lnL>
                    <a:lnR cap="flat" cmpd="sng" w="15875">
                      <a:solidFill>
                        <a:srgbClr val="0082E8"/>
                      </a:solidFill>
                      <a:prstDash val="solid"/>
                      <a:round/>
                      <a:headEnd len="sm" w="sm" type="none"/>
                      <a:tailEnd len="sm" w="sm" type="none"/>
                    </a:lnR>
                    <a:lnT cap="flat" cmpd="sng" w="15875">
                      <a:solidFill>
                        <a:srgbClr val="0082E8"/>
                      </a:solidFill>
                      <a:prstDash val="solid"/>
                      <a:round/>
                      <a:headEnd len="sm" w="sm" type="none"/>
                      <a:tailEnd len="sm" w="sm" type="none"/>
                    </a:lnT>
                    <a:lnB cap="flat" cmpd="sng" w="15875">
                      <a:solidFill>
                        <a:srgbClr val="0082E8"/>
                      </a:solidFill>
                      <a:prstDash val="solid"/>
                      <a:round/>
                      <a:headEnd len="sm" w="sm" type="none"/>
                      <a:tailEnd len="sm" w="sm" type="none"/>
                    </a:lnB>
                    <a:solidFill>
                      <a:srgbClr val="0082E8"/>
                    </a:solidFill>
                  </a:tcPr>
                </a:tc>
                <a:tc>
                  <a:txBody>
                    <a:bodyPr/>
                    <a:lstStyle/>
                    <a:p>
                      <a:pPr indent="0" lvl="0" marL="0" rtl="0" algn="l">
                        <a:lnSpc>
                          <a:spcPct val="115000"/>
                        </a:lnSpc>
                        <a:spcBef>
                          <a:spcPts val="0"/>
                        </a:spcBef>
                        <a:spcAft>
                          <a:spcPts val="0"/>
                        </a:spcAft>
                        <a:buNone/>
                      </a:pPr>
                      <a:r>
                        <a:rPr b="1" lang="en" sz="1000">
                          <a:solidFill>
                            <a:srgbClr val="FFFFFF"/>
                          </a:solidFill>
                          <a:latin typeface="Archivo"/>
                          <a:ea typeface="Archivo"/>
                          <a:cs typeface="Archivo"/>
                          <a:sym typeface="Archivo"/>
                        </a:rPr>
                        <a:t>Q1 2025 Return</a:t>
                      </a:r>
                      <a:endParaRPr b="1" sz="1000">
                        <a:solidFill>
                          <a:srgbClr val="FFFFFF"/>
                        </a:solidFill>
                        <a:latin typeface="Archivo"/>
                        <a:ea typeface="Archivo"/>
                        <a:cs typeface="Archivo"/>
                        <a:sym typeface="Archivo"/>
                      </a:endParaRPr>
                    </a:p>
                  </a:txBody>
                  <a:tcPr marT="19050" marB="19050" marR="28575" marL="28575" anchor="b">
                    <a:lnL cap="flat" cmpd="sng" w="15875">
                      <a:solidFill>
                        <a:srgbClr val="0082E8"/>
                      </a:solidFill>
                      <a:prstDash val="solid"/>
                      <a:round/>
                      <a:headEnd len="sm" w="sm" type="none"/>
                      <a:tailEnd len="sm" w="sm" type="none"/>
                    </a:lnL>
                    <a:lnR cap="flat" cmpd="sng" w="15875">
                      <a:solidFill>
                        <a:srgbClr val="0082E8"/>
                      </a:solidFill>
                      <a:prstDash val="solid"/>
                      <a:round/>
                      <a:headEnd len="sm" w="sm" type="none"/>
                      <a:tailEnd len="sm" w="sm" type="none"/>
                    </a:lnR>
                    <a:lnT cap="flat" cmpd="sng" w="15875">
                      <a:solidFill>
                        <a:srgbClr val="0082E8"/>
                      </a:solidFill>
                      <a:prstDash val="solid"/>
                      <a:round/>
                      <a:headEnd len="sm" w="sm" type="none"/>
                      <a:tailEnd len="sm" w="sm" type="none"/>
                    </a:lnT>
                    <a:lnB cap="flat" cmpd="sng" w="15875">
                      <a:solidFill>
                        <a:srgbClr val="0082E8"/>
                      </a:solidFill>
                      <a:prstDash val="solid"/>
                      <a:round/>
                      <a:headEnd len="sm" w="sm" type="none"/>
                      <a:tailEnd len="sm" w="sm" type="none"/>
                    </a:lnB>
                    <a:solidFill>
                      <a:srgbClr val="0082E8"/>
                    </a:solidFill>
                  </a:tcPr>
                </a:tc>
              </a:tr>
              <a:tr h="139225">
                <a:tc>
                  <a:txBody>
                    <a:bodyPr/>
                    <a:lstStyle/>
                    <a:p>
                      <a:pPr indent="0" lvl="0" marL="0" rtl="0" algn="l">
                        <a:lnSpc>
                          <a:spcPct val="115000"/>
                        </a:lnSpc>
                        <a:spcBef>
                          <a:spcPts val="0"/>
                        </a:spcBef>
                        <a:spcAft>
                          <a:spcPts val="0"/>
                        </a:spcAft>
                        <a:buNone/>
                      </a:pPr>
                      <a:r>
                        <a:rPr lang="en" sz="900">
                          <a:latin typeface="Archivo"/>
                          <a:ea typeface="Archivo"/>
                          <a:cs typeface="Archivo"/>
                          <a:sym typeface="Archivo"/>
                        </a:rPr>
                        <a:t>Communication Services Select Sector SPDR® ETF</a:t>
                      </a:r>
                      <a:endParaRPr sz="900">
                        <a:latin typeface="Archivo"/>
                        <a:ea typeface="Archivo"/>
                        <a:cs typeface="Archivo"/>
                        <a:sym typeface="Archivo"/>
                      </a:endParaRPr>
                    </a:p>
                  </a:txBody>
                  <a:tcPr marT="19050" marB="19050" marR="28575" marL="28575" anchor="b">
                    <a:lnL cap="flat" cmpd="sng" w="15875">
                      <a:solidFill>
                        <a:srgbClr val="999999"/>
                      </a:solidFill>
                      <a:prstDash val="solid"/>
                      <a:round/>
                      <a:headEnd len="sm" w="sm" type="none"/>
                      <a:tailEnd len="sm" w="sm" type="none"/>
                    </a:lnL>
                    <a:lnR cap="flat" cmpd="sng" w="5300">
                      <a:solidFill>
                        <a:srgbClr val="CCCCCC"/>
                      </a:solidFill>
                      <a:prstDash val="solid"/>
                      <a:round/>
                      <a:headEnd len="sm" w="sm" type="none"/>
                      <a:tailEnd len="sm" w="sm" type="none"/>
                    </a:lnR>
                    <a:lnT cap="flat" cmpd="sng" w="15875">
                      <a:solidFill>
                        <a:srgbClr val="0082E8"/>
                      </a:solidFill>
                      <a:prstDash val="solid"/>
                      <a:round/>
                      <a:headEnd len="sm" w="sm" type="none"/>
                      <a:tailEnd len="sm" w="sm" type="none"/>
                    </a:lnT>
                    <a:solidFill>
                      <a:srgbClr val="FFFFFF"/>
                    </a:solidFill>
                  </a:tcPr>
                </a:tc>
                <a:tc>
                  <a:txBody>
                    <a:bodyPr/>
                    <a:lstStyle/>
                    <a:p>
                      <a:pPr indent="0" lvl="0" marL="0" rtl="0" algn="r">
                        <a:lnSpc>
                          <a:spcPct val="115000"/>
                        </a:lnSpc>
                        <a:spcBef>
                          <a:spcPts val="0"/>
                        </a:spcBef>
                        <a:spcAft>
                          <a:spcPts val="0"/>
                        </a:spcAft>
                        <a:buNone/>
                      </a:pPr>
                      <a:r>
                        <a:rPr lang="en" sz="1000">
                          <a:latin typeface="Archivo"/>
                          <a:ea typeface="Archivo"/>
                          <a:cs typeface="Archivo"/>
                          <a:sym typeface="Archivo"/>
                        </a:rPr>
                        <a:t>-0.08%</a:t>
                      </a:r>
                      <a:endParaRPr sz="1000">
                        <a:latin typeface="Archivo"/>
                        <a:ea typeface="Archivo"/>
                        <a:cs typeface="Archivo"/>
                        <a:sym typeface="Archivo"/>
                      </a:endParaRPr>
                    </a:p>
                  </a:txBody>
                  <a:tcPr marT="19050" marB="19050" marR="28575" marL="28575" anchor="b">
                    <a:lnL cap="flat" cmpd="sng" w="5300">
                      <a:solidFill>
                        <a:srgbClr val="CCCCCC"/>
                      </a:solidFill>
                      <a:prstDash val="solid"/>
                      <a:round/>
                      <a:headEnd len="sm" w="sm" type="none"/>
                      <a:tailEnd len="sm" w="sm" type="none"/>
                    </a:lnL>
                    <a:lnR cap="flat" cmpd="sng" w="15875">
                      <a:solidFill>
                        <a:srgbClr val="999999"/>
                      </a:solidFill>
                      <a:prstDash val="solid"/>
                      <a:round/>
                      <a:headEnd len="sm" w="sm" type="none"/>
                      <a:tailEnd len="sm" w="sm" type="none"/>
                    </a:lnR>
                    <a:lnT cap="flat" cmpd="sng" w="15875">
                      <a:solidFill>
                        <a:srgbClr val="0082E8"/>
                      </a:solidFill>
                      <a:prstDash val="solid"/>
                      <a:round/>
                      <a:headEnd len="sm" w="sm" type="none"/>
                      <a:tailEnd len="sm" w="sm" type="none"/>
                    </a:lnT>
                    <a:solidFill>
                      <a:srgbClr val="FFFEFE"/>
                    </a:solidFill>
                  </a:tcPr>
                </a:tc>
              </a:tr>
              <a:tr h="205175">
                <a:tc>
                  <a:txBody>
                    <a:bodyPr/>
                    <a:lstStyle/>
                    <a:p>
                      <a:pPr indent="0" lvl="0" marL="0" rtl="0" algn="l">
                        <a:lnSpc>
                          <a:spcPct val="115000"/>
                        </a:lnSpc>
                        <a:spcBef>
                          <a:spcPts val="0"/>
                        </a:spcBef>
                        <a:spcAft>
                          <a:spcPts val="0"/>
                        </a:spcAft>
                        <a:buNone/>
                      </a:pPr>
                      <a:r>
                        <a:rPr lang="en" sz="900">
                          <a:latin typeface="Archivo"/>
                          <a:ea typeface="Archivo"/>
                          <a:cs typeface="Archivo"/>
                          <a:sym typeface="Archivo"/>
                        </a:rPr>
                        <a:t>Energy Select Sector SPDR® ETF</a:t>
                      </a:r>
                      <a:endParaRPr sz="900">
                        <a:latin typeface="Archivo"/>
                        <a:ea typeface="Archivo"/>
                        <a:cs typeface="Archivo"/>
                        <a:sym typeface="Archivo"/>
                      </a:endParaRPr>
                    </a:p>
                  </a:txBody>
                  <a:tcPr marT="19050" marB="19050" marR="28575" marL="28575" anchor="b">
                    <a:lnL cap="flat" cmpd="sng" w="15875">
                      <a:solidFill>
                        <a:srgbClr val="999999"/>
                      </a:solidFill>
                      <a:prstDash val="solid"/>
                      <a:round/>
                      <a:headEnd len="sm" w="sm" type="none"/>
                      <a:tailEnd len="sm" w="sm" type="none"/>
                    </a:lnL>
                    <a:lnR cap="flat" cmpd="sng" w="5300">
                      <a:solidFill>
                        <a:srgbClr val="CCCCCC"/>
                      </a:solidFill>
                      <a:prstDash val="solid"/>
                      <a:round/>
                      <a:headEnd len="sm" w="sm" type="none"/>
                      <a:tailEnd len="sm" w="sm" type="none"/>
                    </a:lnR>
                    <a:solidFill>
                      <a:srgbClr val="EEF4FA"/>
                    </a:solidFill>
                  </a:tcPr>
                </a:tc>
                <a:tc>
                  <a:txBody>
                    <a:bodyPr/>
                    <a:lstStyle/>
                    <a:p>
                      <a:pPr indent="0" lvl="0" marL="0" rtl="0" algn="r">
                        <a:lnSpc>
                          <a:spcPct val="115000"/>
                        </a:lnSpc>
                        <a:spcBef>
                          <a:spcPts val="0"/>
                        </a:spcBef>
                        <a:spcAft>
                          <a:spcPts val="0"/>
                        </a:spcAft>
                        <a:buNone/>
                      </a:pPr>
                      <a:r>
                        <a:rPr lang="en" sz="1000">
                          <a:latin typeface="Archivo"/>
                          <a:ea typeface="Archivo"/>
                          <a:cs typeface="Archivo"/>
                          <a:sym typeface="Archivo"/>
                        </a:rPr>
                        <a:t>9.94%</a:t>
                      </a:r>
                      <a:endParaRPr sz="1000">
                        <a:latin typeface="Archivo"/>
                        <a:ea typeface="Archivo"/>
                        <a:cs typeface="Archivo"/>
                        <a:sym typeface="Archivo"/>
                      </a:endParaRPr>
                    </a:p>
                  </a:txBody>
                  <a:tcPr marT="19050" marB="19050" marR="28575" marL="28575" anchor="b">
                    <a:lnL cap="flat" cmpd="sng" w="5300">
                      <a:solidFill>
                        <a:srgbClr val="CCCCCC"/>
                      </a:solidFill>
                      <a:prstDash val="solid"/>
                      <a:round/>
                      <a:headEnd len="sm" w="sm" type="none"/>
                      <a:tailEnd len="sm" w="sm" type="none"/>
                    </a:lnL>
                    <a:lnR cap="flat" cmpd="sng" w="15875">
                      <a:solidFill>
                        <a:srgbClr val="999999"/>
                      </a:solidFill>
                      <a:prstDash val="solid"/>
                      <a:round/>
                      <a:headEnd len="sm" w="sm" type="none"/>
                      <a:tailEnd len="sm" w="sm" type="none"/>
                    </a:lnR>
                    <a:solidFill>
                      <a:srgbClr val="AFDDBB"/>
                    </a:solidFill>
                  </a:tcPr>
                </a:tc>
              </a:tr>
              <a:tr h="139225">
                <a:tc>
                  <a:txBody>
                    <a:bodyPr/>
                    <a:lstStyle/>
                    <a:p>
                      <a:pPr indent="0" lvl="0" marL="0" rtl="0" algn="l">
                        <a:lnSpc>
                          <a:spcPct val="115000"/>
                        </a:lnSpc>
                        <a:spcBef>
                          <a:spcPts val="0"/>
                        </a:spcBef>
                        <a:spcAft>
                          <a:spcPts val="0"/>
                        </a:spcAft>
                        <a:buNone/>
                      </a:pPr>
                      <a:r>
                        <a:rPr lang="en" sz="900">
                          <a:latin typeface="Archivo"/>
                          <a:ea typeface="Archivo"/>
                          <a:cs typeface="Archivo"/>
                          <a:sym typeface="Archivo"/>
                        </a:rPr>
                        <a:t>Industrial Select Sector SPDR® ETF</a:t>
                      </a:r>
                      <a:endParaRPr sz="900">
                        <a:latin typeface="Archivo"/>
                        <a:ea typeface="Archivo"/>
                        <a:cs typeface="Archivo"/>
                        <a:sym typeface="Archivo"/>
                      </a:endParaRPr>
                    </a:p>
                  </a:txBody>
                  <a:tcPr marT="19050" marB="19050" marR="28575" marL="28575" anchor="b">
                    <a:lnL cap="flat" cmpd="sng" w="15875">
                      <a:solidFill>
                        <a:srgbClr val="999999"/>
                      </a:solidFill>
                      <a:prstDash val="solid"/>
                      <a:round/>
                      <a:headEnd len="sm" w="sm" type="none"/>
                      <a:tailEnd len="sm" w="sm" type="none"/>
                    </a:lnL>
                    <a:lnR cap="flat" cmpd="sng" w="5300">
                      <a:solidFill>
                        <a:srgbClr val="CCCCCC"/>
                      </a:solidFill>
                      <a:prstDash val="solid"/>
                      <a:round/>
                      <a:headEnd len="sm" w="sm" type="none"/>
                      <a:tailEnd len="sm" w="sm" type="none"/>
                    </a:lnR>
                    <a:solidFill>
                      <a:srgbClr val="FFFFFF"/>
                    </a:solidFill>
                  </a:tcPr>
                </a:tc>
                <a:tc>
                  <a:txBody>
                    <a:bodyPr/>
                    <a:lstStyle/>
                    <a:p>
                      <a:pPr indent="0" lvl="0" marL="0" rtl="0" algn="r">
                        <a:lnSpc>
                          <a:spcPct val="115000"/>
                        </a:lnSpc>
                        <a:spcBef>
                          <a:spcPts val="0"/>
                        </a:spcBef>
                        <a:spcAft>
                          <a:spcPts val="0"/>
                        </a:spcAft>
                        <a:buNone/>
                      </a:pPr>
                      <a:r>
                        <a:rPr lang="en" sz="1000">
                          <a:latin typeface="Archivo"/>
                          <a:ea typeface="Archivo"/>
                          <a:cs typeface="Archivo"/>
                          <a:sym typeface="Archivo"/>
                        </a:rPr>
                        <a:t>-0.22%</a:t>
                      </a:r>
                      <a:endParaRPr sz="1000">
                        <a:latin typeface="Archivo"/>
                        <a:ea typeface="Archivo"/>
                        <a:cs typeface="Archivo"/>
                        <a:sym typeface="Archivo"/>
                      </a:endParaRPr>
                    </a:p>
                  </a:txBody>
                  <a:tcPr marT="19050" marB="19050" marR="28575" marL="28575" anchor="b">
                    <a:lnL cap="flat" cmpd="sng" w="5300">
                      <a:solidFill>
                        <a:srgbClr val="CCCCCC"/>
                      </a:solidFill>
                      <a:prstDash val="solid"/>
                      <a:round/>
                      <a:headEnd len="sm" w="sm" type="none"/>
                      <a:tailEnd len="sm" w="sm" type="none"/>
                    </a:lnL>
                    <a:lnR cap="flat" cmpd="sng" w="15875">
                      <a:solidFill>
                        <a:srgbClr val="999999"/>
                      </a:solidFill>
                      <a:prstDash val="solid"/>
                      <a:round/>
                      <a:headEnd len="sm" w="sm" type="none"/>
                      <a:tailEnd len="sm" w="sm" type="none"/>
                    </a:lnR>
                    <a:solidFill>
                      <a:srgbClr val="FFFCFC"/>
                    </a:solidFill>
                  </a:tcPr>
                </a:tc>
              </a:tr>
              <a:tr h="139225">
                <a:tc>
                  <a:txBody>
                    <a:bodyPr/>
                    <a:lstStyle/>
                    <a:p>
                      <a:pPr indent="0" lvl="0" marL="0" rtl="0" algn="l">
                        <a:lnSpc>
                          <a:spcPct val="115000"/>
                        </a:lnSpc>
                        <a:spcBef>
                          <a:spcPts val="0"/>
                        </a:spcBef>
                        <a:spcAft>
                          <a:spcPts val="0"/>
                        </a:spcAft>
                        <a:buNone/>
                      </a:pPr>
                      <a:r>
                        <a:rPr lang="en" sz="900">
                          <a:latin typeface="Archivo"/>
                          <a:ea typeface="Archivo"/>
                          <a:cs typeface="Archivo"/>
                          <a:sym typeface="Archivo"/>
                        </a:rPr>
                        <a:t>Technology Select SPDR® ETF</a:t>
                      </a:r>
                      <a:endParaRPr sz="900">
                        <a:latin typeface="Archivo"/>
                        <a:ea typeface="Archivo"/>
                        <a:cs typeface="Archivo"/>
                        <a:sym typeface="Archivo"/>
                      </a:endParaRPr>
                    </a:p>
                  </a:txBody>
                  <a:tcPr marT="19050" marB="19050" marR="28575" marL="28575" anchor="b">
                    <a:lnL cap="flat" cmpd="sng" w="15875">
                      <a:solidFill>
                        <a:srgbClr val="999999"/>
                      </a:solidFill>
                      <a:prstDash val="solid"/>
                      <a:round/>
                      <a:headEnd len="sm" w="sm" type="none"/>
                      <a:tailEnd len="sm" w="sm" type="none"/>
                    </a:lnL>
                    <a:lnR cap="flat" cmpd="sng" w="5300">
                      <a:solidFill>
                        <a:srgbClr val="CCCCCC"/>
                      </a:solidFill>
                      <a:prstDash val="solid"/>
                      <a:round/>
                      <a:headEnd len="sm" w="sm" type="none"/>
                      <a:tailEnd len="sm" w="sm" type="none"/>
                    </a:lnR>
                    <a:lnB cap="flat" cmpd="sng" w="15875">
                      <a:solidFill>
                        <a:srgbClr val="999999"/>
                      </a:solidFill>
                      <a:prstDash val="solid"/>
                      <a:round/>
                      <a:headEnd len="sm" w="sm" type="none"/>
                      <a:tailEnd len="sm" w="sm" type="none"/>
                    </a:lnB>
                    <a:solidFill>
                      <a:srgbClr val="EEF4FA"/>
                    </a:solidFill>
                  </a:tcPr>
                </a:tc>
                <a:tc>
                  <a:txBody>
                    <a:bodyPr/>
                    <a:lstStyle/>
                    <a:p>
                      <a:pPr indent="0" lvl="0" marL="0" rtl="0" algn="r">
                        <a:lnSpc>
                          <a:spcPct val="115000"/>
                        </a:lnSpc>
                        <a:spcBef>
                          <a:spcPts val="0"/>
                        </a:spcBef>
                        <a:spcAft>
                          <a:spcPts val="0"/>
                        </a:spcAft>
                        <a:buNone/>
                      </a:pPr>
                      <a:r>
                        <a:rPr lang="en" sz="1000">
                          <a:latin typeface="Archivo"/>
                          <a:ea typeface="Archivo"/>
                          <a:cs typeface="Archivo"/>
                          <a:sym typeface="Archivo"/>
                        </a:rPr>
                        <a:t>-11.05%</a:t>
                      </a:r>
                      <a:endParaRPr sz="1000">
                        <a:latin typeface="Archivo"/>
                        <a:ea typeface="Archivo"/>
                        <a:cs typeface="Archivo"/>
                        <a:sym typeface="Archivo"/>
                      </a:endParaRPr>
                    </a:p>
                  </a:txBody>
                  <a:tcPr marT="19050" marB="19050" marR="28575" marL="28575" anchor="b">
                    <a:lnL cap="flat" cmpd="sng" w="5300">
                      <a:solidFill>
                        <a:srgbClr val="CCCCCC"/>
                      </a:solidFill>
                      <a:prstDash val="solid"/>
                      <a:round/>
                      <a:headEnd len="sm" w="sm" type="none"/>
                      <a:tailEnd len="sm" w="sm" type="none"/>
                    </a:lnL>
                    <a:lnR cap="flat" cmpd="sng" w="15875">
                      <a:solidFill>
                        <a:srgbClr val="999999"/>
                      </a:solidFill>
                      <a:prstDash val="solid"/>
                      <a:round/>
                      <a:headEnd len="sm" w="sm" type="none"/>
                      <a:tailEnd len="sm" w="sm" type="none"/>
                    </a:lnR>
                    <a:lnB cap="flat" cmpd="sng" w="15875">
                      <a:solidFill>
                        <a:srgbClr val="999999"/>
                      </a:solidFill>
                      <a:prstDash val="solid"/>
                      <a:round/>
                      <a:headEnd len="sm" w="sm" type="none"/>
                      <a:tailEnd len="sm" w="sm" type="none"/>
                    </a:lnB>
                    <a:solidFill>
                      <a:srgbClr val="FF8E8E"/>
                    </a:solidFill>
                  </a:tcPr>
                </a:tc>
              </a:tr>
            </a:tbl>
          </a:graphicData>
        </a:graphic>
      </p:graphicFrame>
      <p:graphicFrame>
        <p:nvGraphicFramePr>
          <p:cNvPr id="124" name="Google Shape;124;p20"/>
          <p:cNvGraphicFramePr/>
          <p:nvPr/>
        </p:nvGraphicFramePr>
        <p:xfrm>
          <a:off x="5224425" y="2226438"/>
          <a:ext cx="3000000" cy="3000000"/>
        </p:xfrm>
        <a:graphic>
          <a:graphicData uri="http://schemas.openxmlformats.org/drawingml/2006/table">
            <a:tbl>
              <a:tblPr>
                <a:noFill/>
                <a:tableStyleId>{BC238E99-B87D-4CE8-9EFA-AE883CEB5133}</a:tableStyleId>
              </a:tblPr>
              <a:tblGrid>
                <a:gridCol w="2744625"/>
                <a:gridCol w="632050"/>
              </a:tblGrid>
              <a:tr h="318800">
                <a:tc>
                  <a:txBody>
                    <a:bodyPr/>
                    <a:lstStyle/>
                    <a:p>
                      <a:pPr indent="0" lvl="0" marL="0" rtl="0" algn="l">
                        <a:lnSpc>
                          <a:spcPct val="115000"/>
                        </a:lnSpc>
                        <a:spcBef>
                          <a:spcPts val="0"/>
                        </a:spcBef>
                        <a:spcAft>
                          <a:spcPts val="0"/>
                        </a:spcAft>
                        <a:buNone/>
                      </a:pPr>
                      <a:r>
                        <a:rPr b="1" lang="en" sz="1000">
                          <a:solidFill>
                            <a:srgbClr val="FFFFFF"/>
                          </a:solidFill>
                        </a:rPr>
                        <a:t>Defensive Sectors</a:t>
                      </a:r>
                      <a:endParaRPr b="1" sz="1000">
                        <a:solidFill>
                          <a:srgbClr val="FFFFFF"/>
                        </a:solidFill>
                      </a:endParaRPr>
                    </a:p>
                  </a:txBody>
                  <a:tcPr marT="19050" marB="19050" marR="28575" marL="28575" anchor="ctr">
                    <a:lnL cap="flat" cmpd="sng" w="15875">
                      <a:solidFill>
                        <a:srgbClr val="0082E8"/>
                      </a:solidFill>
                      <a:prstDash val="solid"/>
                      <a:round/>
                      <a:headEnd len="sm" w="sm" type="none"/>
                      <a:tailEnd len="sm" w="sm" type="none"/>
                    </a:lnL>
                    <a:lnR cap="flat" cmpd="sng" w="15875">
                      <a:solidFill>
                        <a:srgbClr val="0082E8"/>
                      </a:solidFill>
                      <a:prstDash val="solid"/>
                      <a:round/>
                      <a:headEnd len="sm" w="sm" type="none"/>
                      <a:tailEnd len="sm" w="sm" type="none"/>
                    </a:lnR>
                    <a:lnT cap="flat" cmpd="sng" w="15875">
                      <a:solidFill>
                        <a:srgbClr val="0082E8"/>
                      </a:solidFill>
                      <a:prstDash val="solid"/>
                      <a:round/>
                      <a:headEnd len="sm" w="sm" type="none"/>
                      <a:tailEnd len="sm" w="sm" type="none"/>
                    </a:lnT>
                    <a:lnB cap="flat" cmpd="sng" w="15875">
                      <a:solidFill>
                        <a:srgbClr val="0082E8"/>
                      </a:solidFill>
                      <a:prstDash val="solid"/>
                      <a:round/>
                      <a:headEnd len="sm" w="sm" type="none"/>
                      <a:tailEnd len="sm" w="sm" type="none"/>
                    </a:lnB>
                    <a:solidFill>
                      <a:srgbClr val="0082E8"/>
                    </a:solidFill>
                  </a:tcPr>
                </a:tc>
                <a:tc>
                  <a:txBody>
                    <a:bodyPr/>
                    <a:lstStyle/>
                    <a:p>
                      <a:pPr indent="0" lvl="0" marL="0" rtl="0" algn="l">
                        <a:lnSpc>
                          <a:spcPct val="115000"/>
                        </a:lnSpc>
                        <a:spcBef>
                          <a:spcPts val="0"/>
                        </a:spcBef>
                        <a:spcAft>
                          <a:spcPts val="0"/>
                        </a:spcAft>
                        <a:buNone/>
                      </a:pPr>
                      <a:r>
                        <a:rPr b="1" lang="en" sz="1000">
                          <a:solidFill>
                            <a:srgbClr val="FFFFFF"/>
                          </a:solidFill>
                          <a:latin typeface="Archivo"/>
                          <a:ea typeface="Archivo"/>
                          <a:cs typeface="Archivo"/>
                          <a:sym typeface="Archivo"/>
                        </a:rPr>
                        <a:t>Q1 2025 Return</a:t>
                      </a:r>
                      <a:endParaRPr b="1" sz="1000">
                        <a:solidFill>
                          <a:srgbClr val="FFFFFF"/>
                        </a:solidFill>
                        <a:latin typeface="Archivo"/>
                        <a:ea typeface="Archivo"/>
                        <a:cs typeface="Archivo"/>
                        <a:sym typeface="Archivo"/>
                      </a:endParaRPr>
                    </a:p>
                  </a:txBody>
                  <a:tcPr marT="19050" marB="19050" marR="28575" marL="28575" anchor="b">
                    <a:lnL cap="flat" cmpd="sng" w="15875">
                      <a:solidFill>
                        <a:srgbClr val="0082E8"/>
                      </a:solidFill>
                      <a:prstDash val="solid"/>
                      <a:round/>
                      <a:headEnd len="sm" w="sm" type="none"/>
                      <a:tailEnd len="sm" w="sm" type="none"/>
                    </a:lnL>
                    <a:lnR cap="flat" cmpd="sng" w="15875">
                      <a:solidFill>
                        <a:srgbClr val="0082E8"/>
                      </a:solidFill>
                      <a:prstDash val="solid"/>
                      <a:round/>
                      <a:headEnd len="sm" w="sm" type="none"/>
                      <a:tailEnd len="sm" w="sm" type="none"/>
                    </a:lnR>
                    <a:lnT cap="flat" cmpd="sng" w="15875">
                      <a:solidFill>
                        <a:srgbClr val="0082E8"/>
                      </a:solidFill>
                      <a:prstDash val="solid"/>
                      <a:round/>
                      <a:headEnd len="sm" w="sm" type="none"/>
                      <a:tailEnd len="sm" w="sm" type="none"/>
                    </a:lnT>
                    <a:lnB cap="flat" cmpd="sng" w="15875">
                      <a:solidFill>
                        <a:srgbClr val="0082E8"/>
                      </a:solidFill>
                      <a:prstDash val="solid"/>
                      <a:round/>
                      <a:headEnd len="sm" w="sm" type="none"/>
                      <a:tailEnd len="sm" w="sm" type="none"/>
                    </a:lnB>
                    <a:solidFill>
                      <a:srgbClr val="0082E8"/>
                    </a:solidFill>
                  </a:tcPr>
                </a:tc>
              </a:tr>
              <a:tr h="175350">
                <a:tc>
                  <a:txBody>
                    <a:bodyPr/>
                    <a:lstStyle/>
                    <a:p>
                      <a:pPr indent="0" lvl="0" marL="0" rtl="0" algn="l">
                        <a:lnSpc>
                          <a:spcPct val="115000"/>
                        </a:lnSpc>
                        <a:spcBef>
                          <a:spcPts val="0"/>
                        </a:spcBef>
                        <a:spcAft>
                          <a:spcPts val="0"/>
                        </a:spcAft>
                        <a:buNone/>
                      </a:pPr>
                      <a:r>
                        <a:rPr lang="en" sz="900">
                          <a:latin typeface="Archivo"/>
                          <a:ea typeface="Archivo"/>
                          <a:cs typeface="Archivo"/>
                          <a:sym typeface="Archivo"/>
                        </a:rPr>
                        <a:t>Consumer Staples Select Sector SPDR® ETF</a:t>
                      </a:r>
                      <a:endParaRPr sz="900">
                        <a:latin typeface="Archivo"/>
                        <a:ea typeface="Archivo"/>
                        <a:cs typeface="Archivo"/>
                        <a:sym typeface="Archivo"/>
                      </a:endParaRPr>
                    </a:p>
                  </a:txBody>
                  <a:tcPr marT="19050" marB="19050" marR="28575" marL="28575" anchor="b">
                    <a:lnL cap="flat" cmpd="sng" w="15875">
                      <a:solidFill>
                        <a:srgbClr val="999999"/>
                      </a:solidFill>
                      <a:prstDash val="solid"/>
                      <a:round/>
                      <a:headEnd len="sm" w="sm" type="none"/>
                      <a:tailEnd len="sm" w="sm" type="none"/>
                    </a:lnL>
                    <a:lnR cap="flat" cmpd="sng" w="5300">
                      <a:solidFill>
                        <a:srgbClr val="CCCCCC"/>
                      </a:solidFill>
                      <a:prstDash val="solid"/>
                      <a:round/>
                      <a:headEnd len="sm" w="sm" type="none"/>
                      <a:tailEnd len="sm" w="sm" type="none"/>
                    </a:lnR>
                    <a:lnT cap="flat" cmpd="sng" w="15875">
                      <a:solidFill>
                        <a:srgbClr val="0082E8"/>
                      </a:solidFill>
                      <a:prstDash val="solid"/>
                      <a:round/>
                      <a:headEnd len="sm" w="sm" type="none"/>
                      <a:tailEnd len="sm" w="sm" type="none"/>
                    </a:lnT>
                    <a:solidFill>
                      <a:srgbClr val="FFFFFF"/>
                    </a:solidFill>
                  </a:tcPr>
                </a:tc>
                <a:tc>
                  <a:txBody>
                    <a:bodyPr/>
                    <a:lstStyle/>
                    <a:p>
                      <a:pPr indent="0" lvl="0" marL="0" rtl="0" algn="r">
                        <a:lnSpc>
                          <a:spcPct val="115000"/>
                        </a:lnSpc>
                        <a:spcBef>
                          <a:spcPts val="0"/>
                        </a:spcBef>
                        <a:spcAft>
                          <a:spcPts val="0"/>
                        </a:spcAft>
                        <a:buNone/>
                      </a:pPr>
                      <a:r>
                        <a:rPr lang="en" sz="1000">
                          <a:latin typeface="Archivo"/>
                          <a:ea typeface="Archivo"/>
                          <a:cs typeface="Archivo"/>
                          <a:sym typeface="Archivo"/>
                        </a:rPr>
                        <a:t>4.44%</a:t>
                      </a:r>
                      <a:endParaRPr sz="1000">
                        <a:latin typeface="Archivo"/>
                        <a:ea typeface="Archivo"/>
                        <a:cs typeface="Archivo"/>
                        <a:sym typeface="Archivo"/>
                      </a:endParaRPr>
                    </a:p>
                  </a:txBody>
                  <a:tcPr marT="19050" marB="19050" marR="28575" marL="28575" anchor="b">
                    <a:lnL cap="flat" cmpd="sng" w="5300">
                      <a:solidFill>
                        <a:srgbClr val="CCCCCC"/>
                      </a:solidFill>
                      <a:prstDash val="solid"/>
                      <a:round/>
                      <a:headEnd len="sm" w="sm" type="none"/>
                      <a:tailEnd len="sm" w="sm" type="none"/>
                    </a:lnL>
                    <a:lnR cap="flat" cmpd="sng" w="15875">
                      <a:solidFill>
                        <a:srgbClr val="999999"/>
                      </a:solidFill>
                      <a:prstDash val="solid"/>
                      <a:round/>
                      <a:headEnd len="sm" w="sm" type="none"/>
                      <a:tailEnd len="sm" w="sm" type="none"/>
                    </a:lnR>
                    <a:lnT cap="flat" cmpd="sng" w="15875">
                      <a:solidFill>
                        <a:srgbClr val="0082E8"/>
                      </a:solidFill>
                      <a:prstDash val="solid"/>
                      <a:round/>
                      <a:headEnd len="sm" w="sm" type="none"/>
                      <a:tailEnd len="sm" w="sm" type="none"/>
                    </a:lnT>
                    <a:solidFill>
                      <a:srgbClr val="DBF0E1"/>
                    </a:solidFill>
                  </a:tcPr>
                </a:tc>
              </a:tr>
              <a:tr h="175350">
                <a:tc>
                  <a:txBody>
                    <a:bodyPr/>
                    <a:lstStyle/>
                    <a:p>
                      <a:pPr indent="0" lvl="0" marL="0" rtl="0" algn="l">
                        <a:lnSpc>
                          <a:spcPct val="115000"/>
                        </a:lnSpc>
                        <a:spcBef>
                          <a:spcPts val="0"/>
                        </a:spcBef>
                        <a:spcAft>
                          <a:spcPts val="0"/>
                        </a:spcAft>
                        <a:buNone/>
                      </a:pPr>
                      <a:r>
                        <a:rPr lang="en" sz="900">
                          <a:latin typeface="Archivo"/>
                          <a:ea typeface="Archivo"/>
                          <a:cs typeface="Archivo"/>
                          <a:sym typeface="Archivo"/>
                        </a:rPr>
                        <a:t>Health Care Select Sector SPDR® ETF</a:t>
                      </a:r>
                      <a:endParaRPr sz="900">
                        <a:latin typeface="Archivo"/>
                        <a:ea typeface="Archivo"/>
                        <a:cs typeface="Archivo"/>
                        <a:sym typeface="Archivo"/>
                      </a:endParaRPr>
                    </a:p>
                  </a:txBody>
                  <a:tcPr marT="19050" marB="19050" marR="28575" marL="28575" anchor="b">
                    <a:lnL cap="flat" cmpd="sng" w="15875">
                      <a:solidFill>
                        <a:srgbClr val="999999"/>
                      </a:solidFill>
                      <a:prstDash val="solid"/>
                      <a:round/>
                      <a:headEnd len="sm" w="sm" type="none"/>
                      <a:tailEnd len="sm" w="sm" type="none"/>
                    </a:lnL>
                    <a:lnR cap="flat" cmpd="sng" w="5300">
                      <a:solidFill>
                        <a:srgbClr val="CCCCCC"/>
                      </a:solidFill>
                      <a:prstDash val="solid"/>
                      <a:round/>
                      <a:headEnd len="sm" w="sm" type="none"/>
                      <a:tailEnd len="sm" w="sm" type="none"/>
                    </a:lnR>
                    <a:solidFill>
                      <a:srgbClr val="EEF4FA"/>
                    </a:solidFill>
                  </a:tcPr>
                </a:tc>
                <a:tc>
                  <a:txBody>
                    <a:bodyPr/>
                    <a:lstStyle/>
                    <a:p>
                      <a:pPr indent="0" lvl="0" marL="0" rtl="0" algn="r">
                        <a:lnSpc>
                          <a:spcPct val="115000"/>
                        </a:lnSpc>
                        <a:spcBef>
                          <a:spcPts val="0"/>
                        </a:spcBef>
                        <a:spcAft>
                          <a:spcPts val="0"/>
                        </a:spcAft>
                        <a:buNone/>
                      </a:pPr>
                      <a:r>
                        <a:rPr lang="en" sz="1000">
                          <a:latin typeface="Archivo"/>
                          <a:ea typeface="Archivo"/>
                          <a:cs typeface="Archivo"/>
                          <a:sym typeface="Archivo"/>
                        </a:rPr>
                        <a:t>6.54%</a:t>
                      </a:r>
                      <a:endParaRPr sz="1000">
                        <a:latin typeface="Archivo"/>
                        <a:ea typeface="Archivo"/>
                        <a:cs typeface="Archivo"/>
                        <a:sym typeface="Archivo"/>
                      </a:endParaRPr>
                    </a:p>
                  </a:txBody>
                  <a:tcPr marT="19050" marB="19050" marR="28575" marL="28575" anchor="b">
                    <a:lnL cap="flat" cmpd="sng" w="5300">
                      <a:solidFill>
                        <a:srgbClr val="CCCCCC"/>
                      </a:solidFill>
                      <a:prstDash val="solid"/>
                      <a:round/>
                      <a:headEnd len="sm" w="sm" type="none"/>
                      <a:tailEnd len="sm" w="sm" type="none"/>
                    </a:lnL>
                    <a:lnR cap="flat" cmpd="sng" w="15875">
                      <a:solidFill>
                        <a:srgbClr val="999999"/>
                      </a:solidFill>
                      <a:prstDash val="solid"/>
                      <a:round/>
                      <a:headEnd len="sm" w="sm" type="none"/>
                      <a:tailEnd len="sm" w="sm" type="none"/>
                    </a:lnR>
                    <a:solidFill>
                      <a:srgbClr val="CAE9D3"/>
                    </a:solidFill>
                  </a:tcPr>
                </a:tc>
              </a:tr>
              <a:tr h="175350">
                <a:tc>
                  <a:txBody>
                    <a:bodyPr/>
                    <a:lstStyle/>
                    <a:p>
                      <a:pPr indent="0" lvl="0" marL="0" rtl="0" algn="l">
                        <a:lnSpc>
                          <a:spcPct val="115000"/>
                        </a:lnSpc>
                        <a:spcBef>
                          <a:spcPts val="0"/>
                        </a:spcBef>
                        <a:spcAft>
                          <a:spcPts val="0"/>
                        </a:spcAft>
                        <a:buNone/>
                      </a:pPr>
                      <a:r>
                        <a:rPr lang="en" sz="900">
                          <a:latin typeface="Archivo"/>
                          <a:ea typeface="Archivo"/>
                          <a:cs typeface="Archivo"/>
                          <a:sym typeface="Archivo"/>
                        </a:rPr>
                        <a:t>Utilities Select Sector SPDR® ETF</a:t>
                      </a:r>
                      <a:endParaRPr sz="900">
                        <a:latin typeface="Archivo"/>
                        <a:ea typeface="Archivo"/>
                        <a:cs typeface="Archivo"/>
                        <a:sym typeface="Archivo"/>
                      </a:endParaRPr>
                    </a:p>
                  </a:txBody>
                  <a:tcPr marT="19050" marB="19050" marR="28575" marL="28575" anchor="b">
                    <a:lnL cap="flat" cmpd="sng" w="15875">
                      <a:solidFill>
                        <a:srgbClr val="999999"/>
                      </a:solidFill>
                      <a:prstDash val="solid"/>
                      <a:round/>
                      <a:headEnd len="sm" w="sm" type="none"/>
                      <a:tailEnd len="sm" w="sm" type="none"/>
                    </a:lnL>
                    <a:lnR cap="flat" cmpd="sng" w="5300">
                      <a:solidFill>
                        <a:srgbClr val="CCCCCC"/>
                      </a:solidFill>
                      <a:prstDash val="solid"/>
                      <a:round/>
                      <a:headEnd len="sm" w="sm" type="none"/>
                      <a:tailEnd len="sm" w="sm" type="none"/>
                    </a:lnR>
                    <a:lnB cap="flat" cmpd="sng" w="15875">
                      <a:solidFill>
                        <a:srgbClr val="999999"/>
                      </a:solidFill>
                      <a:prstDash val="solid"/>
                      <a:round/>
                      <a:headEnd len="sm" w="sm" type="none"/>
                      <a:tailEnd len="sm" w="sm" type="none"/>
                    </a:lnB>
                    <a:solidFill>
                      <a:srgbClr val="FFFFFF"/>
                    </a:solidFill>
                  </a:tcPr>
                </a:tc>
                <a:tc>
                  <a:txBody>
                    <a:bodyPr/>
                    <a:lstStyle/>
                    <a:p>
                      <a:pPr indent="0" lvl="0" marL="0" rtl="0" algn="r">
                        <a:lnSpc>
                          <a:spcPct val="115000"/>
                        </a:lnSpc>
                        <a:spcBef>
                          <a:spcPts val="0"/>
                        </a:spcBef>
                        <a:spcAft>
                          <a:spcPts val="0"/>
                        </a:spcAft>
                        <a:buNone/>
                      </a:pPr>
                      <a:r>
                        <a:rPr lang="en" sz="1000">
                          <a:latin typeface="Archivo"/>
                          <a:ea typeface="Archivo"/>
                          <a:cs typeface="Archivo"/>
                          <a:sym typeface="Archivo"/>
                        </a:rPr>
                        <a:t>4.91%</a:t>
                      </a:r>
                      <a:endParaRPr sz="1000">
                        <a:latin typeface="Archivo"/>
                        <a:ea typeface="Archivo"/>
                        <a:cs typeface="Archivo"/>
                        <a:sym typeface="Archivo"/>
                      </a:endParaRPr>
                    </a:p>
                  </a:txBody>
                  <a:tcPr marT="19050" marB="19050" marR="28575" marL="28575" anchor="b">
                    <a:lnL cap="flat" cmpd="sng" w="5300">
                      <a:solidFill>
                        <a:srgbClr val="CCCCCC"/>
                      </a:solidFill>
                      <a:prstDash val="solid"/>
                      <a:round/>
                      <a:headEnd len="sm" w="sm" type="none"/>
                      <a:tailEnd len="sm" w="sm" type="none"/>
                    </a:lnL>
                    <a:lnR cap="flat" cmpd="sng" w="15875">
                      <a:solidFill>
                        <a:srgbClr val="999999"/>
                      </a:solidFill>
                      <a:prstDash val="solid"/>
                      <a:round/>
                      <a:headEnd len="sm" w="sm" type="none"/>
                      <a:tailEnd len="sm" w="sm" type="none"/>
                    </a:lnR>
                    <a:lnB cap="flat" cmpd="sng" w="15875">
                      <a:solidFill>
                        <a:srgbClr val="999999"/>
                      </a:solidFill>
                      <a:prstDash val="solid"/>
                      <a:round/>
                      <a:headEnd len="sm" w="sm" type="none"/>
                      <a:tailEnd len="sm" w="sm" type="none"/>
                    </a:lnB>
                    <a:solidFill>
                      <a:srgbClr val="D8EEDE"/>
                    </a:solidFill>
                  </a:tcPr>
                </a:tc>
              </a:tr>
            </a:tbl>
          </a:graphicData>
        </a:graphic>
      </p:graphicFrame>
      <p:graphicFrame>
        <p:nvGraphicFramePr>
          <p:cNvPr id="125" name="Google Shape;125;p20"/>
          <p:cNvGraphicFramePr/>
          <p:nvPr/>
        </p:nvGraphicFramePr>
        <p:xfrm>
          <a:off x="5224425" y="3320463"/>
          <a:ext cx="3000000" cy="3000000"/>
        </p:xfrm>
        <a:graphic>
          <a:graphicData uri="http://schemas.openxmlformats.org/drawingml/2006/table">
            <a:tbl>
              <a:tblPr>
                <a:noFill/>
                <a:tableStyleId>{BC238E99-B87D-4CE8-9EFA-AE883CEB5133}</a:tableStyleId>
              </a:tblPr>
              <a:tblGrid>
                <a:gridCol w="2744625"/>
                <a:gridCol w="632050"/>
              </a:tblGrid>
              <a:tr h="335700">
                <a:tc>
                  <a:txBody>
                    <a:bodyPr/>
                    <a:lstStyle/>
                    <a:p>
                      <a:pPr indent="0" lvl="0" marL="0" rtl="0" algn="l">
                        <a:lnSpc>
                          <a:spcPct val="115000"/>
                        </a:lnSpc>
                        <a:spcBef>
                          <a:spcPts val="0"/>
                        </a:spcBef>
                        <a:spcAft>
                          <a:spcPts val="0"/>
                        </a:spcAft>
                        <a:buNone/>
                      </a:pPr>
                      <a:r>
                        <a:rPr b="1" lang="en" sz="1000">
                          <a:solidFill>
                            <a:srgbClr val="FFFFFF"/>
                          </a:solidFill>
                        </a:rPr>
                        <a:t>Cyclical Sectors</a:t>
                      </a:r>
                      <a:endParaRPr b="1" sz="1000">
                        <a:solidFill>
                          <a:srgbClr val="FFFFFF"/>
                        </a:solidFill>
                      </a:endParaRPr>
                    </a:p>
                  </a:txBody>
                  <a:tcPr marT="19050" marB="19050" marR="28575" marL="28575" anchor="ctr">
                    <a:lnL cap="flat" cmpd="sng" w="15875">
                      <a:solidFill>
                        <a:srgbClr val="0082E8"/>
                      </a:solidFill>
                      <a:prstDash val="solid"/>
                      <a:round/>
                      <a:headEnd len="sm" w="sm" type="none"/>
                      <a:tailEnd len="sm" w="sm" type="none"/>
                    </a:lnL>
                    <a:lnR cap="flat" cmpd="sng" w="15875">
                      <a:solidFill>
                        <a:srgbClr val="0082E8"/>
                      </a:solidFill>
                      <a:prstDash val="solid"/>
                      <a:round/>
                      <a:headEnd len="sm" w="sm" type="none"/>
                      <a:tailEnd len="sm" w="sm" type="none"/>
                    </a:lnR>
                    <a:lnT cap="flat" cmpd="sng" w="15875">
                      <a:solidFill>
                        <a:srgbClr val="0082E8"/>
                      </a:solidFill>
                      <a:prstDash val="solid"/>
                      <a:round/>
                      <a:headEnd len="sm" w="sm" type="none"/>
                      <a:tailEnd len="sm" w="sm" type="none"/>
                    </a:lnT>
                    <a:lnB cap="flat" cmpd="sng" w="15875">
                      <a:solidFill>
                        <a:srgbClr val="0082E8"/>
                      </a:solidFill>
                      <a:prstDash val="solid"/>
                      <a:round/>
                      <a:headEnd len="sm" w="sm" type="none"/>
                      <a:tailEnd len="sm" w="sm" type="none"/>
                    </a:lnB>
                    <a:solidFill>
                      <a:srgbClr val="0082E8"/>
                    </a:solidFill>
                  </a:tcPr>
                </a:tc>
                <a:tc>
                  <a:txBody>
                    <a:bodyPr/>
                    <a:lstStyle/>
                    <a:p>
                      <a:pPr indent="0" lvl="0" marL="0" rtl="0" algn="l">
                        <a:lnSpc>
                          <a:spcPct val="115000"/>
                        </a:lnSpc>
                        <a:spcBef>
                          <a:spcPts val="0"/>
                        </a:spcBef>
                        <a:spcAft>
                          <a:spcPts val="0"/>
                        </a:spcAft>
                        <a:buNone/>
                      </a:pPr>
                      <a:r>
                        <a:rPr b="1" lang="en" sz="1000">
                          <a:solidFill>
                            <a:srgbClr val="FFFFFF"/>
                          </a:solidFill>
                          <a:latin typeface="Archivo"/>
                          <a:ea typeface="Archivo"/>
                          <a:cs typeface="Archivo"/>
                          <a:sym typeface="Archivo"/>
                        </a:rPr>
                        <a:t>Q1 2025 Return</a:t>
                      </a:r>
                      <a:endParaRPr b="1" sz="1000">
                        <a:solidFill>
                          <a:srgbClr val="FFFFFF"/>
                        </a:solidFill>
                        <a:latin typeface="Archivo"/>
                        <a:ea typeface="Archivo"/>
                        <a:cs typeface="Archivo"/>
                        <a:sym typeface="Archivo"/>
                      </a:endParaRPr>
                    </a:p>
                  </a:txBody>
                  <a:tcPr marT="19050" marB="19050" marR="28575" marL="28575" anchor="b">
                    <a:lnL cap="flat" cmpd="sng" w="15875">
                      <a:solidFill>
                        <a:srgbClr val="0082E8"/>
                      </a:solidFill>
                      <a:prstDash val="solid"/>
                      <a:round/>
                      <a:headEnd len="sm" w="sm" type="none"/>
                      <a:tailEnd len="sm" w="sm" type="none"/>
                    </a:lnL>
                    <a:lnR cap="flat" cmpd="sng" w="15875">
                      <a:solidFill>
                        <a:srgbClr val="0082E8"/>
                      </a:solidFill>
                      <a:prstDash val="solid"/>
                      <a:round/>
                      <a:headEnd len="sm" w="sm" type="none"/>
                      <a:tailEnd len="sm" w="sm" type="none"/>
                    </a:lnR>
                    <a:lnT cap="flat" cmpd="sng" w="15875">
                      <a:solidFill>
                        <a:srgbClr val="0082E8"/>
                      </a:solidFill>
                      <a:prstDash val="solid"/>
                      <a:round/>
                      <a:headEnd len="sm" w="sm" type="none"/>
                      <a:tailEnd len="sm" w="sm" type="none"/>
                    </a:lnT>
                    <a:lnB cap="flat" cmpd="sng" w="15875">
                      <a:solidFill>
                        <a:srgbClr val="0082E8"/>
                      </a:solidFill>
                      <a:prstDash val="solid"/>
                      <a:round/>
                      <a:headEnd len="sm" w="sm" type="none"/>
                      <a:tailEnd len="sm" w="sm" type="none"/>
                    </a:lnB>
                    <a:solidFill>
                      <a:srgbClr val="0082E8"/>
                    </a:solidFill>
                  </a:tcPr>
                </a:tc>
              </a:tr>
              <a:tr h="184625">
                <a:tc>
                  <a:txBody>
                    <a:bodyPr/>
                    <a:lstStyle/>
                    <a:p>
                      <a:pPr indent="0" lvl="0" marL="0" rtl="0" algn="l">
                        <a:lnSpc>
                          <a:spcPct val="115000"/>
                        </a:lnSpc>
                        <a:spcBef>
                          <a:spcPts val="0"/>
                        </a:spcBef>
                        <a:spcAft>
                          <a:spcPts val="0"/>
                        </a:spcAft>
                        <a:buNone/>
                      </a:pPr>
                      <a:r>
                        <a:rPr lang="en" sz="900">
                          <a:latin typeface="Archivo"/>
                          <a:ea typeface="Archivo"/>
                          <a:cs typeface="Archivo"/>
                          <a:sym typeface="Archivo"/>
                        </a:rPr>
                        <a:t>Consumer Discretionary Select SPDR® ETF</a:t>
                      </a:r>
                      <a:endParaRPr sz="900">
                        <a:latin typeface="Archivo"/>
                        <a:ea typeface="Archivo"/>
                        <a:cs typeface="Archivo"/>
                        <a:sym typeface="Archivo"/>
                      </a:endParaRPr>
                    </a:p>
                  </a:txBody>
                  <a:tcPr marT="19050" marB="19050" marR="28575" marL="28575" anchor="b">
                    <a:lnL cap="flat" cmpd="sng" w="15875">
                      <a:solidFill>
                        <a:srgbClr val="999999"/>
                      </a:solidFill>
                      <a:prstDash val="solid"/>
                      <a:round/>
                      <a:headEnd len="sm" w="sm" type="none"/>
                      <a:tailEnd len="sm" w="sm" type="none"/>
                    </a:lnL>
                    <a:lnR cap="flat" cmpd="sng" w="5300">
                      <a:solidFill>
                        <a:srgbClr val="CCCCCC"/>
                      </a:solidFill>
                      <a:prstDash val="solid"/>
                      <a:round/>
                      <a:headEnd len="sm" w="sm" type="none"/>
                      <a:tailEnd len="sm" w="sm" type="none"/>
                    </a:lnR>
                    <a:lnT cap="flat" cmpd="sng" w="15875">
                      <a:solidFill>
                        <a:srgbClr val="0082E8"/>
                      </a:solidFill>
                      <a:prstDash val="solid"/>
                      <a:round/>
                      <a:headEnd len="sm" w="sm" type="none"/>
                      <a:tailEnd len="sm" w="sm" type="none"/>
                    </a:lnT>
                    <a:solidFill>
                      <a:srgbClr val="FFFFFF"/>
                    </a:solidFill>
                  </a:tcPr>
                </a:tc>
                <a:tc>
                  <a:txBody>
                    <a:bodyPr/>
                    <a:lstStyle/>
                    <a:p>
                      <a:pPr indent="0" lvl="0" marL="0" rtl="0" algn="r">
                        <a:lnSpc>
                          <a:spcPct val="115000"/>
                        </a:lnSpc>
                        <a:spcBef>
                          <a:spcPts val="0"/>
                        </a:spcBef>
                        <a:spcAft>
                          <a:spcPts val="0"/>
                        </a:spcAft>
                        <a:buNone/>
                      </a:pPr>
                      <a:r>
                        <a:rPr lang="en" sz="1000">
                          <a:latin typeface="Archivo"/>
                          <a:ea typeface="Archivo"/>
                          <a:cs typeface="Archivo"/>
                          <a:sym typeface="Archivo"/>
                        </a:rPr>
                        <a:t>-11.75%</a:t>
                      </a:r>
                      <a:endParaRPr sz="1000">
                        <a:latin typeface="Archivo"/>
                        <a:ea typeface="Archivo"/>
                        <a:cs typeface="Archivo"/>
                        <a:sym typeface="Archivo"/>
                      </a:endParaRPr>
                    </a:p>
                  </a:txBody>
                  <a:tcPr marT="19050" marB="19050" marR="28575" marL="28575" anchor="b">
                    <a:lnL cap="flat" cmpd="sng" w="5300">
                      <a:solidFill>
                        <a:srgbClr val="CCCCCC"/>
                      </a:solidFill>
                      <a:prstDash val="solid"/>
                      <a:round/>
                      <a:headEnd len="sm" w="sm" type="none"/>
                      <a:tailEnd len="sm" w="sm" type="none"/>
                    </a:lnL>
                    <a:lnR cap="flat" cmpd="sng" w="15875">
                      <a:solidFill>
                        <a:srgbClr val="999999"/>
                      </a:solidFill>
                      <a:prstDash val="solid"/>
                      <a:round/>
                      <a:headEnd len="sm" w="sm" type="none"/>
                      <a:tailEnd len="sm" w="sm" type="none"/>
                    </a:lnR>
                    <a:lnT cap="flat" cmpd="sng" w="15875">
                      <a:solidFill>
                        <a:srgbClr val="0082E8"/>
                      </a:solidFill>
                      <a:prstDash val="solid"/>
                      <a:round/>
                      <a:headEnd len="sm" w="sm" type="none"/>
                      <a:tailEnd len="sm" w="sm" type="none"/>
                    </a:lnT>
                    <a:solidFill>
                      <a:srgbClr val="FF8787"/>
                    </a:solidFill>
                  </a:tcPr>
                </a:tc>
              </a:tr>
              <a:tr h="184625">
                <a:tc>
                  <a:txBody>
                    <a:bodyPr/>
                    <a:lstStyle/>
                    <a:p>
                      <a:pPr indent="0" lvl="0" marL="0" rtl="0" algn="l">
                        <a:lnSpc>
                          <a:spcPct val="115000"/>
                        </a:lnSpc>
                        <a:spcBef>
                          <a:spcPts val="0"/>
                        </a:spcBef>
                        <a:spcAft>
                          <a:spcPts val="0"/>
                        </a:spcAft>
                        <a:buNone/>
                      </a:pPr>
                      <a:r>
                        <a:rPr lang="en" sz="900">
                          <a:latin typeface="Archivo"/>
                          <a:ea typeface="Archivo"/>
                          <a:cs typeface="Archivo"/>
                          <a:sym typeface="Archivo"/>
                        </a:rPr>
                        <a:t>Financial Select Sector SPDR® ETF</a:t>
                      </a:r>
                      <a:endParaRPr sz="900">
                        <a:latin typeface="Archivo"/>
                        <a:ea typeface="Archivo"/>
                        <a:cs typeface="Archivo"/>
                        <a:sym typeface="Archivo"/>
                      </a:endParaRPr>
                    </a:p>
                  </a:txBody>
                  <a:tcPr marT="19050" marB="19050" marR="28575" marL="28575" anchor="b">
                    <a:lnL cap="flat" cmpd="sng" w="15875">
                      <a:solidFill>
                        <a:srgbClr val="999999"/>
                      </a:solidFill>
                      <a:prstDash val="solid"/>
                      <a:round/>
                      <a:headEnd len="sm" w="sm" type="none"/>
                      <a:tailEnd len="sm" w="sm" type="none"/>
                    </a:lnL>
                    <a:lnR cap="flat" cmpd="sng" w="5300">
                      <a:solidFill>
                        <a:srgbClr val="CCCCCC"/>
                      </a:solidFill>
                      <a:prstDash val="solid"/>
                      <a:round/>
                      <a:headEnd len="sm" w="sm" type="none"/>
                      <a:tailEnd len="sm" w="sm" type="none"/>
                    </a:lnR>
                    <a:solidFill>
                      <a:srgbClr val="EEF4FA"/>
                    </a:solidFill>
                  </a:tcPr>
                </a:tc>
                <a:tc>
                  <a:txBody>
                    <a:bodyPr/>
                    <a:lstStyle/>
                    <a:p>
                      <a:pPr indent="0" lvl="0" marL="0" rtl="0" algn="r">
                        <a:lnSpc>
                          <a:spcPct val="115000"/>
                        </a:lnSpc>
                        <a:spcBef>
                          <a:spcPts val="0"/>
                        </a:spcBef>
                        <a:spcAft>
                          <a:spcPts val="0"/>
                        </a:spcAft>
                        <a:buNone/>
                      </a:pPr>
                      <a:r>
                        <a:rPr lang="en" sz="1000">
                          <a:latin typeface="Archivo"/>
                          <a:ea typeface="Archivo"/>
                          <a:cs typeface="Archivo"/>
                          <a:sym typeface="Archivo"/>
                        </a:rPr>
                        <a:t>3.43%</a:t>
                      </a:r>
                      <a:endParaRPr sz="1000">
                        <a:latin typeface="Archivo"/>
                        <a:ea typeface="Archivo"/>
                        <a:cs typeface="Archivo"/>
                        <a:sym typeface="Archivo"/>
                      </a:endParaRPr>
                    </a:p>
                  </a:txBody>
                  <a:tcPr marT="19050" marB="19050" marR="28575" marL="28575" anchor="b">
                    <a:lnL cap="flat" cmpd="sng" w="5300">
                      <a:solidFill>
                        <a:srgbClr val="CCCCCC"/>
                      </a:solidFill>
                      <a:prstDash val="solid"/>
                      <a:round/>
                      <a:headEnd len="sm" w="sm" type="none"/>
                      <a:tailEnd len="sm" w="sm" type="none"/>
                    </a:lnL>
                    <a:lnR cap="flat" cmpd="sng" w="15875">
                      <a:solidFill>
                        <a:srgbClr val="999999"/>
                      </a:solidFill>
                      <a:prstDash val="solid"/>
                      <a:round/>
                      <a:headEnd len="sm" w="sm" type="none"/>
                      <a:tailEnd len="sm" w="sm" type="none"/>
                    </a:lnR>
                    <a:solidFill>
                      <a:srgbClr val="E4F4E8"/>
                    </a:solidFill>
                  </a:tcPr>
                </a:tc>
              </a:tr>
              <a:tr h="184625">
                <a:tc>
                  <a:txBody>
                    <a:bodyPr/>
                    <a:lstStyle/>
                    <a:p>
                      <a:pPr indent="0" lvl="0" marL="0" rtl="0" algn="l">
                        <a:lnSpc>
                          <a:spcPct val="115000"/>
                        </a:lnSpc>
                        <a:spcBef>
                          <a:spcPts val="0"/>
                        </a:spcBef>
                        <a:spcAft>
                          <a:spcPts val="0"/>
                        </a:spcAft>
                        <a:buNone/>
                      </a:pPr>
                      <a:r>
                        <a:rPr lang="en" sz="900">
                          <a:latin typeface="Archivo"/>
                          <a:ea typeface="Archivo"/>
                          <a:cs typeface="Archivo"/>
                          <a:sym typeface="Archivo"/>
                        </a:rPr>
                        <a:t>Materials Select Sector SPDR® ETF</a:t>
                      </a:r>
                      <a:endParaRPr sz="900">
                        <a:latin typeface="Archivo"/>
                        <a:ea typeface="Archivo"/>
                        <a:cs typeface="Archivo"/>
                        <a:sym typeface="Archivo"/>
                      </a:endParaRPr>
                    </a:p>
                  </a:txBody>
                  <a:tcPr marT="19050" marB="19050" marR="28575" marL="28575" anchor="b">
                    <a:lnL cap="flat" cmpd="sng" w="15875">
                      <a:solidFill>
                        <a:srgbClr val="999999"/>
                      </a:solidFill>
                      <a:prstDash val="solid"/>
                      <a:round/>
                      <a:headEnd len="sm" w="sm" type="none"/>
                      <a:tailEnd len="sm" w="sm" type="none"/>
                    </a:lnL>
                    <a:lnR cap="flat" cmpd="sng" w="5300">
                      <a:solidFill>
                        <a:srgbClr val="CCCCCC"/>
                      </a:solidFill>
                      <a:prstDash val="solid"/>
                      <a:round/>
                      <a:headEnd len="sm" w="sm" type="none"/>
                      <a:tailEnd len="sm" w="sm" type="none"/>
                    </a:lnR>
                    <a:solidFill>
                      <a:srgbClr val="FFFFFF"/>
                    </a:solidFill>
                  </a:tcPr>
                </a:tc>
                <a:tc>
                  <a:txBody>
                    <a:bodyPr/>
                    <a:lstStyle/>
                    <a:p>
                      <a:pPr indent="0" lvl="0" marL="0" rtl="0" algn="r">
                        <a:lnSpc>
                          <a:spcPct val="115000"/>
                        </a:lnSpc>
                        <a:spcBef>
                          <a:spcPts val="0"/>
                        </a:spcBef>
                        <a:spcAft>
                          <a:spcPts val="0"/>
                        </a:spcAft>
                        <a:buNone/>
                      </a:pPr>
                      <a:r>
                        <a:rPr lang="en" sz="1000">
                          <a:latin typeface="Archivo"/>
                          <a:ea typeface="Archivo"/>
                          <a:cs typeface="Archivo"/>
                          <a:sym typeface="Archivo"/>
                        </a:rPr>
                        <a:t>2.67%</a:t>
                      </a:r>
                      <a:endParaRPr sz="1000">
                        <a:latin typeface="Archivo"/>
                        <a:ea typeface="Archivo"/>
                        <a:cs typeface="Archivo"/>
                        <a:sym typeface="Archivo"/>
                      </a:endParaRPr>
                    </a:p>
                  </a:txBody>
                  <a:tcPr marT="19050" marB="19050" marR="28575" marL="28575" anchor="b">
                    <a:lnL cap="flat" cmpd="sng" w="5300">
                      <a:solidFill>
                        <a:srgbClr val="CCCCCC"/>
                      </a:solidFill>
                      <a:prstDash val="solid"/>
                      <a:round/>
                      <a:headEnd len="sm" w="sm" type="none"/>
                      <a:tailEnd len="sm" w="sm" type="none"/>
                    </a:lnL>
                    <a:lnR cap="flat" cmpd="sng" w="15875">
                      <a:solidFill>
                        <a:srgbClr val="999999"/>
                      </a:solidFill>
                      <a:prstDash val="solid"/>
                      <a:round/>
                      <a:headEnd len="sm" w="sm" type="none"/>
                      <a:tailEnd len="sm" w="sm" type="none"/>
                    </a:lnR>
                    <a:solidFill>
                      <a:srgbClr val="EAF6ED"/>
                    </a:solidFill>
                  </a:tcPr>
                </a:tc>
              </a:tr>
              <a:tr h="184625">
                <a:tc>
                  <a:txBody>
                    <a:bodyPr/>
                    <a:lstStyle/>
                    <a:p>
                      <a:pPr indent="0" lvl="0" marL="0" rtl="0" algn="l">
                        <a:lnSpc>
                          <a:spcPct val="115000"/>
                        </a:lnSpc>
                        <a:spcBef>
                          <a:spcPts val="0"/>
                        </a:spcBef>
                        <a:spcAft>
                          <a:spcPts val="0"/>
                        </a:spcAft>
                        <a:buNone/>
                      </a:pPr>
                      <a:r>
                        <a:rPr lang="en" sz="900">
                          <a:latin typeface="Archivo"/>
                          <a:ea typeface="Archivo"/>
                          <a:cs typeface="Archivo"/>
                          <a:sym typeface="Archivo"/>
                        </a:rPr>
                        <a:t>Real Estate Select Sector SPDR® ETF</a:t>
                      </a:r>
                      <a:endParaRPr sz="900">
                        <a:latin typeface="Archivo"/>
                        <a:ea typeface="Archivo"/>
                        <a:cs typeface="Archivo"/>
                        <a:sym typeface="Archivo"/>
                      </a:endParaRPr>
                    </a:p>
                  </a:txBody>
                  <a:tcPr marT="19050" marB="19050" marR="28575" marL="28575" anchor="b">
                    <a:lnL cap="flat" cmpd="sng" w="15875">
                      <a:solidFill>
                        <a:srgbClr val="999999"/>
                      </a:solidFill>
                      <a:prstDash val="solid"/>
                      <a:round/>
                      <a:headEnd len="sm" w="sm" type="none"/>
                      <a:tailEnd len="sm" w="sm" type="none"/>
                    </a:lnL>
                    <a:lnR cap="flat" cmpd="sng" w="5300">
                      <a:solidFill>
                        <a:srgbClr val="CCCCCC"/>
                      </a:solidFill>
                      <a:prstDash val="solid"/>
                      <a:round/>
                      <a:headEnd len="sm" w="sm" type="none"/>
                      <a:tailEnd len="sm" w="sm" type="none"/>
                    </a:lnR>
                    <a:lnB cap="flat" cmpd="sng" w="15875">
                      <a:solidFill>
                        <a:srgbClr val="999999"/>
                      </a:solidFill>
                      <a:prstDash val="solid"/>
                      <a:round/>
                      <a:headEnd len="sm" w="sm" type="none"/>
                      <a:tailEnd len="sm" w="sm" type="none"/>
                    </a:lnB>
                    <a:solidFill>
                      <a:srgbClr val="EEF4FA"/>
                    </a:solidFill>
                  </a:tcPr>
                </a:tc>
                <a:tc>
                  <a:txBody>
                    <a:bodyPr/>
                    <a:lstStyle/>
                    <a:p>
                      <a:pPr indent="0" lvl="0" marL="0" rtl="0" algn="r">
                        <a:lnSpc>
                          <a:spcPct val="115000"/>
                        </a:lnSpc>
                        <a:spcBef>
                          <a:spcPts val="0"/>
                        </a:spcBef>
                        <a:spcAft>
                          <a:spcPts val="0"/>
                        </a:spcAft>
                        <a:buNone/>
                      </a:pPr>
                      <a:r>
                        <a:rPr lang="en" sz="1000">
                          <a:latin typeface="Archivo"/>
                          <a:ea typeface="Archivo"/>
                          <a:cs typeface="Archivo"/>
                          <a:sym typeface="Archivo"/>
                        </a:rPr>
                        <a:t>3.55%</a:t>
                      </a:r>
                      <a:endParaRPr sz="1000">
                        <a:latin typeface="Archivo"/>
                        <a:ea typeface="Archivo"/>
                        <a:cs typeface="Archivo"/>
                        <a:sym typeface="Archivo"/>
                      </a:endParaRPr>
                    </a:p>
                  </a:txBody>
                  <a:tcPr marT="19050" marB="19050" marR="28575" marL="28575" anchor="b">
                    <a:lnL cap="flat" cmpd="sng" w="5300">
                      <a:solidFill>
                        <a:srgbClr val="CCCCCC"/>
                      </a:solidFill>
                      <a:prstDash val="solid"/>
                      <a:round/>
                      <a:headEnd len="sm" w="sm" type="none"/>
                      <a:tailEnd len="sm" w="sm" type="none"/>
                    </a:lnL>
                    <a:lnR cap="flat" cmpd="sng" w="15875">
                      <a:solidFill>
                        <a:srgbClr val="999999"/>
                      </a:solidFill>
                      <a:prstDash val="solid"/>
                      <a:round/>
                      <a:headEnd len="sm" w="sm" type="none"/>
                      <a:tailEnd len="sm" w="sm" type="none"/>
                    </a:lnR>
                    <a:lnB cap="flat" cmpd="sng" w="15875">
                      <a:solidFill>
                        <a:srgbClr val="999999"/>
                      </a:solidFill>
                      <a:prstDash val="solid"/>
                      <a:round/>
                      <a:headEnd len="sm" w="sm" type="none"/>
                      <a:tailEnd len="sm" w="sm" type="none"/>
                    </a:lnB>
                    <a:solidFill>
                      <a:srgbClr val="E3F3E7"/>
                    </a:solidFill>
                  </a:tcPr>
                </a:tc>
              </a:tr>
            </a:tbl>
          </a:graphicData>
        </a:graphic>
      </p:graphicFrame>
      <p:pic>
        <p:nvPicPr>
          <p:cNvPr id="126" name="Google Shape;126;p20" title="8.png"/>
          <p:cNvPicPr preferRelativeResize="0"/>
          <p:nvPr/>
        </p:nvPicPr>
        <p:blipFill rotWithShape="1">
          <a:blip r:embed="rId5">
            <a:alphaModFix/>
          </a:blip>
          <a:srcRect b="0" l="0" r="0" t="0"/>
          <a:stretch/>
        </p:blipFill>
        <p:spPr>
          <a:xfrm>
            <a:off x="485425" y="924725"/>
            <a:ext cx="4427845" cy="4060325"/>
          </a:xfrm>
          <a:prstGeom prst="rect">
            <a:avLst/>
          </a:prstGeom>
          <a:noFill/>
          <a:ln>
            <a:noFill/>
          </a:ln>
          <a:effectLst>
            <a:outerShdw blurRad="200025" rotWithShape="0" algn="bl" dir="5400000" dist="19050">
              <a:srgbClr val="000000">
                <a:alpha val="10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pic>
        <p:nvPicPr>
          <p:cNvPr id="131" name="Google Shape;131;p21"/>
          <p:cNvPicPr preferRelativeResize="0"/>
          <p:nvPr/>
        </p:nvPicPr>
        <p:blipFill>
          <a:blip r:embed="rId3">
            <a:alphaModFix/>
          </a:blip>
          <a:stretch>
            <a:fillRect/>
          </a:stretch>
        </p:blipFill>
        <p:spPr>
          <a:xfrm>
            <a:off x="637349" y="875462"/>
            <a:ext cx="5617201" cy="4088262"/>
          </a:xfrm>
          <a:prstGeom prst="rect">
            <a:avLst/>
          </a:prstGeom>
          <a:noFill/>
          <a:ln>
            <a:noFill/>
          </a:ln>
          <a:effectLst>
            <a:outerShdw blurRad="200025" rotWithShape="0" algn="bl" dir="5400000" dist="19050">
              <a:srgbClr val="000000">
                <a:alpha val="10000"/>
              </a:srgbClr>
            </a:outerShdw>
          </a:effectLst>
        </p:spPr>
      </p:pic>
      <p:sp>
        <p:nvSpPr>
          <p:cNvPr id="132" name="Google Shape;132;p21"/>
          <p:cNvSpPr txBox="1"/>
          <p:nvPr/>
        </p:nvSpPr>
        <p:spPr>
          <a:xfrm>
            <a:off x="889100" y="240050"/>
            <a:ext cx="8026200" cy="54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350">
                <a:solidFill>
                  <a:srgbClr val="1D1C1D"/>
                </a:solidFill>
                <a:latin typeface="Archivo"/>
                <a:ea typeface="Archivo"/>
                <a:cs typeface="Archivo"/>
                <a:sym typeface="Archivo"/>
              </a:rPr>
              <a:t>Asset Class Performance – Trailing Periods</a:t>
            </a:r>
            <a:endParaRPr b="1" sz="3000">
              <a:solidFill>
                <a:srgbClr val="1D1C1D"/>
              </a:solidFill>
              <a:latin typeface="Archivo"/>
              <a:ea typeface="Archivo"/>
              <a:cs typeface="Archivo"/>
              <a:sym typeface="Archivo"/>
            </a:endParaRPr>
          </a:p>
        </p:txBody>
      </p:sp>
      <p:sp>
        <p:nvSpPr>
          <p:cNvPr id="133" name="Google Shape;133;p21"/>
          <p:cNvSpPr txBox="1"/>
          <p:nvPr/>
        </p:nvSpPr>
        <p:spPr>
          <a:xfrm>
            <a:off x="6468537" y="4550725"/>
            <a:ext cx="2100600" cy="3309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i="1" lang="en" sz="950">
                <a:solidFill>
                  <a:srgbClr val="1D1C1D"/>
                </a:solidFill>
                <a:latin typeface="Archivo"/>
                <a:ea typeface="Archivo"/>
                <a:cs typeface="Archivo"/>
                <a:sym typeface="Archivo"/>
              </a:rPr>
              <a:t>3Y, 5Y, 10Y total returns annualized</a:t>
            </a:r>
            <a:endParaRPr i="1" sz="950">
              <a:solidFill>
                <a:srgbClr val="1D1C1D"/>
              </a:solidFill>
              <a:latin typeface="Archivo"/>
              <a:ea typeface="Archivo"/>
              <a:cs typeface="Archivo"/>
              <a:sym typeface="Archivo"/>
            </a:endParaRPr>
          </a:p>
        </p:txBody>
      </p:sp>
      <p:pic>
        <p:nvPicPr>
          <p:cNvPr id="134" name="Google Shape;134;p21"/>
          <p:cNvPicPr preferRelativeResize="0"/>
          <p:nvPr/>
        </p:nvPicPr>
        <p:blipFill>
          <a:blip r:embed="rId4">
            <a:alphaModFix/>
          </a:blip>
          <a:stretch>
            <a:fillRect/>
          </a:stretch>
        </p:blipFill>
        <p:spPr>
          <a:xfrm>
            <a:off x="6395525" y="886150"/>
            <a:ext cx="2100601" cy="3323464"/>
          </a:xfrm>
          <a:prstGeom prst="rect">
            <a:avLst/>
          </a:prstGeom>
          <a:noFill/>
          <a:ln>
            <a:noFill/>
          </a:ln>
          <a:effectLst>
            <a:outerShdw blurRad="200025" rotWithShape="0" algn="bl" dir="5400000" dist="19050">
              <a:srgbClr val="000000">
                <a:alpha val="10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pic>
        <p:nvPicPr>
          <p:cNvPr id="139" name="Google Shape;139;p22"/>
          <p:cNvPicPr preferRelativeResize="0"/>
          <p:nvPr/>
        </p:nvPicPr>
        <p:blipFill>
          <a:blip r:embed="rId3">
            <a:alphaModFix/>
          </a:blip>
          <a:stretch>
            <a:fillRect/>
          </a:stretch>
        </p:blipFill>
        <p:spPr>
          <a:xfrm>
            <a:off x="495912" y="844150"/>
            <a:ext cx="8152177" cy="3757651"/>
          </a:xfrm>
          <a:prstGeom prst="rect">
            <a:avLst/>
          </a:prstGeom>
          <a:noFill/>
          <a:ln>
            <a:noFill/>
          </a:ln>
          <a:effectLst>
            <a:outerShdw blurRad="200025" rotWithShape="0" algn="bl" dir="5400000" dist="19050">
              <a:srgbClr val="000000">
                <a:alpha val="10000"/>
              </a:srgbClr>
            </a:outerShdw>
          </a:effectLst>
        </p:spPr>
      </p:pic>
      <p:sp>
        <p:nvSpPr>
          <p:cNvPr id="140" name="Google Shape;140;p22"/>
          <p:cNvSpPr txBox="1"/>
          <p:nvPr/>
        </p:nvSpPr>
        <p:spPr>
          <a:xfrm>
            <a:off x="889100" y="240050"/>
            <a:ext cx="8026200" cy="54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350">
                <a:solidFill>
                  <a:srgbClr val="1D1C1D"/>
                </a:solidFill>
                <a:latin typeface="Archivo"/>
                <a:ea typeface="Archivo"/>
                <a:cs typeface="Archivo"/>
                <a:sym typeface="Archivo"/>
              </a:rPr>
              <a:t>Asset Class Performance – Quarter by Quarter</a:t>
            </a:r>
            <a:endParaRPr b="1" sz="3000">
              <a:solidFill>
                <a:srgbClr val="1D1C1D"/>
              </a:solidFill>
              <a:latin typeface="Archivo"/>
              <a:ea typeface="Archivo"/>
              <a:cs typeface="Archivo"/>
              <a:sym typeface="Archivo"/>
            </a:endParaRPr>
          </a:p>
        </p:txBody>
      </p:sp>
      <p:sp>
        <p:nvSpPr>
          <p:cNvPr id="141" name="Google Shape;141;p22"/>
          <p:cNvSpPr txBox="1"/>
          <p:nvPr/>
        </p:nvSpPr>
        <p:spPr>
          <a:xfrm>
            <a:off x="1662150" y="4546975"/>
            <a:ext cx="5819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200">
                <a:solidFill>
                  <a:schemeClr val="dk1"/>
                </a:solidFill>
                <a:latin typeface="Archivo"/>
                <a:ea typeface="Archivo"/>
                <a:cs typeface="Archivo"/>
                <a:sym typeface="Archivo"/>
              </a:rPr>
              <a:t>Contact</a:t>
            </a:r>
            <a:r>
              <a:rPr i="1" lang="en" sz="1200">
                <a:solidFill>
                  <a:srgbClr val="FFFFFF"/>
                </a:solidFill>
                <a:latin typeface="Archivo"/>
                <a:ea typeface="Archivo"/>
                <a:cs typeface="Archivo"/>
                <a:sym typeface="Archivo"/>
              </a:rPr>
              <a:t> </a:t>
            </a:r>
            <a:r>
              <a:rPr i="1" lang="en" sz="1200" u="sng">
                <a:solidFill>
                  <a:srgbClr val="0082E8"/>
                </a:solidFill>
                <a:latin typeface="Archivo"/>
                <a:ea typeface="Archivo"/>
                <a:cs typeface="Archivo"/>
                <a:sym typeface="Archivo"/>
                <a:hlinkClick r:id="rId4">
                  <a:extLst>
                    <a:ext uri="{A12FA001-AC4F-418D-AE19-62706E023703}">
                      <ahyp:hlinkClr val="tx"/>
                    </a:ext>
                  </a:extLst>
                </a:hlinkClick>
              </a:rPr>
              <a:t>support@ycharts.com</a:t>
            </a:r>
            <a:r>
              <a:rPr i="1" lang="en" sz="1200">
                <a:solidFill>
                  <a:srgbClr val="0082E8"/>
                </a:solidFill>
                <a:latin typeface="Archivo"/>
                <a:ea typeface="Archivo"/>
                <a:cs typeface="Archivo"/>
                <a:sym typeface="Archivo"/>
              </a:rPr>
              <a:t> </a:t>
            </a:r>
            <a:r>
              <a:rPr i="1" lang="en" sz="1200">
                <a:solidFill>
                  <a:schemeClr val="dk1"/>
                </a:solidFill>
                <a:latin typeface="Archivo"/>
                <a:ea typeface="Archivo"/>
                <a:cs typeface="Archivo"/>
                <a:sym typeface="Archivo"/>
              </a:rPr>
              <a:t>to access these asset class performance heatmaps</a:t>
            </a:r>
            <a:endParaRPr i="1" sz="1200">
              <a:solidFill>
                <a:schemeClr val="dk1"/>
              </a:solidFill>
              <a:latin typeface="Archivo"/>
              <a:ea typeface="Archivo"/>
              <a:cs typeface="Archivo"/>
              <a:sym typeface="Archivo"/>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