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Archivo Light"/>
      <p:regular r:id="rId40"/>
      <p:bold r:id="rId41"/>
      <p:italic r:id="rId42"/>
      <p:boldItalic r:id="rId43"/>
    </p:embeddedFont>
    <p:embeddedFont>
      <p:font typeface="Roboto"/>
      <p:regular r:id="rId44"/>
      <p:bold r:id="rId45"/>
      <p:italic r:id="rId46"/>
      <p:boldItalic r:id="rId47"/>
    </p:embeddedFont>
    <p:embeddedFont>
      <p:font typeface="Archivo Medium"/>
      <p:regular r:id="rId48"/>
      <p:bold r:id="rId49"/>
      <p:italic r:id="rId50"/>
      <p:boldItalic r:id="rId51"/>
    </p:embeddedFont>
    <p:embeddedFont>
      <p:font typeface="Archivo"/>
      <p:regular r:id="rId52"/>
      <p:bold r:id="rId53"/>
      <p:italic r:id="rId54"/>
      <p:boldItalic r:id="rId5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245D46C-6434-404B-AFE5-15D329F246B3}">
  <a:tblStyle styleId="{5245D46C-6434-404B-AFE5-15D329F246B3}"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F347DE19-EEAA-40EC-8062-6641A5830999}"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ArchivoLight-regular.fntdata"/><Relationship Id="rId42" Type="http://schemas.openxmlformats.org/officeDocument/2006/relationships/font" Target="fonts/ArchivoLight-italic.fntdata"/><Relationship Id="rId41" Type="http://schemas.openxmlformats.org/officeDocument/2006/relationships/font" Target="fonts/ArchivoLight-bold.fntdata"/><Relationship Id="rId44" Type="http://schemas.openxmlformats.org/officeDocument/2006/relationships/font" Target="fonts/Roboto-regular.fntdata"/><Relationship Id="rId43" Type="http://schemas.openxmlformats.org/officeDocument/2006/relationships/font" Target="fonts/ArchivoLight-boldItalic.fntdata"/><Relationship Id="rId46" Type="http://schemas.openxmlformats.org/officeDocument/2006/relationships/font" Target="fonts/Roboto-italic.fntdata"/><Relationship Id="rId45"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ArchivoMedium-regular.fntdata"/><Relationship Id="rId47" Type="http://schemas.openxmlformats.org/officeDocument/2006/relationships/font" Target="fonts/Roboto-boldItalic.fntdata"/><Relationship Id="rId49" Type="http://schemas.openxmlformats.org/officeDocument/2006/relationships/font" Target="fonts/Archivo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ArchivoMedium-boldItalic.fntdata"/><Relationship Id="rId50" Type="http://schemas.openxmlformats.org/officeDocument/2006/relationships/font" Target="fonts/ArchivoMedium-italic.fntdata"/><Relationship Id="rId53" Type="http://schemas.openxmlformats.org/officeDocument/2006/relationships/font" Target="fonts/Archivo-bold.fntdata"/><Relationship Id="rId52" Type="http://schemas.openxmlformats.org/officeDocument/2006/relationships/font" Target="fonts/Archivo-regular.fntdata"/><Relationship Id="rId11" Type="http://schemas.openxmlformats.org/officeDocument/2006/relationships/slide" Target="slides/slide6.xml"/><Relationship Id="rId55" Type="http://schemas.openxmlformats.org/officeDocument/2006/relationships/font" Target="fonts/Archivo-boldItalic.fntdata"/><Relationship Id="rId10" Type="http://schemas.openxmlformats.org/officeDocument/2006/relationships/slide" Target="slides/slide5.xml"/><Relationship Id="rId54" Type="http://schemas.openxmlformats.org/officeDocument/2006/relationships/font" Target="fonts/Archiv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ycharts.com/companies/SPY"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0a1ce5ebd3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0a1ce5ebd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2cc561c88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2cc561c88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slide points out TTM total returns (top) and max drawdowns (bottom) of various risk vs. return strategies, including stock-to-bond allocations of 80/20, 50/50, 20/80, and 100/0 (S&amp;P 500).</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t>TTM Allocation Total Returns, 12/31/2022 – 12/31/2023:</a:t>
            </a:r>
            <a:endParaRPr/>
          </a:p>
          <a:p>
            <a:pPr indent="0" lvl="0" marL="0" rtl="0" algn="l">
              <a:lnSpc>
                <a:spcPct val="115000"/>
              </a:lnSpc>
              <a:spcBef>
                <a:spcPts val="0"/>
              </a:spcBef>
              <a:spcAft>
                <a:spcPts val="0"/>
              </a:spcAft>
              <a:buNone/>
            </a:pPr>
            <a:r>
              <a:rPr lang="en"/>
              <a:t>All-S&amp;P 500 Portfolio: +24.23%</a:t>
            </a:r>
            <a:endParaRPr/>
          </a:p>
          <a:p>
            <a:pPr indent="0" lvl="0" marL="0" rtl="0" algn="l">
              <a:lnSpc>
                <a:spcPct val="115000"/>
              </a:lnSpc>
              <a:spcBef>
                <a:spcPts val="0"/>
              </a:spcBef>
              <a:spcAft>
                <a:spcPts val="0"/>
              </a:spcAft>
              <a:buNone/>
            </a:pPr>
            <a:r>
              <a:rPr lang="en"/>
              <a:t>Aggressive (80/20): +17.83%</a:t>
            </a:r>
            <a:endParaRPr/>
          </a:p>
          <a:p>
            <a:pPr indent="0" lvl="0" marL="0" rtl="0" algn="l">
              <a:lnSpc>
                <a:spcPct val="115000"/>
              </a:lnSpc>
              <a:spcBef>
                <a:spcPts val="0"/>
              </a:spcBef>
              <a:spcAft>
                <a:spcPts val="0"/>
              </a:spcAft>
              <a:buNone/>
            </a:pPr>
            <a:r>
              <a:rPr lang="en"/>
              <a:t>Balanced (50/50): +13.02%</a:t>
            </a:r>
            <a:endParaRPr/>
          </a:p>
          <a:p>
            <a:pPr indent="0" lvl="0" marL="0" rtl="0" algn="l">
              <a:lnSpc>
                <a:spcPct val="115000"/>
              </a:lnSpc>
              <a:spcBef>
                <a:spcPts val="0"/>
              </a:spcBef>
              <a:spcAft>
                <a:spcPts val="0"/>
              </a:spcAft>
              <a:buNone/>
            </a:pPr>
            <a:r>
              <a:rPr lang="en"/>
              <a:t>Conservative (20/80): +7.82%</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None/>
            </a:pPr>
            <a:r>
              <a:rPr lang="en"/>
              <a:t>This visual demonstrates the value that diversification can provide investors during turbulent periods for both the stock and bond market.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ac5842ae6d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ac5842ae6d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 Style Box Total </a:t>
            </a:r>
            <a:r>
              <a:rPr lang="en">
                <a:solidFill>
                  <a:schemeClr val="dk1"/>
                </a:solidFill>
              </a:rPr>
              <a:t>Returns for Q4 2023:</a:t>
            </a:r>
            <a:endParaRPr/>
          </a:p>
          <a:p>
            <a:pPr indent="0" lvl="0" marL="0" rtl="0" algn="l">
              <a:lnSpc>
                <a:spcPct val="115000"/>
              </a:lnSpc>
              <a:spcBef>
                <a:spcPts val="0"/>
              </a:spcBef>
              <a:spcAft>
                <a:spcPts val="0"/>
              </a:spcAft>
              <a:buClr>
                <a:schemeClr val="dk1"/>
              </a:buClr>
              <a:buSzPts val="1100"/>
              <a:buFont typeface="Arial"/>
              <a:buNone/>
            </a:pPr>
            <a:r>
              <a:rPr lang="en"/>
              <a:t>Large-Cap Value: +9.49%</a:t>
            </a:r>
            <a:endParaRPr/>
          </a:p>
          <a:p>
            <a:pPr indent="0" lvl="0" marL="0" rtl="0" algn="l">
              <a:lnSpc>
                <a:spcPct val="115000"/>
              </a:lnSpc>
              <a:spcBef>
                <a:spcPts val="0"/>
              </a:spcBef>
              <a:spcAft>
                <a:spcPts val="0"/>
              </a:spcAft>
              <a:buClr>
                <a:schemeClr val="dk1"/>
              </a:buClr>
              <a:buSzPts val="1100"/>
              <a:buFont typeface="Arial"/>
              <a:buNone/>
            </a:pPr>
            <a:r>
              <a:rPr lang="en"/>
              <a:t>Large-Cap Growth: +14.21%</a:t>
            </a:r>
            <a:endParaRPr/>
          </a:p>
          <a:p>
            <a:pPr indent="0" lvl="0" marL="0" rtl="0" algn="l">
              <a:lnSpc>
                <a:spcPct val="115000"/>
              </a:lnSpc>
              <a:spcBef>
                <a:spcPts val="0"/>
              </a:spcBef>
              <a:spcAft>
                <a:spcPts val="0"/>
              </a:spcAft>
              <a:buClr>
                <a:schemeClr val="dk1"/>
              </a:buClr>
              <a:buSzPts val="1100"/>
              <a:buFont typeface="Arial"/>
              <a:buNone/>
            </a:pPr>
            <a:r>
              <a:rPr lang="en"/>
              <a:t>Small-Cap Value: +15.27%</a:t>
            </a:r>
            <a:endParaRPr/>
          </a:p>
          <a:p>
            <a:pPr indent="0" lvl="0" marL="0" rtl="0" algn="l">
              <a:lnSpc>
                <a:spcPct val="115000"/>
              </a:lnSpc>
              <a:spcBef>
                <a:spcPts val="0"/>
              </a:spcBef>
              <a:spcAft>
                <a:spcPts val="0"/>
              </a:spcAft>
              <a:buClr>
                <a:schemeClr val="dk1"/>
              </a:buClr>
              <a:buSzPts val="1100"/>
              <a:buFont typeface="Arial"/>
              <a:buNone/>
            </a:pPr>
            <a:r>
              <a:rPr lang="en"/>
              <a:t>Small-Cap Growth: +12.79%</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R: Index Total Returns for Q4 2023:</a:t>
            </a:r>
            <a:endParaRPr/>
          </a:p>
          <a:p>
            <a:pPr indent="0" lvl="0" marL="0" rtl="0" algn="l">
              <a:lnSpc>
                <a:spcPct val="115000"/>
              </a:lnSpc>
              <a:spcBef>
                <a:spcPts val="0"/>
              </a:spcBef>
              <a:spcAft>
                <a:spcPts val="0"/>
              </a:spcAft>
              <a:buClr>
                <a:schemeClr val="dk1"/>
              </a:buClr>
              <a:buSzPts val="1100"/>
              <a:buFont typeface="Arial"/>
              <a:buNone/>
            </a:pPr>
            <a:r>
              <a:rPr lang="en"/>
              <a:t>Russell 1000: +11.96%</a:t>
            </a:r>
            <a:endParaRPr/>
          </a:p>
          <a:p>
            <a:pPr indent="0" lvl="0" marL="0" rtl="0" algn="l">
              <a:lnSpc>
                <a:spcPct val="115000"/>
              </a:lnSpc>
              <a:spcBef>
                <a:spcPts val="0"/>
              </a:spcBef>
              <a:spcAft>
                <a:spcPts val="0"/>
              </a:spcAft>
              <a:buClr>
                <a:schemeClr val="dk1"/>
              </a:buClr>
              <a:buSzPts val="1100"/>
              <a:buFont typeface="Arial"/>
              <a:buNone/>
            </a:pPr>
            <a:r>
              <a:rPr lang="en"/>
              <a:t>Russell 2000: +14.03%</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2ac5842ae6d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2ac5842ae6d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t>S&amp;P 500 Valuations as of September 30th, 2023:</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
              <a:t>S&amp;P 500 CAPE Ratio: 30.81 (Above historical average)</a:t>
            </a:r>
            <a:endParaRPr/>
          </a:p>
          <a:p>
            <a:pPr indent="0" lvl="0" marL="0" rtl="0" algn="l">
              <a:lnSpc>
                <a:spcPct val="115000"/>
              </a:lnSpc>
              <a:spcBef>
                <a:spcPts val="0"/>
              </a:spcBef>
              <a:spcAft>
                <a:spcPts val="0"/>
              </a:spcAft>
              <a:buClr>
                <a:schemeClr val="dk1"/>
              </a:buClr>
              <a:buSzPts val="1100"/>
              <a:buFont typeface="Arial"/>
              <a:buNone/>
            </a:pPr>
            <a:r>
              <a:rPr lang="en"/>
              <a:t>S&amp;P 500 P/E Ratio: 24.30 </a:t>
            </a:r>
            <a:r>
              <a:rPr lang="en">
                <a:solidFill>
                  <a:schemeClr val="dk1"/>
                </a:solidFill>
              </a:rPr>
              <a:t>(Above historical average)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S&amp;P 500 Operating P/E Ratio: 20.42 (Above historical average)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ac58f394b9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ac58f394b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 As of December 2023, SPY’s Top 10 Holdings comprise 30.85% of the S&amp;P 500-tracking ETF, while QQQ’s Top 10 Holdings make up almost half of the Nasdaq-indexed ETF.</a:t>
            </a:r>
            <a:endParaRPr/>
          </a:p>
          <a:p>
            <a:pPr indent="0" lvl="0" marL="0" rtl="0" algn="l">
              <a:lnSpc>
                <a:spcPct val="115000"/>
              </a:lnSpc>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R: The “Magnificent Seven”, sometimes referred to as the “S&amp;P 7”, is comprised of Apple (AAPL), Amazon.com (AMZN), Alphabet (GOOG, GOOGL), Meta Platforms (META), Microsoft (MSFT), NVIDIA (NVDA), and Tesla (TSLA). The Mag 7 was up a staggering 75.1% as a collective on a market-cap weighted basis. Meanwhile, the remaining “S&amp;P 493” finished only 10.4% higher in 2023, and was actually negative at various times on a YTD basis.</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0a1ce5ebd3_1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0a1ce5ebd3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ac58f394b9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ac58f394b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 As of December 2023: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Inflation Rate: 3.35%</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Core Inflation Rate: 3.93%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Consumer Price Index: 306.75</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 Though YoY US (nominal) Average Hourly Earnings have been on a decline since March 2022, YoY Real Average Hourly Earnings (adjusted for inflation) just logged its eighth consecutive monthly increase in December 2023. This means that Real Average Hourly Earnings have outpaced inflation each month since May, marking a turnaround in wage growth following 25 consecutive YoY decreases prior to May.</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ac58f394b9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ac58f394b9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 As of December 2023: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Total US Job Nonfarm Openings: 8.79M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Unemployment Rate: 3.70%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Labor Force Participation Rate: 62.50%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 As of November 2023: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Quits: 3.471M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Quits Rate: 2.20%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Layoffs and Discharges: 1.527M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Layoffs and Discharges Rate: 1.00%</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0a1ce5ebd3_1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0a1ce5ebd3_1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Latest values as of December 2023/Q4 2023:</a:t>
            </a:r>
            <a:endParaRPr>
              <a:solidFill>
                <a:schemeClr val="dk1"/>
              </a:solidFill>
            </a:endParaRPr>
          </a:p>
          <a:p>
            <a:pPr indent="0" lvl="0" marL="0" rtl="0" algn="l">
              <a:lnSpc>
                <a:spcPct val="115000"/>
              </a:lnSpc>
              <a:spcBef>
                <a:spcPts val="0"/>
              </a:spcBef>
              <a:spcAft>
                <a:spcPts val="0"/>
              </a:spcAft>
              <a:buNone/>
            </a:pPr>
            <a:r>
              <a:rPr lang="en">
                <a:solidFill>
                  <a:schemeClr val="dk1"/>
                </a:solidFill>
              </a:rPr>
              <a:t>10-2 Year Treasury Yield Spread: -0.35%</a:t>
            </a:r>
            <a:endParaRPr>
              <a:solidFill>
                <a:schemeClr val="dk1"/>
              </a:solidFill>
            </a:endParaRPr>
          </a:p>
          <a:p>
            <a:pPr indent="0" lvl="0" marL="0" rtl="0" algn="l">
              <a:lnSpc>
                <a:spcPct val="115000"/>
              </a:lnSpc>
              <a:spcBef>
                <a:spcPts val="0"/>
              </a:spcBef>
              <a:spcAft>
                <a:spcPts val="0"/>
              </a:spcAft>
              <a:buNone/>
            </a:pPr>
            <a:r>
              <a:rPr lang="en">
                <a:solidFill>
                  <a:schemeClr val="dk1"/>
                </a:solidFill>
              </a:rPr>
              <a:t>NY Fed Business Leaders Survey Current Business Activity: -14.6</a:t>
            </a:r>
            <a:endParaRPr>
              <a:solidFill>
                <a:schemeClr val="dk1"/>
              </a:solidFill>
            </a:endParaRPr>
          </a:p>
          <a:p>
            <a:pPr indent="0" lvl="0" marL="0" rtl="0" algn="l">
              <a:lnSpc>
                <a:spcPct val="115000"/>
              </a:lnSpc>
              <a:spcBef>
                <a:spcPts val="0"/>
              </a:spcBef>
              <a:spcAft>
                <a:spcPts val="0"/>
              </a:spcAft>
              <a:buNone/>
            </a:pPr>
            <a:r>
              <a:rPr lang="en">
                <a:solidFill>
                  <a:schemeClr val="dk1"/>
                </a:solidFill>
              </a:rPr>
              <a:t>Philly Fed Manufacturing Activity Index: -12.8</a:t>
            </a:r>
            <a:endParaRPr>
              <a:solidFill>
                <a:schemeClr val="dk1"/>
              </a:solidFill>
            </a:endParaRPr>
          </a:p>
          <a:p>
            <a:pPr indent="0" lvl="0" marL="0" rtl="0" algn="l">
              <a:lnSpc>
                <a:spcPct val="115000"/>
              </a:lnSpc>
              <a:spcBef>
                <a:spcPts val="0"/>
              </a:spcBef>
              <a:spcAft>
                <a:spcPts val="0"/>
              </a:spcAft>
              <a:buNone/>
            </a:pPr>
            <a:r>
              <a:rPr lang="en">
                <a:solidFill>
                  <a:schemeClr val="dk1"/>
                </a:solidFill>
              </a:rPr>
              <a:t>S&amp;P 500 Return: 11.69% for Q4 2023</a:t>
            </a:r>
            <a:endParaRPr>
              <a:solidFill>
                <a:schemeClr val="dk1"/>
              </a:solidFill>
            </a:endParaRPr>
          </a:p>
          <a:p>
            <a:pPr indent="0" lvl="0" marL="0" rtl="0" algn="l">
              <a:lnSpc>
                <a:spcPct val="115000"/>
              </a:lnSpc>
              <a:spcBef>
                <a:spcPts val="0"/>
              </a:spcBef>
              <a:spcAft>
                <a:spcPts val="0"/>
              </a:spcAft>
              <a:buNone/>
            </a:pPr>
            <a:r>
              <a:rPr lang="en">
                <a:solidFill>
                  <a:schemeClr val="dk1"/>
                </a:solidFill>
              </a:rPr>
              <a:t>US Index of Consumer Sentiment: 69.7</a:t>
            </a:r>
            <a:endParaRPr>
              <a:solidFill>
                <a:schemeClr val="dk1"/>
              </a:solidFill>
            </a:endParaRPr>
          </a:p>
          <a:p>
            <a:pPr indent="0" lvl="0" marL="0" rtl="0" algn="l">
              <a:lnSpc>
                <a:spcPct val="115000"/>
              </a:lnSpc>
              <a:spcBef>
                <a:spcPts val="0"/>
              </a:spcBef>
              <a:spcAft>
                <a:spcPts val="0"/>
              </a:spcAft>
              <a:buNone/>
            </a:pPr>
            <a:r>
              <a:rPr lang="en">
                <a:solidFill>
                  <a:schemeClr val="dk1"/>
                </a:solidFill>
              </a:rPr>
              <a:t>US Change in Business Inventories YoY: -0.39%</a:t>
            </a:r>
            <a:endParaRPr>
              <a:solidFill>
                <a:schemeClr val="dk1"/>
              </a:solidFill>
            </a:endParaRPr>
          </a:p>
          <a:p>
            <a:pPr indent="0" lvl="0" marL="0" rtl="0" algn="l">
              <a:lnSpc>
                <a:spcPct val="115000"/>
              </a:lnSpc>
              <a:spcBef>
                <a:spcPts val="0"/>
              </a:spcBef>
              <a:spcAft>
                <a:spcPts val="0"/>
              </a:spcAft>
              <a:buNone/>
            </a:pPr>
            <a:r>
              <a:rPr lang="en">
                <a:solidFill>
                  <a:schemeClr val="dk1"/>
                </a:solidFill>
              </a:rPr>
              <a:t>US Housing Starts (Latest TTM): 16,978</a:t>
            </a:r>
            <a:endParaRPr>
              <a:solidFill>
                <a:schemeClr val="dk1"/>
              </a:solidFill>
            </a:endParaRPr>
          </a:p>
          <a:p>
            <a:pPr indent="0" lvl="0" marL="0" rtl="0" algn="l">
              <a:lnSpc>
                <a:spcPct val="115000"/>
              </a:lnSpc>
              <a:spcBef>
                <a:spcPts val="0"/>
              </a:spcBef>
              <a:spcAft>
                <a:spcPts val="0"/>
              </a:spcAft>
              <a:buNone/>
            </a:pPr>
            <a:r>
              <a:rPr lang="en">
                <a:solidFill>
                  <a:schemeClr val="dk1"/>
                </a:solidFill>
              </a:rPr>
              <a:t>US Building Permits (Latest TTM): 17,542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Change in Retail Sales YoY: 4.78%</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ac58f394b9_2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ac58f394b9_2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 As of Q4 2023: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GDP: $27.94T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Real GDP: $22.67T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GDP % change, Q3 to Q4: 4.80%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 As of Q3 2023:</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Public Debt: $33.17T</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Public Debt as a Percent of GDP: 120.1%</a:t>
            </a: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32cc561c88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32cc561c88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shows the US trade activity through Q3</a:t>
            </a:r>
            <a:r>
              <a:rPr lang="en"/>
              <a:t> 2023 (the latest data available).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a:t>
            </a:r>
            <a:endParaRPr/>
          </a:p>
          <a:p>
            <a:pPr indent="0" lvl="0" marL="0" rtl="0" algn="l">
              <a:spcBef>
                <a:spcPts val="0"/>
              </a:spcBef>
              <a:spcAft>
                <a:spcPts val="0"/>
              </a:spcAft>
              <a:buNone/>
            </a:pPr>
            <a:r>
              <a:rPr lang="en"/>
              <a:t>US Exports of Goods and Services: $768.60B</a:t>
            </a:r>
            <a:endParaRPr/>
          </a:p>
          <a:p>
            <a:pPr indent="0" lvl="0" marL="0" rtl="0" algn="l">
              <a:spcBef>
                <a:spcPts val="0"/>
              </a:spcBef>
              <a:spcAft>
                <a:spcPts val="0"/>
              </a:spcAft>
              <a:buNone/>
            </a:pPr>
            <a:r>
              <a:rPr lang="en"/>
              <a:t>US Imports of Goods and Services: $953.34B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a:t>
            </a:r>
            <a:endParaRPr/>
          </a:p>
          <a:p>
            <a:pPr indent="0" lvl="0" marL="0" rtl="0" algn="l">
              <a:spcBef>
                <a:spcPts val="0"/>
              </a:spcBef>
              <a:spcAft>
                <a:spcPts val="0"/>
              </a:spcAft>
              <a:buNone/>
            </a:pPr>
            <a:r>
              <a:rPr lang="en"/>
              <a:t>US Trade Balance between Goods and Services: -$184.74B</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table at the bottom shows trade activity </a:t>
            </a:r>
            <a:r>
              <a:rPr lang="en">
                <a:solidFill>
                  <a:schemeClr val="dk1"/>
                </a:solidFill>
              </a:rPr>
              <a:t>between the USA and other key partners for Q3 2023. For example, the US saw $110.2B worth of combined goods and services imports from China in Q3 2023, which is 18.2% less than that same figure a year ago from Q3 2022.</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32cc561c88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32cc561c88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232cc561c88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232cc561c88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 As of December 2023:</a:t>
            </a:r>
            <a:endParaRPr>
              <a:solidFill>
                <a:schemeClr val="dk1"/>
              </a:solidFill>
            </a:endParaRPr>
          </a:p>
          <a:p>
            <a:pPr indent="0" lvl="0" marL="0" rtl="0" algn="l">
              <a:spcBef>
                <a:spcPts val="0"/>
              </a:spcBef>
              <a:spcAft>
                <a:spcPts val="0"/>
              </a:spcAft>
              <a:buNone/>
            </a:pPr>
            <a:r>
              <a:rPr lang="en">
                <a:solidFill>
                  <a:schemeClr val="dk1"/>
                </a:solidFill>
              </a:rPr>
              <a:t>15-Year Mortgage Rate: 5.93%</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30-Year Mortgage Rate: 6.61%</a:t>
            </a:r>
            <a:endParaRPr>
              <a:solidFill>
                <a:schemeClr val="dk1"/>
              </a:solidFill>
            </a:endParaRPr>
          </a:p>
          <a:p>
            <a:pPr indent="0" lvl="0" marL="0" rtl="0" algn="l">
              <a:spcBef>
                <a:spcPts val="0"/>
              </a:spcBef>
              <a:spcAft>
                <a:spcPts val="0"/>
              </a:spcAft>
              <a:buNone/>
            </a:pPr>
            <a:r>
              <a:rPr lang="en">
                <a:solidFill>
                  <a:schemeClr val="dk1"/>
                </a:solidFill>
              </a:rPr>
              <a:t>US Mortgage Originations: $444B</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 Mortgage Originations, Refinance Share: 18.24%</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 NAHB/Wells Fargo data as of December 2023:</a:t>
            </a:r>
            <a:endParaRPr>
              <a:solidFill>
                <a:schemeClr val="dk1"/>
              </a:solidFill>
            </a:endParaRPr>
          </a:p>
          <a:p>
            <a:pPr indent="0" lvl="0" marL="0" rtl="0" algn="l">
              <a:spcBef>
                <a:spcPts val="0"/>
              </a:spcBef>
              <a:spcAft>
                <a:spcPts val="0"/>
              </a:spcAft>
              <a:buNone/>
            </a:pPr>
            <a:r>
              <a:rPr lang="en">
                <a:solidFill>
                  <a:schemeClr val="dk1"/>
                </a:solidFill>
              </a:rPr>
              <a:t>Traffic of Prospective Buyers: 24.00</a:t>
            </a:r>
            <a:endParaRPr>
              <a:solidFill>
                <a:schemeClr val="dk1"/>
              </a:solidFill>
            </a:endParaRPr>
          </a:p>
          <a:p>
            <a:pPr indent="0" lvl="0" marL="0" rtl="0" algn="l">
              <a:spcBef>
                <a:spcPts val="0"/>
              </a:spcBef>
              <a:spcAft>
                <a:spcPts val="0"/>
              </a:spcAft>
              <a:buNone/>
            </a:pPr>
            <a:r>
              <a:rPr lang="en">
                <a:solidFill>
                  <a:schemeClr val="dk1"/>
                </a:solidFill>
              </a:rPr>
              <a:t>Single-Family Homes Present Sales Conditions: 40.00</a:t>
            </a:r>
            <a:endParaRPr>
              <a:solidFill>
                <a:schemeClr val="dk1"/>
              </a:solidFill>
            </a:endParaRPr>
          </a:p>
          <a:p>
            <a:pPr indent="0" lvl="0" marL="0" rtl="0" algn="l">
              <a:spcBef>
                <a:spcPts val="0"/>
              </a:spcBef>
              <a:spcAft>
                <a:spcPts val="0"/>
              </a:spcAft>
              <a:buNone/>
            </a:pPr>
            <a:r>
              <a:rPr lang="en">
                <a:solidFill>
                  <a:schemeClr val="dk1"/>
                </a:solidFill>
              </a:rPr>
              <a:t>Single-Family Homes Sales Conditions in the Next Six Months: 45.00</a:t>
            </a:r>
            <a:endParaRPr>
              <a:solidFill>
                <a:schemeClr val="dk1"/>
              </a:solidFill>
            </a:endParaRPr>
          </a:p>
          <a:p>
            <a:pPr indent="0" lvl="0" marL="0" rtl="0" algn="l">
              <a:spcBef>
                <a:spcPts val="0"/>
              </a:spcBef>
              <a:spcAft>
                <a:spcPts val="0"/>
              </a:spcAft>
              <a:buNone/>
            </a:pPr>
            <a:r>
              <a:rPr lang="en">
                <a:solidFill>
                  <a:schemeClr val="dk1"/>
                </a:solidFill>
              </a:rPr>
              <a:t>US Housing Market Index: 37.00</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
                <a:solidFill>
                  <a:schemeClr val="dk1"/>
                </a:solidFill>
              </a:rPr>
              <a:t>Table:</a:t>
            </a:r>
            <a:endParaRPr>
              <a:solidFill>
                <a:schemeClr val="dk1"/>
              </a:solidFill>
            </a:endParaRPr>
          </a:p>
          <a:p>
            <a:pPr indent="0" lvl="0" marL="0" rtl="0" algn="l">
              <a:spcBef>
                <a:spcPts val="0"/>
              </a:spcBef>
              <a:spcAft>
                <a:spcPts val="0"/>
              </a:spcAft>
              <a:buNone/>
            </a:pPr>
            <a:r>
              <a:rPr lang="en">
                <a:solidFill>
                  <a:schemeClr val="dk1"/>
                </a:solidFill>
              </a:rPr>
              <a:t>National Case-Shiller Home Price Index: 313.3 (10/31/2023)</a:t>
            </a:r>
            <a:endParaRPr>
              <a:solidFill>
                <a:schemeClr val="dk1"/>
              </a:solidFill>
            </a:endParaRPr>
          </a:p>
          <a:p>
            <a:pPr indent="0" lvl="0" marL="0" rtl="0" algn="l">
              <a:spcBef>
                <a:spcPts val="0"/>
              </a:spcBef>
              <a:spcAft>
                <a:spcPts val="0"/>
              </a:spcAft>
              <a:buNone/>
            </a:pPr>
            <a:r>
              <a:rPr lang="en">
                <a:solidFill>
                  <a:schemeClr val="dk1"/>
                </a:solidFill>
              </a:rPr>
              <a:t>US Housing Starts: 1,460 (12/31/2023)</a:t>
            </a:r>
            <a:endParaRPr>
              <a:solidFill>
                <a:schemeClr val="dk1"/>
              </a:solidFill>
            </a:endParaRPr>
          </a:p>
          <a:p>
            <a:pPr indent="0" lvl="0" marL="0" rtl="0" algn="l">
              <a:spcBef>
                <a:spcPts val="0"/>
              </a:spcBef>
              <a:spcAft>
                <a:spcPts val="0"/>
              </a:spcAft>
              <a:buNone/>
            </a:pPr>
            <a:r>
              <a:rPr lang="en">
                <a:solidFill>
                  <a:schemeClr val="dk1"/>
                </a:solidFill>
              </a:rPr>
              <a:t>US Building Permits: 1,495 (12/31/2023)</a:t>
            </a:r>
            <a:endParaRPr>
              <a:solidFill>
                <a:schemeClr val="dk1"/>
              </a:solidFill>
            </a:endParaRPr>
          </a:p>
          <a:p>
            <a:pPr indent="0" lvl="0" marL="0" rtl="0" algn="l">
              <a:spcBef>
                <a:spcPts val="0"/>
              </a:spcBef>
              <a:spcAft>
                <a:spcPts val="0"/>
              </a:spcAft>
              <a:buNone/>
            </a:pPr>
            <a:r>
              <a:rPr lang="en">
                <a:solidFill>
                  <a:schemeClr val="dk1"/>
                </a:solidFill>
              </a:rPr>
              <a:t>US New Single Family Houses Sold: 590 (11/30/2023)</a:t>
            </a:r>
            <a:endParaRPr>
              <a:solidFill>
                <a:schemeClr val="dk1"/>
              </a:solidFill>
            </a:endParaRPr>
          </a:p>
          <a:p>
            <a:pPr indent="0" lvl="0" marL="0" rtl="0" algn="l">
              <a:spcBef>
                <a:spcPts val="0"/>
              </a:spcBef>
              <a:spcAft>
                <a:spcPts val="0"/>
              </a:spcAft>
              <a:buNone/>
            </a:pPr>
            <a:r>
              <a:rPr lang="en">
                <a:solidFill>
                  <a:schemeClr val="dk1"/>
                </a:solidFill>
              </a:rPr>
              <a:t>US Pending Home Sales Index: 72 (11/30/2023)</a:t>
            </a:r>
            <a:endParaRPr>
              <a:solidFill>
                <a:schemeClr val="dk1"/>
              </a:solidFill>
            </a:endParaRPr>
          </a:p>
          <a:p>
            <a:pPr indent="0" lvl="0" marL="0" rtl="0" algn="l">
              <a:spcBef>
                <a:spcPts val="0"/>
              </a:spcBef>
              <a:spcAft>
                <a:spcPts val="0"/>
              </a:spcAft>
              <a:buNone/>
            </a:pPr>
            <a:r>
              <a:rPr lang="en">
                <a:solidFill>
                  <a:schemeClr val="dk1"/>
                </a:solidFill>
              </a:rPr>
              <a:t>30-Year Mortgage Rate: 6.61% (12/31/2023)</a:t>
            </a:r>
            <a:endParaRPr>
              <a:solidFill>
                <a:schemeClr val="dk1"/>
              </a:solidFill>
            </a:endParaRPr>
          </a:p>
          <a:p>
            <a:pPr indent="0" lvl="0" marL="0" rtl="0" algn="l">
              <a:spcBef>
                <a:spcPts val="0"/>
              </a:spcBef>
              <a:spcAft>
                <a:spcPts val="0"/>
              </a:spcAft>
              <a:buNone/>
            </a:pPr>
            <a:r>
              <a:rPr lang="en">
                <a:solidFill>
                  <a:schemeClr val="dk1"/>
                </a:solidFill>
              </a:rPr>
              <a:t>US New Households: 130,593 (9/30/2023)</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ac58f394b9_2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2ac58f394b9_2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L: As of December 2023:</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 New Single Family Houses Sold: 590K</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 Existing Home Sales: 3.78M</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R: As of December 2023:</a:t>
            </a:r>
            <a:endParaRPr>
              <a:solidFill>
                <a:schemeClr val="dk1"/>
              </a:solidFill>
            </a:endParaRPr>
          </a:p>
          <a:p>
            <a:pPr indent="0" lvl="0" marL="0" rtl="0" algn="l">
              <a:spcBef>
                <a:spcPts val="0"/>
              </a:spcBef>
              <a:spcAft>
                <a:spcPts val="0"/>
              </a:spcAft>
              <a:buNone/>
            </a:pPr>
            <a:r>
              <a:rPr lang="en">
                <a:solidFill>
                  <a:schemeClr val="dk1"/>
                </a:solidFill>
              </a:rPr>
              <a:t>US Median Sales Price for New Houses Sold: $434,700</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US Existing Home Median Sales Price: $382,600</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232cc561c88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232cc561c88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L: As of December 31st, 2023:</a:t>
            </a:r>
            <a:endParaRPr>
              <a:solidFill>
                <a:schemeClr val="dk1"/>
              </a:solidFill>
            </a:endParaRPr>
          </a:p>
          <a:p>
            <a:pPr indent="0" lvl="0" marL="0" rtl="0" algn="l">
              <a:lnSpc>
                <a:spcPct val="115000"/>
              </a:lnSpc>
              <a:spcBef>
                <a:spcPts val="0"/>
              </a:spcBef>
              <a:spcAft>
                <a:spcPts val="0"/>
              </a:spcAft>
              <a:buNone/>
            </a:pPr>
            <a:r>
              <a:rPr lang="en">
                <a:solidFill>
                  <a:schemeClr val="dk1"/>
                </a:solidFill>
              </a:rPr>
              <a:t>1Y US CPI % Change: 3.30%</a:t>
            </a:r>
            <a:endParaRPr>
              <a:solidFill>
                <a:schemeClr val="dk1"/>
              </a:solidFill>
            </a:endParaRPr>
          </a:p>
          <a:p>
            <a:pPr indent="0" lvl="0" marL="0" rtl="0" algn="l">
              <a:lnSpc>
                <a:spcPct val="115000"/>
              </a:lnSpc>
              <a:spcBef>
                <a:spcPts val="0"/>
              </a:spcBef>
              <a:spcAft>
                <a:spcPts val="0"/>
              </a:spcAft>
              <a:buNone/>
            </a:pPr>
            <a:r>
              <a:rPr lang="en">
                <a:solidFill>
                  <a:schemeClr val="dk1"/>
                </a:solidFill>
              </a:rPr>
              <a:t>1Y Purchasing Power of the Consumer Dollar % Change: -3.26%</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1Y ICE US Dollar Index Level % Change: -2.04%</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rPr lang="en"/>
              <a:t>R: As of December 29th, 2023:</a:t>
            </a:r>
            <a:endParaRPr/>
          </a:p>
          <a:p>
            <a:pPr indent="0" lvl="0" marL="0" rtl="0" algn="l">
              <a:spcBef>
                <a:spcPts val="0"/>
              </a:spcBef>
              <a:spcAft>
                <a:spcPts val="0"/>
              </a:spcAft>
              <a:buNone/>
            </a:pPr>
            <a:r>
              <a:rPr lang="en"/>
              <a:t>1 USD = 0.904 EUR (0.957 TTM high, 0.890 TTM low)</a:t>
            </a:r>
            <a:endParaRPr/>
          </a:p>
          <a:p>
            <a:pPr indent="0" lvl="0" marL="0" rtl="0" algn="l">
              <a:spcBef>
                <a:spcPts val="0"/>
              </a:spcBef>
              <a:spcAft>
                <a:spcPts val="0"/>
              </a:spcAft>
              <a:buNone/>
            </a:pPr>
            <a:r>
              <a:rPr lang="en">
                <a:solidFill>
                  <a:schemeClr val="dk1"/>
                </a:solidFill>
              </a:rPr>
              <a:t>1 USD = 0.785 GBP (0.845 TTM high, 0.763 TTM low)</a:t>
            </a:r>
            <a:endParaRPr>
              <a:solidFill>
                <a:schemeClr val="dk1"/>
              </a:solidFill>
            </a:endParaRPr>
          </a:p>
          <a:p>
            <a:pPr indent="0" lvl="0" marL="0" rtl="0" algn="l">
              <a:spcBef>
                <a:spcPts val="0"/>
              </a:spcBef>
              <a:spcAft>
                <a:spcPts val="0"/>
              </a:spcAft>
              <a:buNone/>
            </a:pPr>
            <a:r>
              <a:rPr lang="en">
                <a:solidFill>
                  <a:schemeClr val="dk1"/>
                </a:solidFill>
              </a:rPr>
              <a:t>1 USD = 7.100 CNY (7.343 TTM high, 6.701 TTM low)</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 USD = 140.92 JPY (151.56 TTM high, 127.85 TTM low)</a:t>
            </a:r>
            <a:endParaRPr>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g2ac58f394b9_2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2" name="Google Shape;252;g2ac58f394b9_2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L: As of November 2023:</a:t>
            </a:r>
            <a:endParaRPr>
              <a:solidFill>
                <a:schemeClr val="dk1"/>
              </a:solidFill>
            </a:endParaRPr>
          </a:p>
          <a:p>
            <a:pPr indent="0" lvl="0" marL="0" rtl="0" algn="l">
              <a:lnSpc>
                <a:spcPct val="115000"/>
              </a:lnSpc>
              <a:spcBef>
                <a:spcPts val="0"/>
              </a:spcBef>
              <a:spcAft>
                <a:spcPts val="0"/>
              </a:spcAft>
              <a:buNone/>
            </a:pPr>
            <a:r>
              <a:rPr lang="en">
                <a:solidFill>
                  <a:schemeClr val="dk1"/>
                </a:solidFill>
              </a:rPr>
              <a:t>US Personal Savings Rate: 4.20% (Below historical average)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Total Consumer Credit Outstanding: $5.01T (first time above $5 trillion)</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 As of December 2023:</a:t>
            </a:r>
            <a:endParaRPr>
              <a:solidFill>
                <a:schemeClr val="dk1"/>
              </a:solidFill>
            </a:endParaRPr>
          </a:p>
          <a:p>
            <a:pPr indent="0" lvl="0" marL="0" rtl="0" algn="l">
              <a:lnSpc>
                <a:spcPct val="115000"/>
              </a:lnSpc>
              <a:spcBef>
                <a:spcPts val="0"/>
              </a:spcBef>
              <a:spcAft>
                <a:spcPts val="0"/>
              </a:spcAft>
              <a:buNone/>
            </a:pPr>
            <a:r>
              <a:rPr lang="en">
                <a:solidFill>
                  <a:schemeClr val="dk1"/>
                </a:solidFill>
              </a:rPr>
              <a:t>US Retail Sales YoY: 4.78%</a:t>
            </a:r>
            <a:endParaRPr>
              <a:solidFill>
                <a:schemeClr val="dk1"/>
              </a:solidFill>
            </a:endParaRPr>
          </a:p>
          <a:p>
            <a:pPr indent="0" lvl="0" marL="0" rtl="0" algn="l">
              <a:lnSpc>
                <a:spcPct val="115000"/>
              </a:lnSpc>
              <a:spcBef>
                <a:spcPts val="0"/>
              </a:spcBef>
              <a:spcAft>
                <a:spcPts val="0"/>
              </a:spcAft>
              <a:buNone/>
            </a:pPr>
            <a:r>
              <a:rPr lang="en">
                <a:solidFill>
                  <a:schemeClr val="dk1"/>
                </a:solidFill>
              </a:rPr>
              <a:t>US Real Retail Sales YoY: 1.44%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Index of Consumer Sentiment: 69.70 (Below historical average)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20a1ce5ebd3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20a1ce5ebd3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ac58f394b9_2_1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2ac58f394b9_2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a:t>
            </a:r>
            <a:endParaRPr/>
          </a:p>
          <a:p>
            <a:pPr indent="0" lvl="0" marL="0" rtl="0" algn="l">
              <a:spcBef>
                <a:spcPts val="0"/>
              </a:spcBef>
              <a:spcAft>
                <a:spcPts val="0"/>
              </a:spcAft>
              <a:buNone/>
            </a:pPr>
            <a:r>
              <a:rPr lang="en"/>
              <a:t>Effective Federal Funds Rate as of 12/29/2023: 5.33%</a:t>
            </a:r>
            <a:endParaRPr/>
          </a:p>
          <a:p>
            <a:pPr indent="0" lvl="0" marL="0" rtl="0" algn="l">
              <a:spcBef>
                <a:spcPts val="0"/>
              </a:spcBef>
              <a:spcAft>
                <a:spcPts val="0"/>
              </a:spcAft>
              <a:buNone/>
            </a:pPr>
            <a:r>
              <a:rPr lang="en"/>
              <a:t>Current Target Upper Limit Fed Funds Rate: 5.50%</a:t>
            </a:r>
            <a:endParaRPr/>
          </a:p>
          <a:p>
            <a:pPr indent="0" lvl="0" marL="0" rtl="0" algn="l">
              <a:spcBef>
                <a:spcPts val="0"/>
              </a:spcBef>
              <a:spcAft>
                <a:spcPts val="0"/>
              </a:spcAft>
              <a:buNone/>
            </a:pPr>
            <a:r>
              <a:t/>
            </a:r>
            <a:endParaRPr/>
          </a:p>
          <a:p>
            <a:pPr indent="0" lvl="0" marL="0" rtl="0" algn="l">
              <a:spcBef>
                <a:spcPts val="0"/>
              </a:spcBef>
              <a:spcAft>
                <a:spcPts val="0"/>
              </a:spcAft>
              <a:buNone/>
            </a:pPr>
            <a:r>
              <a:rPr lang="en">
                <a:solidFill>
                  <a:schemeClr val="dk1"/>
                </a:solidFill>
              </a:rPr>
              <a:t>R: As of December 29th, 2023:</a:t>
            </a:r>
            <a:endParaRPr>
              <a:solidFill>
                <a:schemeClr val="dk1"/>
              </a:solidFill>
            </a:endParaRPr>
          </a:p>
          <a:p>
            <a:pPr indent="0" lvl="0" marL="0" rtl="0" algn="l">
              <a:spcBef>
                <a:spcPts val="0"/>
              </a:spcBef>
              <a:spcAft>
                <a:spcPts val="0"/>
              </a:spcAft>
              <a:buNone/>
            </a:pPr>
            <a:r>
              <a:rPr lang="en">
                <a:solidFill>
                  <a:schemeClr val="dk1"/>
                </a:solidFill>
              </a:rPr>
              <a:t>S&amp;P 500 Level: 4769.83</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10-2 Year Treasury Yield Spread: -0.35% (Inverted since July 2022)</a:t>
            </a: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2ac58f394b9_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2ac58f394b9_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t>Duration:	12/31	9/30	QoQ ∆</a:t>
            </a:r>
            <a:endParaRPr u="sng"/>
          </a:p>
          <a:p>
            <a:pPr indent="0" lvl="0" marL="0" rtl="0" algn="l">
              <a:spcBef>
                <a:spcPts val="0"/>
              </a:spcBef>
              <a:spcAft>
                <a:spcPts val="0"/>
              </a:spcAft>
              <a:buClr>
                <a:schemeClr val="dk1"/>
              </a:buClr>
              <a:buSzPts val="1100"/>
              <a:buFont typeface="Arial"/>
              <a:buNone/>
            </a:pPr>
            <a:r>
              <a:rPr lang="en"/>
              <a:t>1 Mo</a:t>
            </a:r>
            <a:r>
              <a:rPr lang="en"/>
              <a:t>nth</a:t>
            </a:r>
            <a:r>
              <a:rPr lang="en"/>
              <a:t>	5.60%	5.55%	5 bps</a:t>
            </a:r>
            <a:endParaRPr/>
          </a:p>
          <a:p>
            <a:pPr indent="0" lvl="0" marL="0" rtl="0" algn="l">
              <a:spcBef>
                <a:spcPts val="0"/>
              </a:spcBef>
              <a:spcAft>
                <a:spcPts val="0"/>
              </a:spcAft>
              <a:buClr>
                <a:schemeClr val="dk1"/>
              </a:buClr>
              <a:buSzPts val="1100"/>
              <a:buFont typeface="Arial"/>
              <a:buNone/>
            </a:pPr>
            <a:r>
              <a:rPr lang="en"/>
              <a:t>3 Month	5.40%	5.55%	-15 bps</a:t>
            </a:r>
            <a:endParaRPr/>
          </a:p>
          <a:p>
            <a:pPr indent="0" lvl="0" marL="0" rtl="0" algn="l">
              <a:spcBef>
                <a:spcPts val="0"/>
              </a:spcBef>
              <a:spcAft>
                <a:spcPts val="0"/>
              </a:spcAft>
              <a:buClr>
                <a:schemeClr val="dk1"/>
              </a:buClr>
              <a:buSzPts val="1100"/>
              <a:buFont typeface="Arial"/>
              <a:buNone/>
            </a:pPr>
            <a:r>
              <a:rPr lang="en"/>
              <a:t>6 Month	5.26%	5.53%	-27 bps</a:t>
            </a:r>
            <a:endParaRPr/>
          </a:p>
          <a:p>
            <a:pPr indent="0" lvl="0" marL="0" rtl="0" algn="l">
              <a:spcBef>
                <a:spcPts val="0"/>
              </a:spcBef>
              <a:spcAft>
                <a:spcPts val="0"/>
              </a:spcAft>
              <a:buClr>
                <a:schemeClr val="dk1"/>
              </a:buClr>
              <a:buSzPts val="1100"/>
              <a:buFont typeface="Arial"/>
              <a:buNone/>
            </a:pPr>
            <a:r>
              <a:rPr lang="en"/>
              <a:t>1</a:t>
            </a:r>
            <a:r>
              <a:rPr lang="en"/>
              <a:t> </a:t>
            </a:r>
            <a:r>
              <a:rPr lang="en"/>
              <a:t>Year Rate	4.79%	5.46%	-67 bps</a:t>
            </a:r>
            <a:endParaRPr/>
          </a:p>
          <a:p>
            <a:pPr indent="0" lvl="0" marL="0" rtl="0" algn="l">
              <a:spcBef>
                <a:spcPts val="0"/>
              </a:spcBef>
              <a:spcAft>
                <a:spcPts val="0"/>
              </a:spcAft>
              <a:buClr>
                <a:schemeClr val="dk1"/>
              </a:buClr>
              <a:buSzPts val="1100"/>
              <a:buFont typeface="Arial"/>
              <a:buNone/>
            </a:pPr>
            <a:r>
              <a:rPr lang="en"/>
              <a:t>2 Year Rate	4.23%	5.03%	-80 bps</a:t>
            </a:r>
            <a:endParaRPr/>
          </a:p>
          <a:p>
            <a:pPr indent="0" lvl="0" marL="0" rtl="0" algn="l">
              <a:spcBef>
                <a:spcPts val="0"/>
              </a:spcBef>
              <a:spcAft>
                <a:spcPts val="0"/>
              </a:spcAft>
              <a:buClr>
                <a:schemeClr val="dk1"/>
              </a:buClr>
              <a:buSzPts val="1100"/>
              <a:buFont typeface="Arial"/>
              <a:buNone/>
            </a:pPr>
            <a:r>
              <a:rPr lang="en"/>
              <a:t>3 Year Rate	4.01%	4.80%	-79 bps</a:t>
            </a:r>
            <a:endParaRPr/>
          </a:p>
          <a:p>
            <a:pPr indent="0" lvl="0" marL="0" rtl="0" algn="l">
              <a:spcBef>
                <a:spcPts val="0"/>
              </a:spcBef>
              <a:spcAft>
                <a:spcPts val="0"/>
              </a:spcAft>
              <a:buClr>
                <a:schemeClr val="dk1"/>
              </a:buClr>
              <a:buSzPts val="1100"/>
              <a:buFont typeface="Arial"/>
              <a:buNone/>
            </a:pPr>
            <a:r>
              <a:rPr lang="en"/>
              <a:t>5 Year Rate	3.84%	4.60%	-76 bps</a:t>
            </a:r>
            <a:endParaRPr/>
          </a:p>
          <a:p>
            <a:pPr indent="0" lvl="0" marL="0" rtl="0" algn="l">
              <a:spcBef>
                <a:spcPts val="0"/>
              </a:spcBef>
              <a:spcAft>
                <a:spcPts val="0"/>
              </a:spcAft>
              <a:buClr>
                <a:schemeClr val="dk1"/>
              </a:buClr>
              <a:buSzPts val="1100"/>
              <a:buFont typeface="Arial"/>
              <a:buNone/>
            </a:pPr>
            <a:r>
              <a:rPr lang="en"/>
              <a:t>10 Year	3.88%	4.59%	-71 bps</a:t>
            </a:r>
            <a:endParaRPr/>
          </a:p>
          <a:p>
            <a:pPr indent="0" lvl="0" marL="0" rtl="0" algn="l">
              <a:spcBef>
                <a:spcPts val="0"/>
              </a:spcBef>
              <a:spcAft>
                <a:spcPts val="0"/>
              </a:spcAft>
              <a:buClr>
                <a:schemeClr val="dk1"/>
              </a:buClr>
              <a:buSzPts val="1100"/>
              <a:buFont typeface="Arial"/>
              <a:buNone/>
            </a:pPr>
            <a:r>
              <a:rPr lang="en"/>
              <a:t>20 Year	4.20%	4.92%	-72 bps</a:t>
            </a:r>
            <a:endParaRPr/>
          </a:p>
          <a:p>
            <a:pPr indent="0" lvl="0" marL="0" rtl="0" algn="l">
              <a:spcBef>
                <a:spcPts val="0"/>
              </a:spcBef>
              <a:spcAft>
                <a:spcPts val="0"/>
              </a:spcAft>
              <a:buClr>
                <a:schemeClr val="dk1"/>
              </a:buClr>
              <a:buSzPts val="1100"/>
              <a:buFont typeface="Arial"/>
              <a:buNone/>
            </a:pPr>
            <a:r>
              <a:rPr lang="en"/>
              <a:t>30 Year	4.03%	4.73%	-70 bps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2ac58f394b9_2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2ac58f394b9_2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u="sng">
                <a:solidFill>
                  <a:schemeClr val="dk1"/>
                </a:solidFill>
              </a:rPr>
              <a:t>Duration:	12/31	9/30	QoQ ∆</a:t>
            </a:r>
            <a:endParaRPr u="sng">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AAA Bond	4.51%	5.30%	-79 bps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AA Bond	4.66%	5.49%	-83 bps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 Bond	5.02%	5.92%	-90 bps</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BBB Bond	5.35%	6.33%	-98 bps</a:t>
            </a:r>
            <a:endParaRPr>
              <a:solidFill>
                <a:schemeClr val="dk1"/>
              </a:solidFill>
            </a:endParaRPr>
          </a:p>
          <a:p>
            <a:pPr indent="0" lvl="0" marL="0" rtl="0" algn="l">
              <a:spcBef>
                <a:spcPts val="0"/>
              </a:spcBef>
              <a:spcAft>
                <a:spcPts val="0"/>
              </a:spcAft>
              <a:buClr>
                <a:schemeClr val="dk1"/>
              </a:buClr>
              <a:buSzPts val="1100"/>
              <a:buFont typeface="Arial"/>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20a1ce5ebd3_1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20a1ce5ebd3_1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2906b5b30d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2906b5b30d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S&amp;P 500, represented here by the SPDR® S&amp;P 500 ETF Trust (</a:t>
            </a:r>
            <a:r>
              <a:rPr lang="en" u="sng">
                <a:solidFill>
                  <a:srgbClr val="1155CC"/>
                </a:solidFill>
                <a:hlinkClick r:id="rId2">
                  <a:extLst>
                    <a:ext uri="{A12FA001-AC4F-418D-AE19-62706E023703}">
                      <ahyp:hlinkClr val="tx"/>
                    </a:ext>
                  </a:extLst>
                </a:hlinkClick>
              </a:rPr>
              <a:t>SPY</a:t>
            </a:r>
            <a:r>
              <a:rPr lang="en">
                <a:solidFill>
                  <a:schemeClr val="dk1"/>
                </a:solidFill>
              </a:rPr>
              <a:t>), drew down by as much as 25.4% in 2022. Not only did the index emerge out of bear market territory in 2023, but it just about fully erased that drawdown heading into 2024. The S&amp;P 500 index rose 24.3% in 2023, ending the year half a percent away from its all-time high.</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2ac6a65694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2ac6a65694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solidFill>
                  <a:schemeClr val="dk1"/>
                </a:solidFill>
              </a:rPr>
              <a:t>→</a:t>
            </a:r>
            <a:r>
              <a:rPr lang="en">
                <a:solidFill>
                  <a:schemeClr val="dk1"/>
                </a:solidFill>
              </a:rPr>
              <a:t> Don’t forget to expand and leverage the commentary provided in the speaker notes section for more details on each 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2906b5b30d2_0_1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2906b5b30d2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Out of the 503 S&amp;P 500 constituents, 419 of them posted positive returns in Q4 2023. In other words, 5/6ths of the S&amp;P 500 (83.3%) had a good quarter.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best performer in Q4 was Expedia Group (EXPE), which finished up 47.27% in the quarter. The worst performer? Hasbro (HAS), posting a -22.80% slump in Q4.</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g1ef4f1bb88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1ef4f1bb88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For the year,</a:t>
            </a:r>
            <a:r>
              <a:rPr lang="en">
                <a:solidFill>
                  <a:schemeClr val="dk1"/>
                </a:solidFill>
              </a:rPr>
              <a:t> 322 of the </a:t>
            </a:r>
            <a:r>
              <a:rPr lang="en">
                <a:solidFill>
                  <a:schemeClr val="dk1"/>
                </a:solidFill>
              </a:rPr>
              <a:t>503 S&amp;P 500 constituents</a:t>
            </a:r>
            <a:r>
              <a:rPr lang="en">
                <a:solidFill>
                  <a:schemeClr val="dk1"/>
                </a:solidFill>
              </a:rPr>
              <a:t> posted positive returns in 2023. In other words, about two-thirds of the S&amp;P 500 (64%) had a good year.</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Who were the best and worst performers in 2023? The best: NVIDIA (NVDA) took the crown with a whopping 238.9% increase. Meta Platforms (META) was a close second at 194.2%, followed by Royal Caribbean Group (RCL), which bounced back 162% in 2023 after slumping 63% between 2020-2022.</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The worst performers in 2023: Enphase Energy (ENPH), FMC (FMC), and Dollar General (DG), which ended the year down 50.1%, 49.5%, and 44.8%, respectively.</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2906b5b30d2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2906b5b30d2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reading below 50 indicates the US ISM Manufacturing PMI is in </a:t>
            </a:r>
            <a:r>
              <a:rPr lang="en"/>
              <a:t>contraction</a:t>
            </a:r>
            <a:r>
              <a:rPr lang="en"/>
              <a:t> territory. The Manufacturing PMI has been below 50 since November 2022. At the same time, US Manufacturing Construction Spending has accelerated since then, while the $ amount of US Manufacturing New Orders has remained at an elevated level.</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906b5b30d2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2906b5b30d2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rPr>
              <a:t>The Yield Curve has been inverted for quite some time, causing the Estrella &amp; Mishkin yield curve-based US Recession Probability indicator to spike. The current figure of 62.9% for December 31st, 2024 is higher than most recessions in recent memory, including the 1990s, dot-com bubble of 2001, GFC of 2008, and the brief pandemic recession in 2020.</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22ca3249f56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22ca3249f56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2ca3249f56_0_1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22ca3249f56_0_1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Index Total Returns for </a:t>
            </a:r>
            <a:r>
              <a:rPr lang="en">
                <a:solidFill>
                  <a:schemeClr val="dk1"/>
                </a:solidFill>
              </a:rPr>
              <a:t>Q4 2023:</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US Indices: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Dow Jones Industrial Average Total Return: +13.09%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S&amp;P 500 Total Return: +11.69%</a:t>
            </a:r>
            <a:endParaRPr>
              <a:solidFill>
                <a:schemeClr val="dk1"/>
              </a:solidFill>
            </a:endParaRPr>
          </a:p>
          <a:p>
            <a:pPr indent="0" lvl="0" marL="0" rtl="0" algn="l">
              <a:lnSpc>
                <a:spcPct val="115000"/>
              </a:lnSpc>
              <a:spcBef>
                <a:spcPts val="0"/>
              </a:spcBef>
              <a:spcAft>
                <a:spcPts val="0"/>
              </a:spcAft>
              <a:buNone/>
            </a:pPr>
            <a:r>
              <a:rPr lang="en">
                <a:solidFill>
                  <a:schemeClr val="dk1"/>
                </a:solidFill>
              </a:rPr>
              <a:t>Nasdaq Composite Total Return: +13.79%</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Global Indices:</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Emerging Markets Total Return: +7.93%</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World Ex USA Total Return: +10.51%</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EAFE Total Return: +10.47%</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2ac5842ae6d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2ac5842ae6d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L: TTM Index Returns, 12/31/2022 – 12/31/2023</a:t>
            </a:r>
            <a:r>
              <a:rPr lang="en"/>
              <a:t>:</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solidFill>
                  <a:schemeClr val="dk1"/>
                </a:solidFill>
              </a:rPr>
              <a:t>Nasdaq Composite Total Return: +44.64%</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S&amp;P 500 Total Return: +26.29%</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EAFE Total Return: +18.85%</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World Ex USA Total Return: +18.60%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Dow Jones Industrial Average Total Return: +16.18%</a:t>
            </a:r>
            <a:endParaRPr>
              <a:solidFill>
                <a:schemeClr val="dk1"/>
              </a:solidFill>
            </a:endParaRPr>
          </a:p>
          <a:p>
            <a:pPr indent="0" lvl="0" marL="0" rtl="0" algn="l">
              <a:lnSpc>
                <a:spcPct val="115000"/>
              </a:lnSpc>
              <a:spcBef>
                <a:spcPts val="0"/>
              </a:spcBef>
              <a:spcAft>
                <a:spcPts val="0"/>
              </a:spcAft>
              <a:buNone/>
            </a:pPr>
            <a:r>
              <a:rPr lang="en">
                <a:solidFill>
                  <a:schemeClr val="dk1"/>
                </a:solidFill>
              </a:rPr>
              <a:t>MSCI Emerging Markets Total Return: +10.27%</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R: With the exception of MSCI Emerging Markets, all five indices are within 5% of their all-time highs.</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232cc561c88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232cc561c88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chemeClr val="dk1"/>
                </a:solidFill>
              </a:rPr>
              <a:t>Ten of the eleven S&amp;P Sectors posted </a:t>
            </a:r>
            <a:r>
              <a:rPr lang="en">
                <a:solidFill>
                  <a:schemeClr val="dk1"/>
                </a:solidFill>
              </a:rPr>
              <a:t>positive total</a:t>
            </a:r>
            <a:r>
              <a:rPr lang="en">
                <a:solidFill>
                  <a:schemeClr val="dk1"/>
                </a:solidFill>
              </a:rPr>
              <a:t> returns in Q4 of 2023. The Real Estate sector led the way with an 18.8% total return, followed by Technology (17.7%), Financial (13.9%) and Industrial (13.1%).</a:t>
            </a:r>
            <a:endParaRPr>
              <a:solidFill>
                <a:schemeClr val="dk1"/>
              </a:solidFill>
            </a:endParaRPr>
          </a:p>
          <a:p>
            <a:pPr indent="0" lvl="0" marL="0" rtl="0" algn="l">
              <a:lnSpc>
                <a:spcPct val="115000"/>
              </a:lnSpc>
              <a:spcBef>
                <a:spcPts val="0"/>
              </a:spcBef>
              <a:spcAft>
                <a:spcPts val="0"/>
              </a:spcAft>
              <a:buNone/>
            </a:pPr>
            <a:r>
              <a:t/>
            </a:r>
            <a:endParaRPr>
              <a:solidFill>
                <a:schemeClr val="dk1"/>
              </a:solidFill>
            </a:endParaRPr>
          </a:p>
          <a:p>
            <a:pPr indent="0" lvl="0" marL="0" rtl="0" algn="l">
              <a:lnSpc>
                <a:spcPct val="115000"/>
              </a:lnSpc>
              <a:spcBef>
                <a:spcPts val="0"/>
              </a:spcBef>
              <a:spcAft>
                <a:spcPts val="0"/>
              </a:spcAft>
              <a:buNone/>
            </a:pPr>
            <a:r>
              <a:rPr lang="en">
                <a:solidFill>
                  <a:schemeClr val="dk1"/>
                </a:solidFill>
              </a:rPr>
              <a:t>Only Energy was in the red in Q4, finishing down -6.4%.</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232cc561c88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232cc561c88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table shows the performance of asset classes over different time frames.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rPr lang="en"/>
              <a:t>US Growth was the top total returner in 2023, with the S&amp;P 500 coming in second. Commodities was the only asset class that failed to post a positive total return in 2023.</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32cc561c88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32cc561c88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t>This visual shows historical quarterly asset class performance for the last 15 quarters.</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Q4 2023 Total Returns: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Real Estate: +18.0%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Growth: +14.2%</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Small Caps: +14.0%</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S&amp;P 500: +11.7%</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World exUSA: +10.6%</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Value: +9.5%</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Emerging Markets: +7.9%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Muni Bonds: +7.9%</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Aggregate Bonds: +6.8%</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US Treasuries: +5.7%</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Commodities: -10.7%</a:t>
            </a:r>
            <a:endParaRPr>
              <a:solidFill>
                <a:schemeClr val="dk1"/>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58.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Archivo"/>
              <a:buNone/>
              <a:defRPr b="1" sz="2800">
                <a:solidFill>
                  <a:schemeClr val="dk1"/>
                </a:solidFill>
                <a:latin typeface="Archivo"/>
                <a:ea typeface="Archivo"/>
                <a:cs typeface="Archivo"/>
                <a:sym typeface="Archivo"/>
              </a:defRPr>
            </a:lvl1pPr>
            <a:lvl2pPr lvl="1">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2pPr>
            <a:lvl3pPr lvl="2">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3pPr>
            <a:lvl4pPr lvl="3">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4pPr>
            <a:lvl5pPr lvl="4">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5pPr>
            <a:lvl6pPr lvl="5">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6pPr>
            <a:lvl7pPr lvl="6">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7pPr>
            <a:lvl8pPr lvl="7">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8pPr>
            <a:lvl9pPr lvl="8">
              <a:spcBef>
                <a:spcPts val="0"/>
              </a:spcBef>
              <a:spcAft>
                <a:spcPts val="0"/>
              </a:spcAft>
              <a:buClr>
                <a:schemeClr val="dk1"/>
              </a:buClr>
              <a:buSzPts val="2800"/>
              <a:buFont typeface="Archivo"/>
              <a:buNone/>
              <a:defRPr sz="2800">
                <a:solidFill>
                  <a:schemeClr val="dk1"/>
                </a:solidFill>
                <a:latin typeface="Archivo"/>
                <a:ea typeface="Archivo"/>
                <a:cs typeface="Archivo"/>
                <a:sym typeface="Archiv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Archivo"/>
              <a:buChar char="●"/>
              <a:defRPr sz="1800">
                <a:solidFill>
                  <a:schemeClr val="dk2"/>
                </a:solidFill>
                <a:latin typeface="Archivo"/>
                <a:ea typeface="Archivo"/>
                <a:cs typeface="Archivo"/>
                <a:sym typeface="Archivo"/>
              </a:defRPr>
            </a:lvl1pPr>
            <a:lvl2pPr indent="-317500" lvl="1" marL="9144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2pPr>
            <a:lvl3pPr indent="-317500" lvl="2" marL="13716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3pPr>
            <a:lvl4pPr indent="-317500" lvl="3" marL="18288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4pPr>
            <a:lvl5pPr indent="-317500" lvl="4" marL="22860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5pPr>
            <a:lvl6pPr indent="-317500" lvl="5" marL="27432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6pPr>
            <a:lvl7pPr indent="-317500" lvl="6" marL="32004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7pPr>
            <a:lvl8pPr indent="-317500" lvl="7" marL="36576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8pPr>
            <a:lvl9pPr indent="-317500" lvl="8" marL="4114800">
              <a:lnSpc>
                <a:spcPct val="115000"/>
              </a:lnSpc>
              <a:spcBef>
                <a:spcPts val="0"/>
              </a:spcBef>
              <a:spcAft>
                <a:spcPts val="0"/>
              </a:spcAft>
              <a:buClr>
                <a:schemeClr val="dk2"/>
              </a:buClr>
              <a:buSzPts val="1400"/>
              <a:buFont typeface="Archivo"/>
              <a:buChar char="■"/>
              <a:defRPr>
                <a:solidFill>
                  <a:schemeClr val="dk2"/>
                </a:solidFill>
                <a:latin typeface="Archivo"/>
                <a:ea typeface="Archivo"/>
                <a:cs typeface="Archivo"/>
                <a:sym typeface="Archiv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3.png"/><Relationship Id="rId5" Type="http://schemas.openxmlformats.org/officeDocument/2006/relationships/image" Target="../media/image13.png"/><Relationship Id="rId6" Type="http://schemas.openxmlformats.org/officeDocument/2006/relationships/image" Target="../media/image5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hyperlink" Target="http://tinyurl.com/2bbzntwc" TargetMode="External"/><Relationship Id="rId6" Type="http://schemas.openxmlformats.org/officeDocument/2006/relationships/image" Target="../media/image12.png"/><Relationship Id="rId7" Type="http://schemas.openxmlformats.org/officeDocument/2006/relationships/hyperlink" Target="http://tinyurl.com/3wrjfz3v"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tinyurl.com/25vyy762" TargetMode="External"/><Relationship Id="rId4" Type="http://schemas.openxmlformats.org/officeDocument/2006/relationships/image" Target="../media/image12.png"/><Relationship Id="rId5" Type="http://schemas.openxmlformats.org/officeDocument/2006/relationships/hyperlink" Target="http://tinyurl.com/k5v3knyz" TargetMode="External"/><Relationship Id="rId6" Type="http://schemas.openxmlformats.org/officeDocument/2006/relationships/image" Target="../media/image16.png"/><Relationship Id="rId7" Type="http://schemas.openxmlformats.org/officeDocument/2006/relationships/image" Target="../media/image19.png"/></Relationships>
</file>

<file path=ppt/slides/_rels/slide13.xml.rels><?xml version="1.0" encoding="UTF-8" standalone="yes"?><Relationships xmlns="http://schemas.openxmlformats.org/package/2006/relationships"><Relationship Id="rId10" Type="http://schemas.openxmlformats.org/officeDocument/2006/relationships/hyperlink" Target="https://ycharts.com/companies/SPY/holdings/history"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hyperlink" Target="mailto:support@ycharts.com" TargetMode="External"/><Relationship Id="rId9" Type="http://schemas.openxmlformats.org/officeDocument/2006/relationships/hyperlink" Target="https://ycharts.com/companies/QQQ/holdings/history" TargetMode="External"/><Relationship Id="rId5" Type="http://schemas.openxmlformats.org/officeDocument/2006/relationships/image" Target="../media/image30.png"/><Relationship Id="rId6" Type="http://schemas.openxmlformats.org/officeDocument/2006/relationships/image" Target="../media/image27.png"/><Relationship Id="rId7" Type="http://schemas.openxmlformats.org/officeDocument/2006/relationships/hyperlink" Target="http://tinyurl.com/bdrc5855" TargetMode="External"/><Relationship Id="rId8"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1.png"/><Relationship Id="rId4" Type="http://schemas.openxmlformats.org/officeDocument/2006/relationships/image" Target="../media/image7.png"/><Relationship Id="rId5"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tinyurl.com/2mryuy54" TargetMode="External"/><Relationship Id="rId4" Type="http://schemas.openxmlformats.org/officeDocument/2006/relationships/image" Target="../media/image12.png"/><Relationship Id="rId5" Type="http://schemas.openxmlformats.org/officeDocument/2006/relationships/hyperlink" Target="http://tinyurl.com/4nk8x44s" TargetMode="External"/><Relationship Id="rId6" Type="http://schemas.openxmlformats.org/officeDocument/2006/relationships/image" Target="../media/image18.png"/><Relationship Id="rId7"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tinyurl.com/3t6djkta" TargetMode="External"/><Relationship Id="rId4" Type="http://schemas.openxmlformats.org/officeDocument/2006/relationships/image" Target="../media/image12.png"/><Relationship Id="rId5" Type="http://schemas.openxmlformats.org/officeDocument/2006/relationships/hyperlink" Target="http://tinyurl.com/mrx4nasm" TargetMode="External"/><Relationship Id="rId6" Type="http://schemas.openxmlformats.org/officeDocument/2006/relationships/image" Target="../media/image24.png"/><Relationship Id="rId7"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hyperlink" Target="mailto:support@ycharts.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tinyurl.com/3avrd2sc" TargetMode="External"/><Relationship Id="rId4" Type="http://schemas.openxmlformats.org/officeDocument/2006/relationships/image" Target="../media/image12.png"/><Relationship Id="rId5" Type="http://schemas.openxmlformats.org/officeDocument/2006/relationships/hyperlink" Target="http://tinyurl.com/mrx6dhrp" TargetMode="External"/><Relationship Id="rId6" Type="http://schemas.openxmlformats.org/officeDocument/2006/relationships/image" Target="../media/image20.png"/><Relationship Id="rId7"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1.png"/><Relationship Id="rId4" Type="http://schemas.openxmlformats.org/officeDocument/2006/relationships/hyperlink" Target="http://tinyurl.com/6m6uj6r2" TargetMode="External"/><Relationship Id="rId5" Type="http://schemas.openxmlformats.org/officeDocument/2006/relationships/image" Target="../media/image12.png"/><Relationship Id="rId6" Type="http://schemas.openxmlformats.org/officeDocument/2006/relationships/hyperlink" Target="http://tinyurl.com/3nj9pe9z" TargetMode="External"/><Relationship Id="rId7" Type="http://schemas.openxmlformats.org/officeDocument/2006/relationships/image" Target="../media/image26.png"/><Relationship Id="rId8"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 Id="rId4" Type="http://schemas.openxmlformats.org/officeDocument/2006/relationships/hyperlink" Target="http://tinyurl.com/53z693rd" TargetMode="External"/><Relationship Id="rId5" Type="http://schemas.openxmlformats.org/officeDocument/2006/relationships/image" Target="../media/image12.png"/><Relationship Id="rId6" Type="http://schemas.openxmlformats.org/officeDocument/2006/relationships/hyperlink" Target="http://tinyurl.com/5n6mhvb" TargetMode="External"/><Relationship Id="rId7" Type="http://schemas.openxmlformats.org/officeDocument/2006/relationships/image" Target="../media/image33.png"/><Relationship Id="rId8"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tinyurl.com/5n8ccxnw" TargetMode="External"/><Relationship Id="rId4" Type="http://schemas.openxmlformats.org/officeDocument/2006/relationships/image" Target="../media/image12.png"/><Relationship Id="rId5" Type="http://schemas.openxmlformats.org/officeDocument/2006/relationships/hyperlink" Target="http://tinyurl.com/4pcbff2v" TargetMode="External"/><Relationship Id="rId6" Type="http://schemas.openxmlformats.org/officeDocument/2006/relationships/image" Target="../media/image29.png"/><Relationship Id="rId7"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tinyurl.com/594ryjtr" TargetMode="External"/><Relationship Id="rId4" Type="http://schemas.openxmlformats.org/officeDocument/2006/relationships/image" Target="../media/image12.png"/><Relationship Id="rId5" Type="http://schemas.openxmlformats.org/officeDocument/2006/relationships/hyperlink" Target="http://tinyurl.com/ywuyse7u" TargetMode="External"/><Relationship Id="rId6" Type="http://schemas.openxmlformats.org/officeDocument/2006/relationships/image" Target="../media/image51.png"/><Relationship Id="rId7"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tinyurl.com/5f6warw4" TargetMode="External"/><Relationship Id="rId4" Type="http://schemas.openxmlformats.org/officeDocument/2006/relationships/image" Target="../media/image12.png"/><Relationship Id="rId5" Type="http://schemas.openxmlformats.org/officeDocument/2006/relationships/hyperlink" Target="http://tinyurl.com/m6ef8rja" TargetMode="External"/><Relationship Id="rId6" Type="http://schemas.openxmlformats.org/officeDocument/2006/relationships/image" Target="../media/image38.png"/><Relationship Id="rId7" Type="http://schemas.openxmlformats.org/officeDocument/2006/relationships/image" Target="../media/image4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61.png"/><Relationship Id="rId4" Type="http://schemas.openxmlformats.org/officeDocument/2006/relationships/image" Target="../media/image7.png"/><Relationship Id="rId5"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tinyurl.com/46aayaw9" TargetMode="External"/><Relationship Id="rId4" Type="http://schemas.openxmlformats.org/officeDocument/2006/relationships/image" Target="../media/image12.png"/><Relationship Id="rId5" Type="http://schemas.openxmlformats.org/officeDocument/2006/relationships/hyperlink" Target="http://tinyurl.com/yemytuyt" TargetMode="External"/><Relationship Id="rId6" Type="http://schemas.openxmlformats.org/officeDocument/2006/relationships/image" Target="../media/image47.png"/><Relationship Id="rId7"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tinyurl.com/ycxbuhay" TargetMode="External"/><Relationship Id="rId4" Type="http://schemas.openxmlformats.org/officeDocument/2006/relationships/image" Target="../media/image12.png"/><Relationship Id="rId5" Type="http://schemas.openxmlformats.org/officeDocument/2006/relationships/image" Target="../media/image4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tinyurl.com/ynua2j5n" TargetMode="External"/><Relationship Id="rId4" Type="http://schemas.openxmlformats.org/officeDocument/2006/relationships/image" Target="../media/image12.png"/><Relationship Id="rId5" Type="http://schemas.openxmlformats.org/officeDocument/2006/relationships/image" Target="../media/image5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61.png"/><Relationship Id="rId4" Type="http://schemas.openxmlformats.org/officeDocument/2006/relationships/image" Target="../media/image7.png"/><Relationship Id="rId5" Type="http://schemas.openxmlformats.org/officeDocument/2006/relationships/image" Target="../media/image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4.png"/><Relationship Id="rId4" Type="http://schemas.openxmlformats.org/officeDocument/2006/relationships/image" Target="../media/image41.png"/><Relationship Id="rId5" Type="http://schemas.openxmlformats.org/officeDocument/2006/relationships/hyperlink" Target="https://tinyurl.com/ynknmhrv" TargetMode="External"/><Relationship Id="rId6"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1.png"/><Relationship Id="rId4" Type="http://schemas.openxmlformats.org/officeDocument/2006/relationships/image" Target="../media/image1.png"/><Relationship Id="rId9" Type="http://schemas.openxmlformats.org/officeDocument/2006/relationships/slide" Target="/ppt/slides/slide28.xml"/><Relationship Id="rId5" Type="http://schemas.openxmlformats.org/officeDocument/2006/relationships/image" Target="../media/image7.png"/><Relationship Id="rId6" Type="http://schemas.openxmlformats.org/officeDocument/2006/relationships/slide" Target="/ppt/slides/slide4.xml"/><Relationship Id="rId7" Type="http://schemas.openxmlformats.org/officeDocument/2006/relationships/slide" Target="/ppt/slides/slide14.xml"/><Relationship Id="rId8" Type="http://schemas.openxmlformats.org/officeDocument/2006/relationships/slide" Target="/ppt/slides/slide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hyperlink" Target="mailto:support@ycharts.com" TargetMode="External"/><Relationship Id="rId6" Type="http://schemas.openxmlformats.org/officeDocument/2006/relationships/hyperlink" Target="http://tinyurl.com/2ff2fevm" TargetMode="External"/><Relationship Id="rId7"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4.png"/><Relationship Id="rId4" Type="http://schemas.openxmlformats.org/officeDocument/2006/relationships/image" Target="../media/image48.png"/><Relationship Id="rId5" Type="http://schemas.openxmlformats.org/officeDocument/2006/relationships/hyperlink" Target="mailto:support@ycharts.com" TargetMode="External"/><Relationship Id="rId6" Type="http://schemas.openxmlformats.org/officeDocument/2006/relationships/hyperlink" Target="http://tinyurl.com/4xkuf7bt" TargetMode="External"/><Relationship Id="rId7"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4.png"/><Relationship Id="rId4" Type="http://schemas.openxmlformats.org/officeDocument/2006/relationships/hyperlink" Target="http://tinyurl.com/32a8zs4y" TargetMode="External"/><Relationship Id="rId5" Type="http://schemas.openxmlformats.org/officeDocument/2006/relationships/image" Target="../media/image12.png"/><Relationship Id="rId6" Type="http://schemas.openxmlformats.org/officeDocument/2006/relationships/image" Target="../media/image5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4.png"/><Relationship Id="rId4" Type="http://schemas.openxmlformats.org/officeDocument/2006/relationships/hyperlink" Target="http://tinyurl.com/34uty53v" TargetMode="External"/><Relationship Id="rId5" Type="http://schemas.openxmlformats.org/officeDocument/2006/relationships/image" Target="../media/image12.png"/><Relationship Id="rId6" Type="http://schemas.openxmlformats.org/officeDocument/2006/relationships/hyperlink" Target="https://tinyurl.com/ystscd89" TargetMode="External"/><Relationship Id="rId7" Type="http://schemas.openxmlformats.org/officeDocument/2006/relationships/image" Target="../media/image54.png"/><Relationship Id="rId8" Type="http://schemas.openxmlformats.org/officeDocument/2006/relationships/image" Target="../media/image5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5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61.png"/><Relationship Id="rId4" Type="http://schemas.openxmlformats.org/officeDocument/2006/relationships/image" Target="../media/image1.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tinyurl.com/46fkavdz" TargetMode="External"/><Relationship Id="rId4" Type="http://schemas.openxmlformats.org/officeDocument/2006/relationships/image" Target="../media/image12.png"/><Relationship Id="rId5" Type="http://schemas.openxmlformats.org/officeDocument/2006/relationships/hyperlink" Target="http://tinyurl.com/yczyx6m9" TargetMode="External"/><Relationship Id="rId6" Type="http://schemas.openxmlformats.org/officeDocument/2006/relationships/image" Target="../media/image37.png"/><Relationship Id="rId7"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tinyurl.com/v5fhjhjn" TargetMode="External"/><Relationship Id="rId4" Type="http://schemas.openxmlformats.org/officeDocument/2006/relationships/image" Target="../media/image12.png"/><Relationship Id="rId5" Type="http://schemas.openxmlformats.org/officeDocument/2006/relationships/hyperlink" Target="http://tinyurl.com/3ewn9ayt" TargetMode="External"/><Relationship Id="rId6" Type="http://schemas.openxmlformats.org/officeDocument/2006/relationships/image" Target="../media/image11.png"/><Relationship Id="rId7"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tinyurl.com/msr9v2wu" TargetMode="External"/><Relationship Id="rId4" Type="http://schemas.openxmlformats.org/officeDocument/2006/relationships/image" Target="../media/image12.png"/><Relationship Id="rId5"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hyperlink" Target="mailto:support@ycharts.com"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3126" r="1252" t="0"/>
          <a:stretch/>
        </p:blipFill>
        <p:spPr>
          <a:xfrm>
            <a:off x="0" y="-235425"/>
            <a:ext cx="9144000" cy="5378924"/>
          </a:xfrm>
          <a:prstGeom prst="rect">
            <a:avLst/>
          </a:prstGeom>
          <a:noFill/>
          <a:ln>
            <a:noFill/>
          </a:ln>
        </p:spPr>
      </p:pic>
      <p:sp>
        <p:nvSpPr>
          <p:cNvPr id="55" name="Google Shape;55;p13"/>
          <p:cNvSpPr txBox="1"/>
          <p:nvPr/>
        </p:nvSpPr>
        <p:spPr>
          <a:xfrm>
            <a:off x="3301450" y="1828000"/>
            <a:ext cx="6422100" cy="14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4650">
                <a:solidFill>
                  <a:schemeClr val="lt1"/>
                </a:solidFill>
                <a:latin typeface="Archivo"/>
                <a:ea typeface="Archivo"/>
                <a:cs typeface="Archivo"/>
                <a:sym typeface="Archivo"/>
              </a:rPr>
              <a:t>Economic Update</a:t>
            </a:r>
            <a:endParaRPr b="1" sz="4650">
              <a:solidFill>
                <a:schemeClr val="lt1"/>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rPr b="1" lang="en" sz="2300">
                <a:solidFill>
                  <a:schemeClr val="lt1"/>
                </a:solidFill>
                <a:latin typeface="Archivo"/>
                <a:ea typeface="Archivo"/>
                <a:cs typeface="Archivo"/>
                <a:sym typeface="Archivo"/>
              </a:rPr>
              <a:t>A Closer Look at Q4 2023 Data</a:t>
            </a:r>
            <a:endParaRPr b="1" sz="2300">
              <a:solidFill>
                <a:schemeClr val="lt1"/>
              </a:solidFill>
              <a:latin typeface="Archivo"/>
              <a:ea typeface="Archivo"/>
              <a:cs typeface="Archivo"/>
              <a:sym typeface="Archivo"/>
            </a:endParaRPr>
          </a:p>
          <a:p>
            <a:pPr indent="0" lvl="0" marL="0" rtl="0" algn="l">
              <a:lnSpc>
                <a:spcPct val="100000"/>
              </a:lnSpc>
              <a:spcBef>
                <a:spcPts val="0"/>
              </a:spcBef>
              <a:spcAft>
                <a:spcPts val="0"/>
              </a:spcAft>
              <a:buClr>
                <a:schemeClr val="dk1"/>
              </a:buClr>
              <a:buSzPts val="1100"/>
              <a:buFont typeface="Arial"/>
              <a:buNone/>
            </a:pPr>
            <a:r>
              <a:t/>
            </a:r>
            <a:endParaRPr b="1" sz="100">
              <a:solidFill>
                <a:schemeClr val="lt1"/>
              </a:solidFill>
              <a:latin typeface="Archivo"/>
              <a:ea typeface="Archivo"/>
              <a:cs typeface="Archivo"/>
              <a:sym typeface="Archivo"/>
            </a:endParaRPr>
          </a:p>
          <a:p>
            <a:pPr indent="0" lvl="0" marL="0" rtl="0" algn="l">
              <a:lnSpc>
                <a:spcPct val="100000"/>
              </a:lnSpc>
              <a:spcBef>
                <a:spcPts val="0"/>
              </a:spcBef>
              <a:spcAft>
                <a:spcPts val="0"/>
              </a:spcAft>
              <a:buNone/>
            </a:pPr>
            <a:r>
              <a:t/>
            </a:r>
            <a:endParaRPr b="1" sz="300">
              <a:solidFill>
                <a:schemeClr val="lt1"/>
              </a:solidFill>
              <a:latin typeface="Archivo"/>
              <a:ea typeface="Archivo"/>
              <a:cs typeface="Archivo"/>
              <a:sym typeface="Archivo"/>
            </a:endParaRPr>
          </a:p>
        </p:txBody>
      </p:sp>
      <p:cxnSp>
        <p:nvCxnSpPr>
          <p:cNvPr id="56" name="Google Shape;56;p13"/>
          <p:cNvCxnSpPr/>
          <p:nvPr/>
        </p:nvCxnSpPr>
        <p:spPr>
          <a:xfrm>
            <a:off x="3395586" y="3384745"/>
            <a:ext cx="4203900" cy="0"/>
          </a:xfrm>
          <a:prstGeom prst="straightConnector1">
            <a:avLst/>
          </a:prstGeom>
          <a:noFill/>
          <a:ln cap="flat" cmpd="sng" w="76200">
            <a:solidFill>
              <a:srgbClr val="9ACC4F"/>
            </a:solidFill>
            <a:prstDash val="solid"/>
            <a:round/>
            <a:headEnd len="med" w="med" type="none"/>
            <a:tailEnd len="med" w="med" type="none"/>
          </a:ln>
        </p:spPr>
      </p:cxnSp>
      <p:sp>
        <p:nvSpPr>
          <p:cNvPr id="57" name="Google Shape;57;p13"/>
          <p:cNvSpPr txBox="1"/>
          <p:nvPr/>
        </p:nvSpPr>
        <p:spPr>
          <a:xfrm>
            <a:off x="3301450" y="3478600"/>
            <a:ext cx="4782000" cy="79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 sz="2250">
                <a:solidFill>
                  <a:schemeClr val="lt1"/>
                </a:solidFill>
                <a:latin typeface="Archivo Light"/>
                <a:ea typeface="Archivo Light"/>
                <a:cs typeface="Archivo Light"/>
                <a:sym typeface="Archivo Light"/>
              </a:rPr>
              <a:t>Released January 2024</a:t>
            </a:r>
            <a:endParaRPr i="1" sz="2250">
              <a:solidFill>
                <a:schemeClr val="dk1"/>
              </a:solidFill>
              <a:latin typeface="Archivo Light"/>
              <a:ea typeface="Archivo Light"/>
              <a:cs typeface="Archivo Light"/>
              <a:sym typeface="Archivo Light"/>
            </a:endParaRPr>
          </a:p>
          <a:p>
            <a:pPr indent="0" lvl="0" marL="0" rtl="0" algn="l">
              <a:spcBef>
                <a:spcPts val="0"/>
              </a:spcBef>
              <a:spcAft>
                <a:spcPts val="0"/>
              </a:spcAft>
              <a:buNone/>
            </a:pPr>
            <a:r>
              <a:t/>
            </a:r>
            <a:endParaRPr i="1">
              <a:latin typeface="Archivo"/>
              <a:ea typeface="Archivo"/>
              <a:cs typeface="Archivo"/>
              <a:sym typeface="Archiv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Performance of Diversified Portfolios</a:t>
            </a:r>
            <a:endParaRPr b="1" sz="3000">
              <a:solidFill>
                <a:srgbClr val="1D1C1D"/>
              </a:solidFill>
              <a:latin typeface="Archivo"/>
              <a:ea typeface="Archivo"/>
              <a:cs typeface="Archivo"/>
              <a:sym typeface="Archivo"/>
            </a:endParaRPr>
          </a:p>
        </p:txBody>
      </p:sp>
      <p:cxnSp>
        <p:nvCxnSpPr>
          <p:cNvPr id="131" name="Google Shape;131;p22"/>
          <p:cNvCxnSpPr/>
          <p:nvPr/>
        </p:nvCxnSpPr>
        <p:spPr>
          <a:xfrm>
            <a:off x="6327125" y="957525"/>
            <a:ext cx="0" cy="4005600"/>
          </a:xfrm>
          <a:prstGeom prst="straightConnector1">
            <a:avLst/>
          </a:prstGeom>
          <a:noFill/>
          <a:ln cap="flat" cmpd="sng" w="9525">
            <a:solidFill>
              <a:schemeClr val="accent1"/>
            </a:solidFill>
            <a:prstDash val="solid"/>
            <a:round/>
            <a:headEnd len="med" w="med" type="none"/>
            <a:tailEnd len="med" w="med" type="none"/>
          </a:ln>
        </p:spPr>
      </p:cxnSp>
      <p:pic>
        <p:nvPicPr>
          <p:cNvPr id="132" name="Google Shape;132;p22"/>
          <p:cNvPicPr preferRelativeResize="0"/>
          <p:nvPr/>
        </p:nvPicPr>
        <p:blipFill>
          <a:blip r:embed="rId3">
            <a:alphaModFix/>
          </a:blip>
          <a:stretch>
            <a:fillRect/>
          </a:stretch>
        </p:blipFill>
        <p:spPr>
          <a:xfrm>
            <a:off x="6676576" y="938750"/>
            <a:ext cx="1990300" cy="1205650"/>
          </a:xfrm>
          <a:prstGeom prst="rect">
            <a:avLst/>
          </a:prstGeom>
          <a:noFill/>
          <a:ln>
            <a:noFill/>
          </a:ln>
        </p:spPr>
      </p:pic>
      <p:pic>
        <p:nvPicPr>
          <p:cNvPr id="133" name="Google Shape;133;p22"/>
          <p:cNvPicPr preferRelativeResize="0"/>
          <p:nvPr/>
        </p:nvPicPr>
        <p:blipFill>
          <a:blip r:embed="rId4">
            <a:alphaModFix/>
          </a:blip>
          <a:stretch>
            <a:fillRect/>
          </a:stretch>
        </p:blipFill>
        <p:spPr>
          <a:xfrm>
            <a:off x="6673926" y="2338813"/>
            <a:ext cx="2011699" cy="1205650"/>
          </a:xfrm>
          <a:prstGeom prst="rect">
            <a:avLst/>
          </a:prstGeom>
          <a:noFill/>
          <a:ln>
            <a:noFill/>
          </a:ln>
        </p:spPr>
      </p:pic>
      <p:pic>
        <p:nvPicPr>
          <p:cNvPr id="134" name="Google Shape;134;p22"/>
          <p:cNvPicPr preferRelativeResize="0"/>
          <p:nvPr/>
        </p:nvPicPr>
        <p:blipFill>
          <a:blip r:embed="rId5">
            <a:alphaModFix/>
          </a:blip>
          <a:stretch>
            <a:fillRect/>
          </a:stretch>
        </p:blipFill>
        <p:spPr>
          <a:xfrm>
            <a:off x="6673925" y="3738863"/>
            <a:ext cx="2011699" cy="1245322"/>
          </a:xfrm>
          <a:prstGeom prst="rect">
            <a:avLst/>
          </a:prstGeom>
          <a:noFill/>
          <a:ln>
            <a:noFill/>
          </a:ln>
        </p:spPr>
      </p:pic>
      <p:pic>
        <p:nvPicPr>
          <p:cNvPr id="135" name="Google Shape;135;p22"/>
          <p:cNvPicPr preferRelativeResize="0"/>
          <p:nvPr/>
        </p:nvPicPr>
        <p:blipFill>
          <a:blip r:embed="rId6">
            <a:alphaModFix/>
          </a:blip>
          <a:stretch>
            <a:fillRect/>
          </a:stretch>
        </p:blipFill>
        <p:spPr>
          <a:xfrm>
            <a:off x="461975" y="938750"/>
            <a:ext cx="5497125" cy="4043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Equity Style Performance</a:t>
            </a:r>
            <a:endParaRPr b="1" sz="3000">
              <a:solidFill>
                <a:srgbClr val="1D1C1D"/>
              </a:solidFill>
              <a:latin typeface="Archivo"/>
              <a:ea typeface="Archivo"/>
              <a:cs typeface="Archivo"/>
              <a:sym typeface="Archivo"/>
            </a:endParaRPr>
          </a:p>
        </p:txBody>
      </p:sp>
      <p:pic>
        <p:nvPicPr>
          <p:cNvPr id="141" name="Google Shape;141;p23"/>
          <p:cNvPicPr preferRelativeResize="0"/>
          <p:nvPr/>
        </p:nvPicPr>
        <p:blipFill rotWithShape="1">
          <a:blip r:embed="rId3">
            <a:alphaModFix/>
          </a:blip>
          <a:srcRect b="0" l="0" r="0" t="0"/>
          <a:stretch/>
        </p:blipFill>
        <p:spPr>
          <a:xfrm>
            <a:off x="4527312" y="1106100"/>
            <a:ext cx="4358175" cy="3172751"/>
          </a:xfrm>
          <a:prstGeom prst="rect">
            <a:avLst/>
          </a:prstGeom>
          <a:noFill/>
          <a:ln>
            <a:noFill/>
          </a:ln>
        </p:spPr>
      </p:pic>
      <p:pic>
        <p:nvPicPr>
          <p:cNvPr id="142" name="Google Shape;142;p23"/>
          <p:cNvPicPr preferRelativeResize="0"/>
          <p:nvPr/>
        </p:nvPicPr>
        <p:blipFill>
          <a:blip r:embed="rId4">
            <a:alphaModFix/>
          </a:blip>
          <a:stretch>
            <a:fillRect/>
          </a:stretch>
        </p:blipFill>
        <p:spPr>
          <a:xfrm>
            <a:off x="258514" y="1106100"/>
            <a:ext cx="4179249" cy="3172756"/>
          </a:xfrm>
          <a:prstGeom prst="rect">
            <a:avLst/>
          </a:prstGeom>
          <a:noFill/>
          <a:ln>
            <a:noFill/>
          </a:ln>
        </p:spPr>
      </p:pic>
      <p:pic>
        <p:nvPicPr>
          <p:cNvPr id="143" name="Google Shape;143;p23">
            <a:hlinkClick r:id="rId5"/>
          </p:cNvPr>
          <p:cNvPicPr preferRelativeResize="0"/>
          <p:nvPr/>
        </p:nvPicPr>
        <p:blipFill>
          <a:blip r:embed="rId6">
            <a:alphaModFix/>
          </a:blip>
          <a:stretch>
            <a:fillRect/>
          </a:stretch>
        </p:blipFill>
        <p:spPr>
          <a:xfrm>
            <a:off x="1379538" y="4370475"/>
            <a:ext cx="1937225" cy="297900"/>
          </a:xfrm>
          <a:prstGeom prst="rect">
            <a:avLst/>
          </a:prstGeom>
          <a:noFill/>
          <a:ln>
            <a:noFill/>
          </a:ln>
        </p:spPr>
      </p:pic>
      <p:pic>
        <p:nvPicPr>
          <p:cNvPr id="144" name="Google Shape;144;p23">
            <a:hlinkClick r:id="rId7"/>
          </p:cNvPr>
          <p:cNvPicPr preferRelativeResize="0"/>
          <p:nvPr/>
        </p:nvPicPr>
        <p:blipFill>
          <a:blip r:embed="rId6">
            <a:alphaModFix/>
          </a:blip>
          <a:stretch>
            <a:fillRect/>
          </a:stretch>
        </p:blipFill>
        <p:spPr>
          <a:xfrm>
            <a:off x="5737775" y="4370475"/>
            <a:ext cx="1937225" cy="297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S&amp;P 500 Valuation Measures</a:t>
            </a:r>
            <a:endParaRPr b="1" sz="3000">
              <a:solidFill>
                <a:srgbClr val="1D1C1D"/>
              </a:solidFill>
              <a:latin typeface="Archivo"/>
              <a:ea typeface="Archivo"/>
              <a:cs typeface="Archivo"/>
              <a:sym typeface="Archivo"/>
            </a:endParaRPr>
          </a:p>
        </p:txBody>
      </p:sp>
      <p:pic>
        <p:nvPicPr>
          <p:cNvPr id="150" name="Google Shape;150;p24">
            <a:hlinkClick r:id="rId3"/>
          </p:cNvPr>
          <p:cNvPicPr preferRelativeResize="0"/>
          <p:nvPr/>
        </p:nvPicPr>
        <p:blipFill>
          <a:blip r:embed="rId4">
            <a:alphaModFix/>
          </a:blip>
          <a:stretch>
            <a:fillRect/>
          </a:stretch>
        </p:blipFill>
        <p:spPr>
          <a:xfrm>
            <a:off x="1379538" y="4131725"/>
            <a:ext cx="1937225" cy="297900"/>
          </a:xfrm>
          <a:prstGeom prst="rect">
            <a:avLst/>
          </a:prstGeom>
          <a:noFill/>
          <a:ln>
            <a:noFill/>
          </a:ln>
        </p:spPr>
      </p:pic>
      <p:pic>
        <p:nvPicPr>
          <p:cNvPr id="151" name="Google Shape;151;p24">
            <a:hlinkClick r:id="rId5"/>
          </p:cNvPr>
          <p:cNvPicPr preferRelativeResize="0"/>
          <p:nvPr/>
        </p:nvPicPr>
        <p:blipFill>
          <a:blip r:embed="rId4">
            <a:alphaModFix/>
          </a:blip>
          <a:stretch>
            <a:fillRect/>
          </a:stretch>
        </p:blipFill>
        <p:spPr>
          <a:xfrm>
            <a:off x="5737800" y="4250500"/>
            <a:ext cx="1937225" cy="297900"/>
          </a:xfrm>
          <a:prstGeom prst="rect">
            <a:avLst/>
          </a:prstGeom>
          <a:noFill/>
          <a:ln>
            <a:noFill/>
          </a:ln>
        </p:spPr>
      </p:pic>
      <p:pic>
        <p:nvPicPr>
          <p:cNvPr id="152" name="Google Shape;152;p24"/>
          <p:cNvPicPr preferRelativeResize="0"/>
          <p:nvPr/>
        </p:nvPicPr>
        <p:blipFill rotWithShape="1">
          <a:blip r:embed="rId6">
            <a:alphaModFix/>
          </a:blip>
          <a:srcRect b="0" l="0" r="0" t="0"/>
          <a:stretch/>
        </p:blipFill>
        <p:spPr>
          <a:xfrm>
            <a:off x="4527316" y="1205250"/>
            <a:ext cx="4358175" cy="2974454"/>
          </a:xfrm>
          <a:prstGeom prst="rect">
            <a:avLst/>
          </a:prstGeom>
          <a:noFill/>
          <a:ln>
            <a:noFill/>
          </a:ln>
        </p:spPr>
      </p:pic>
      <p:pic>
        <p:nvPicPr>
          <p:cNvPr id="153" name="Google Shape;153;p24"/>
          <p:cNvPicPr preferRelativeResize="0"/>
          <p:nvPr/>
        </p:nvPicPr>
        <p:blipFill>
          <a:blip r:embed="rId7">
            <a:alphaModFix/>
          </a:blip>
          <a:stretch>
            <a:fillRect/>
          </a:stretch>
        </p:blipFill>
        <p:spPr>
          <a:xfrm>
            <a:off x="258513" y="1329000"/>
            <a:ext cx="4179250" cy="272696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5"/>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Index Concentration</a:t>
            </a:r>
            <a:endParaRPr b="1" sz="3000">
              <a:solidFill>
                <a:srgbClr val="1D1C1D"/>
              </a:solidFill>
              <a:latin typeface="Archivo"/>
              <a:ea typeface="Archivo"/>
              <a:cs typeface="Archivo"/>
              <a:sym typeface="Archivo"/>
            </a:endParaRPr>
          </a:p>
        </p:txBody>
      </p:sp>
      <p:pic>
        <p:nvPicPr>
          <p:cNvPr id="159" name="Google Shape;159;p25"/>
          <p:cNvPicPr preferRelativeResize="0"/>
          <p:nvPr/>
        </p:nvPicPr>
        <p:blipFill rotWithShape="1">
          <a:blip r:embed="rId3">
            <a:alphaModFix/>
          </a:blip>
          <a:srcRect b="0" l="0" r="0" t="0"/>
          <a:stretch/>
        </p:blipFill>
        <p:spPr>
          <a:xfrm>
            <a:off x="4691325" y="1008723"/>
            <a:ext cx="4179250" cy="3126064"/>
          </a:xfrm>
          <a:prstGeom prst="rect">
            <a:avLst/>
          </a:prstGeom>
          <a:noFill/>
          <a:ln>
            <a:noFill/>
          </a:ln>
        </p:spPr>
      </p:pic>
      <p:sp>
        <p:nvSpPr>
          <p:cNvPr id="160" name="Google Shape;160;p25"/>
          <p:cNvSpPr txBox="1"/>
          <p:nvPr/>
        </p:nvSpPr>
        <p:spPr>
          <a:xfrm>
            <a:off x="4734800" y="4579750"/>
            <a:ext cx="40923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dk1"/>
                </a:solidFill>
              </a:rPr>
              <a:t>Chart not appearing in your browser?</a:t>
            </a:r>
            <a:br>
              <a:rPr i="1" lang="en" sz="1100">
                <a:solidFill>
                  <a:schemeClr val="dk1"/>
                </a:solidFill>
              </a:rPr>
            </a:br>
            <a:r>
              <a:rPr i="1" lang="en" sz="1100">
                <a:solidFill>
                  <a:schemeClr val="dk1"/>
                </a:solidFill>
              </a:rPr>
              <a:t>Contact</a:t>
            </a:r>
            <a:r>
              <a:rPr i="1" lang="en" sz="1100">
                <a:solidFill>
                  <a:srgbClr val="FFFFFF"/>
                </a:solidFill>
              </a:rPr>
              <a:t> </a:t>
            </a:r>
            <a:r>
              <a:rPr i="1" lang="en" sz="1100" u="sng">
                <a:solidFill>
                  <a:srgbClr val="7EC1F4"/>
                </a:solidFill>
                <a:hlinkClick r:id="rId4">
                  <a:extLst>
                    <a:ext uri="{A12FA001-AC4F-418D-AE19-62706E023703}">
                      <ahyp:hlinkClr val="tx"/>
                    </a:ext>
                  </a:extLst>
                </a:hlinkClick>
              </a:rPr>
              <a:t>support@ycharts.com</a:t>
            </a:r>
            <a:r>
              <a:rPr i="1" lang="en" sz="1100">
                <a:solidFill>
                  <a:schemeClr val="dk1"/>
                </a:solidFill>
              </a:rPr>
              <a:t> to access this visual</a:t>
            </a:r>
            <a:endParaRPr i="1" sz="1100">
              <a:solidFill>
                <a:schemeClr val="dk1"/>
              </a:solidFill>
            </a:endParaRPr>
          </a:p>
        </p:txBody>
      </p:sp>
      <p:pic>
        <p:nvPicPr>
          <p:cNvPr id="161" name="Google Shape;161;p25"/>
          <p:cNvPicPr preferRelativeResize="0"/>
          <p:nvPr/>
        </p:nvPicPr>
        <p:blipFill>
          <a:blip r:embed="rId5">
            <a:alphaModFix/>
          </a:blip>
          <a:stretch>
            <a:fillRect/>
          </a:stretch>
        </p:blipFill>
        <p:spPr>
          <a:xfrm>
            <a:off x="258525" y="1383500"/>
            <a:ext cx="1918750" cy="2376480"/>
          </a:xfrm>
          <a:prstGeom prst="rect">
            <a:avLst/>
          </a:prstGeom>
          <a:noFill/>
          <a:ln>
            <a:noFill/>
          </a:ln>
        </p:spPr>
      </p:pic>
      <p:pic>
        <p:nvPicPr>
          <p:cNvPr id="162" name="Google Shape;162;p25"/>
          <p:cNvPicPr preferRelativeResize="0"/>
          <p:nvPr/>
        </p:nvPicPr>
        <p:blipFill>
          <a:blip r:embed="rId6">
            <a:alphaModFix/>
          </a:blip>
          <a:stretch>
            <a:fillRect/>
          </a:stretch>
        </p:blipFill>
        <p:spPr>
          <a:xfrm>
            <a:off x="2340775" y="1383490"/>
            <a:ext cx="1918750" cy="2376497"/>
          </a:xfrm>
          <a:prstGeom prst="rect">
            <a:avLst/>
          </a:prstGeom>
          <a:noFill/>
          <a:ln>
            <a:noFill/>
          </a:ln>
        </p:spPr>
      </p:pic>
      <p:sp>
        <p:nvSpPr>
          <p:cNvPr id="163" name="Google Shape;163;p25"/>
          <p:cNvSpPr txBox="1"/>
          <p:nvPr/>
        </p:nvSpPr>
        <p:spPr>
          <a:xfrm>
            <a:off x="258525" y="1008725"/>
            <a:ext cx="191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1D1C1D"/>
                </a:solidFill>
                <a:latin typeface="Archivo"/>
                <a:ea typeface="Archivo"/>
                <a:cs typeface="Archivo"/>
                <a:sym typeface="Archivo"/>
              </a:rPr>
              <a:t>SPY Top 10 Holdings</a:t>
            </a:r>
            <a:endParaRPr>
              <a:solidFill>
                <a:srgbClr val="1D1C1D"/>
              </a:solidFill>
              <a:latin typeface="Archivo"/>
              <a:ea typeface="Archivo"/>
              <a:cs typeface="Archivo"/>
              <a:sym typeface="Archivo"/>
            </a:endParaRPr>
          </a:p>
        </p:txBody>
      </p:sp>
      <p:sp>
        <p:nvSpPr>
          <p:cNvPr id="164" name="Google Shape;164;p25"/>
          <p:cNvSpPr txBox="1"/>
          <p:nvPr/>
        </p:nvSpPr>
        <p:spPr>
          <a:xfrm>
            <a:off x="2340750" y="1008725"/>
            <a:ext cx="1918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1D1C1D"/>
                </a:solidFill>
                <a:latin typeface="Archivo"/>
                <a:ea typeface="Archivo"/>
                <a:cs typeface="Archivo"/>
                <a:sym typeface="Archivo"/>
              </a:rPr>
              <a:t>QQQ</a:t>
            </a:r>
            <a:r>
              <a:rPr lang="en">
                <a:solidFill>
                  <a:srgbClr val="1D1C1D"/>
                </a:solidFill>
                <a:latin typeface="Archivo"/>
                <a:ea typeface="Archivo"/>
                <a:cs typeface="Archivo"/>
                <a:sym typeface="Archivo"/>
              </a:rPr>
              <a:t> Top 10 Holdings</a:t>
            </a:r>
            <a:endParaRPr>
              <a:solidFill>
                <a:srgbClr val="1D1C1D"/>
              </a:solidFill>
              <a:latin typeface="Archivo"/>
              <a:ea typeface="Archivo"/>
              <a:cs typeface="Archivo"/>
              <a:sym typeface="Archivo"/>
            </a:endParaRPr>
          </a:p>
        </p:txBody>
      </p:sp>
      <p:sp>
        <p:nvSpPr>
          <p:cNvPr id="165" name="Google Shape;165;p25"/>
          <p:cNvSpPr txBox="1"/>
          <p:nvPr/>
        </p:nvSpPr>
        <p:spPr>
          <a:xfrm>
            <a:off x="258500" y="3759975"/>
            <a:ext cx="1918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1D1C1D"/>
                </a:solidFill>
                <a:latin typeface="Archivo"/>
                <a:ea typeface="Archivo"/>
                <a:cs typeface="Archivo"/>
                <a:sym typeface="Archivo"/>
              </a:rPr>
              <a:t>Top 10 = 30.85% of SPY</a:t>
            </a:r>
            <a:endParaRPr sz="1200">
              <a:solidFill>
                <a:srgbClr val="1D1C1D"/>
              </a:solidFill>
              <a:latin typeface="Archivo"/>
              <a:ea typeface="Archivo"/>
              <a:cs typeface="Archivo"/>
              <a:sym typeface="Archivo"/>
            </a:endParaRPr>
          </a:p>
        </p:txBody>
      </p:sp>
      <p:sp>
        <p:nvSpPr>
          <p:cNvPr id="166" name="Google Shape;166;p25"/>
          <p:cNvSpPr txBox="1"/>
          <p:nvPr/>
        </p:nvSpPr>
        <p:spPr>
          <a:xfrm>
            <a:off x="2340750" y="3759975"/>
            <a:ext cx="19188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200">
                <a:solidFill>
                  <a:srgbClr val="1D1C1D"/>
                </a:solidFill>
                <a:latin typeface="Archivo"/>
                <a:ea typeface="Archivo"/>
                <a:cs typeface="Archivo"/>
                <a:sym typeface="Archivo"/>
              </a:rPr>
              <a:t>Top 10 = 45.49% of QQQ</a:t>
            </a:r>
            <a:endParaRPr sz="1200">
              <a:solidFill>
                <a:srgbClr val="1D1C1D"/>
              </a:solidFill>
              <a:latin typeface="Archivo"/>
              <a:ea typeface="Archivo"/>
              <a:cs typeface="Archivo"/>
              <a:sym typeface="Archivo"/>
            </a:endParaRPr>
          </a:p>
        </p:txBody>
      </p:sp>
      <p:pic>
        <p:nvPicPr>
          <p:cNvPr id="167" name="Google Shape;167;p25">
            <a:hlinkClick r:id="rId7"/>
          </p:cNvPr>
          <p:cNvPicPr preferRelativeResize="0"/>
          <p:nvPr/>
        </p:nvPicPr>
        <p:blipFill>
          <a:blip r:embed="rId8">
            <a:alphaModFix/>
          </a:blip>
          <a:stretch>
            <a:fillRect/>
          </a:stretch>
        </p:blipFill>
        <p:spPr>
          <a:xfrm>
            <a:off x="5812337" y="4281850"/>
            <a:ext cx="1937225" cy="297900"/>
          </a:xfrm>
          <a:prstGeom prst="rect">
            <a:avLst/>
          </a:prstGeom>
          <a:noFill/>
          <a:ln>
            <a:noFill/>
          </a:ln>
        </p:spPr>
      </p:pic>
      <p:pic>
        <p:nvPicPr>
          <p:cNvPr id="168" name="Google Shape;168;p25">
            <a:hlinkClick r:id="rId9"/>
          </p:cNvPr>
          <p:cNvPicPr preferRelativeResize="0"/>
          <p:nvPr/>
        </p:nvPicPr>
        <p:blipFill>
          <a:blip r:embed="rId8">
            <a:alphaModFix/>
          </a:blip>
          <a:stretch>
            <a:fillRect/>
          </a:stretch>
        </p:blipFill>
        <p:spPr>
          <a:xfrm>
            <a:off x="2331538" y="4134775"/>
            <a:ext cx="1937225" cy="297900"/>
          </a:xfrm>
          <a:prstGeom prst="rect">
            <a:avLst/>
          </a:prstGeom>
          <a:noFill/>
          <a:ln>
            <a:noFill/>
          </a:ln>
        </p:spPr>
      </p:pic>
      <p:pic>
        <p:nvPicPr>
          <p:cNvPr id="169" name="Google Shape;169;p25">
            <a:hlinkClick r:id="rId10"/>
          </p:cNvPr>
          <p:cNvPicPr preferRelativeResize="0"/>
          <p:nvPr/>
        </p:nvPicPr>
        <p:blipFill>
          <a:blip r:embed="rId8">
            <a:alphaModFix/>
          </a:blip>
          <a:stretch>
            <a:fillRect/>
          </a:stretch>
        </p:blipFill>
        <p:spPr>
          <a:xfrm>
            <a:off x="249288" y="4134775"/>
            <a:ext cx="1937225" cy="2979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3" name="Shape 173"/>
        <p:cNvGrpSpPr/>
        <p:nvPr/>
      </p:nvGrpSpPr>
      <p:grpSpPr>
        <a:xfrm>
          <a:off x="0" y="0"/>
          <a:ext cx="0" cy="0"/>
          <a:chOff x="0" y="0"/>
          <a:chExt cx="0" cy="0"/>
        </a:xfrm>
      </p:grpSpPr>
      <p:sp>
        <p:nvSpPr>
          <p:cNvPr id="174" name="Google Shape;174;p26"/>
          <p:cNvSpPr txBox="1"/>
          <p:nvPr/>
        </p:nvSpPr>
        <p:spPr>
          <a:xfrm>
            <a:off x="3457475" y="1087675"/>
            <a:ext cx="5507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1D1C1D"/>
                </a:solidFill>
                <a:latin typeface="Archivo"/>
                <a:ea typeface="Archivo"/>
                <a:cs typeface="Archivo"/>
                <a:sym typeface="Archivo"/>
              </a:rPr>
              <a:t>Macroeconomic Data</a:t>
            </a:r>
            <a:endParaRPr b="1" sz="3400">
              <a:solidFill>
                <a:srgbClr val="1D1C1D"/>
              </a:solidFill>
              <a:latin typeface="Archivo"/>
              <a:ea typeface="Archivo"/>
              <a:cs typeface="Archivo"/>
              <a:sym typeface="Archivo"/>
            </a:endParaRPr>
          </a:p>
        </p:txBody>
      </p:sp>
      <p:sp>
        <p:nvSpPr>
          <p:cNvPr id="175" name="Google Shape;175;p26"/>
          <p:cNvSpPr txBox="1"/>
          <p:nvPr/>
        </p:nvSpPr>
        <p:spPr>
          <a:xfrm>
            <a:off x="3457475" y="2109300"/>
            <a:ext cx="5374800" cy="17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solidFill>
                  <a:schemeClr val="dk1"/>
                </a:solidFill>
                <a:latin typeface="Archivo"/>
                <a:ea typeface="Archivo"/>
                <a:cs typeface="Archivo"/>
                <a:sym typeface="Archivo"/>
              </a:rPr>
              <a:t>Leading and Lagging Economic Data and Trends from Key Economic Reports Published Recently</a:t>
            </a:r>
            <a:endParaRPr sz="2300">
              <a:solidFill>
                <a:schemeClr val="dk1"/>
              </a:solidFill>
              <a:latin typeface="Archivo"/>
              <a:ea typeface="Archivo"/>
              <a:cs typeface="Archivo"/>
              <a:sym typeface="Archivo"/>
            </a:endParaRPr>
          </a:p>
          <a:p>
            <a:pPr indent="0" lvl="0" marL="0" rtl="0" algn="l">
              <a:spcBef>
                <a:spcPts val="0"/>
              </a:spcBef>
              <a:spcAft>
                <a:spcPts val="0"/>
              </a:spcAft>
              <a:buNone/>
            </a:pPr>
            <a:r>
              <a:t/>
            </a:r>
            <a:endParaRPr sz="2300">
              <a:solidFill>
                <a:schemeClr val="dk1"/>
              </a:solidFill>
              <a:latin typeface="Archivo"/>
              <a:ea typeface="Archivo"/>
              <a:cs typeface="Archivo"/>
              <a:sym typeface="Archivo"/>
            </a:endParaRPr>
          </a:p>
        </p:txBody>
      </p:sp>
      <p:pic>
        <p:nvPicPr>
          <p:cNvPr id="176" name="Google Shape;176;p26"/>
          <p:cNvPicPr preferRelativeResize="0"/>
          <p:nvPr/>
        </p:nvPicPr>
        <p:blipFill>
          <a:blip r:embed="rId4">
            <a:alphaModFix/>
          </a:blip>
          <a:stretch>
            <a:fillRect/>
          </a:stretch>
        </p:blipFill>
        <p:spPr>
          <a:xfrm rot="10800000">
            <a:off x="3566450" y="1901103"/>
            <a:ext cx="2962325" cy="56075"/>
          </a:xfrm>
          <a:prstGeom prst="rect">
            <a:avLst/>
          </a:prstGeom>
          <a:noFill/>
          <a:ln>
            <a:noFill/>
          </a:ln>
        </p:spPr>
      </p:pic>
      <p:pic>
        <p:nvPicPr>
          <p:cNvPr id="177" name="Google Shape;177;p26"/>
          <p:cNvPicPr preferRelativeResize="0"/>
          <p:nvPr/>
        </p:nvPicPr>
        <p:blipFill>
          <a:blip r:embed="rId5">
            <a:alphaModFix/>
          </a:blip>
          <a:stretch>
            <a:fillRect/>
          </a:stretch>
        </p:blipFill>
        <p:spPr>
          <a:xfrm>
            <a:off x="7768175" y="4822125"/>
            <a:ext cx="1185326" cy="1616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Inflation &amp; Wage Growth</a:t>
            </a:r>
            <a:endParaRPr b="1" sz="3000">
              <a:solidFill>
                <a:srgbClr val="1D1C1D"/>
              </a:solidFill>
              <a:latin typeface="Archivo"/>
              <a:ea typeface="Archivo"/>
              <a:cs typeface="Archivo"/>
              <a:sym typeface="Archivo"/>
            </a:endParaRPr>
          </a:p>
        </p:txBody>
      </p:sp>
      <p:pic>
        <p:nvPicPr>
          <p:cNvPr id="183" name="Google Shape;183;p27">
            <a:hlinkClick r:id="rId3"/>
          </p:cNvPr>
          <p:cNvPicPr preferRelativeResize="0"/>
          <p:nvPr/>
        </p:nvPicPr>
        <p:blipFill>
          <a:blip r:embed="rId4">
            <a:alphaModFix/>
          </a:blip>
          <a:stretch>
            <a:fillRect/>
          </a:stretch>
        </p:blipFill>
        <p:spPr>
          <a:xfrm>
            <a:off x="1477400" y="4405650"/>
            <a:ext cx="1937225" cy="297900"/>
          </a:xfrm>
          <a:prstGeom prst="rect">
            <a:avLst/>
          </a:prstGeom>
          <a:noFill/>
          <a:ln>
            <a:noFill/>
          </a:ln>
        </p:spPr>
      </p:pic>
      <p:pic>
        <p:nvPicPr>
          <p:cNvPr id="184" name="Google Shape;184;p27">
            <a:hlinkClick r:id="rId5"/>
          </p:cNvPr>
          <p:cNvPicPr preferRelativeResize="0"/>
          <p:nvPr/>
        </p:nvPicPr>
        <p:blipFill>
          <a:blip r:embed="rId4">
            <a:alphaModFix/>
          </a:blip>
          <a:stretch>
            <a:fillRect/>
          </a:stretch>
        </p:blipFill>
        <p:spPr>
          <a:xfrm>
            <a:off x="5835662" y="4506475"/>
            <a:ext cx="1937225" cy="297900"/>
          </a:xfrm>
          <a:prstGeom prst="rect">
            <a:avLst/>
          </a:prstGeom>
          <a:noFill/>
          <a:ln>
            <a:noFill/>
          </a:ln>
        </p:spPr>
      </p:pic>
      <p:pic>
        <p:nvPicPr>
          <p:cNvPr id="185" name="Google Shape;185;p27"/>
          <p:cNvPicPr preferRelativeResize="0"/>
          <p:nvPr/>
        </p:nvPicPr>
        <p:blipFill>
          <a:blip r:embed="rId6">
            <a:alphaModFix/>
          </a:blip>
          <a:stretch>
            <a:fillRect/>
          </a:stretch>
        </p:blipFill>
        <p:spPr>
          <a:xfrm>
            <a:off x="356386" y="960150"/>
            <a:ext cx="4189475" cy="3372527"/>
          </a:xfrm>
          <a:prstGeom prst="rect">
            <a:avLst/>
          </a:prstGeom>
          <a:noFill/>
          <a:ln>
            <a:noFill/>
          </a:ln>
        </p:spPr>
      </p:pic>
      <p:pic>
        <p:nvPicPr>
          <p:cNvPr id="186" name="Google Shape;186;p27"/>
          <p:cNvPicPr preferRelativeResize="0"/>
          <p:nvPr/>
        </p:nvPicPr>
        <p:blipFill>
          <a:blip r:embed="rId7">
            <a:alphaModFix/>
          </a:blip>
          <a:stretch>
            <a:fillRect/>
          </a:stretch>
        </p:blipFill>
        <p:spPr>
          <a:xfrm>
            <a:off x="4820925" y="887187"/>
            <a:ext cx="3966700" cy="3518458"/>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8"/>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Employment</a:t>
            </a:r>
            <a:endParaRPr b="1" sz="3000">
              <a:solidFill>
                <a:srgbClr val="1D1C1D"/>
              </a:solidFill>
              <a:latin typeface="Archivo"/>
              <a:ea typeface="Archivo"/>
              <a:cs typeface="Archivo"/>
              <a:sym typeface="Archivo"/>
            </a:endParaRPr>
          </a:p>
        </p:txBody>
      </p:sp>
      <p:pic>
        <p:nvPicPr>
          <p:cNvPr id="192" name="Google Shape;192;p28">
            <a:hlinkClick r:id="rId3"/>
          </p:cNvPr>
          <p:cNvPicPr preferRelativeResize="0"/>
          <p:nvPr/>
        </p:nvPicPr>
        <p:blipFill>
          <a:blip r:embed="rId4">
            <a:alphaModFix/>
          </a:blip>
          <a:stretch>
            <a:fillRect/>
          </a:stretch>
        </p:blipFill>
        <p:spPr>
          <a:xfrm>
            <a:off x="1379538" y="4394450"/>
            <a:ext cx="1937225" cy="297900"/>
          </a:xfrm>
          <a:prstGeom prst="rect">
            <a:avLst/>
          </a:prstGeom>
          <a:noFill/>
          <a:ln>
            <a:noFill/>
          </a:ln>
        </p:spPr>
      </p:pic>
      <p:pic>
        <p:nvPicPr>
          <p:cNvPr id="193" name="Google Shape;193;p28">
            <a:hlinkClick r:id="rId5"/>
          </p:cNvPr>
          <p:cNvPicPr preferRelativeResize="0"/>
          <p:nvPr/>
        </p:nvPicPr>
        <p:blipFill>
          <a:blip r:embed="rId4">
            <a:alphaModFix/>
          </a:blip>
          <a:stretch>
            <a:fillRect/>
          </a:stretch>
        </p:blipFill>
        <p:spPr>
          <a:xfrm>
            <a:off x="5737800" y="4458450"/>
            <a:ext cx="1937225" cy="297900"/>
          </a:xfrm>
          <a:prstGeom prst="rect">
            <a:avLst/>
          </a:prstGeom>
          <a:noFill/>
          <a:ln>
            <a:noFill/>
          </a:ln>
        </p:spPr>
      </p:pic>
      <p:pic>
        <p:nvPicPr>
          <p:cNvPr id="194" name="Google Shape;194;p28"/>
          <p:cNvPicPr preferRelativeResize="0"/>
          <p:nvPr/>
        </p:nvPicPr>
        <p:blipFill rotWithShape="1">
          <a:blip r:embed="rId6">
            <a:alphaModFix/>
          </a:blip>
          <a:srcRect b="0" l="0" r="0" t="0"/>
          <a:stretch/>
        </p:blipFill>
        <p:spPr>
          <a:xfrm>
            <a:off x="258525" y="1086587"/>
            <a:ext cx="4179250" cy="3211765"/>
          </a:xfrm>
          <a:prstGeom prst="rect">
            <a:avLst/>
          </a:prstGeom>
          <a:noFill/>
          <a:ln>
            <a:noFill/>
          </a:ln>
        </p:spPr>
      </p:pic>
      <p:pic>
        <p:nvPicPr>
          <p:cNvPr id="195" name="Google Shape;195;p28"/>
          <p:cNvPicPr preferRelativeResize="0"/>
          <p:nvPr/>
        </p:nvPicPr>
        <p:blipFill>
          <a:blip r:embed="rId7">
            <a:alphaModFix/>
          </a:blip>
          <a:stretch>
            <a:fillRect/>
          </a:stretch>
        </p:blipFill>
        <p:spPr>
          <a:xfrm>
            <a:off x="4527325" y="1020363"/>
            <a:ext cx="4340325" cy="334420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29"/>
          <p:cNvPicPr preferRelativeResize="0"/>
          <p:nvPr/>
        </p:nvPicPr>
        <p:blipFill>
          <a:blip r:embed="rId3">
            <a:alphaModFix/>
          </a:blip>
          <a:stretch>
            <a:fillRect/>
          </a:stretch>
        </p:blipFill>
        <p:spPr>
          <a:xfrm>
            <a:off x="148463" y="844100"/>
            <a:ext cx="8847083" cy="3703175"/>
          </a:xfrm>
          <a:prstGeom prst="rect">
            <a:avLst/>
          </a:prstGeom>
          <a:noFill/>
          <a:ln>
            <a:noFill/>
          </a:ln>
        </p:spPr>
      </p:pic>
      <p:sp>
        <p:nvSpPr>
          <p:cNvPr id="201" name="Google Shape;201;p29"/>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Leading Indicator Data and Trends</a:t>
            </a:r>
            <a:endParaRPr b="1" sz="2350">
              <a:solidFill>
                <a:srgbClr val="1D1C1D"/>
              </a:solidFill>
              <a:latin typeface="Archivo"/>
              <a:ea typeface="Archivo"/>
              <a:cs typeface="Archivo"/>
              <a:sym typeface="Archivo"/>
            </a:endParaRPr>
          </a:p>
        </p:txBody>
      </p:sp>
      <p:sp>
        <p:nvSpPr>
          <p:cNvPr id="202" name="Google Shape;202;p29"/>
          <p:cNvSpPr txBox="1"/>
          <p:nvPr/>
        </p:nvSpPr>
        <p:spPr>
          <a:xfrm>
            <a:off x="2643450" y="4605025"/>
            <a:ext cx="385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1"/>
                </a:solidFill>
              </a:rPr>
              <a:t>Contact</a:t>
            </a:r>
            <a:r>
              <a:rPr i="1" lang="en" sz="1200">
                <a:solidFill>
                  <a:srgbClr val="FFFFFF"/>
                </a:solidFill>
              </a:rPr>
              <a:t> </a:t>
            </a:r>
            <a:r>
              <a:rPr i="1" lang="en" sz="1200" u="sng">
                <a:solidFill>
                  <a:srgbClr val="7EC1F4"/>
                </a:solidFill>
                <a:hlinkClick r:id="rId4">
                  <a:extLst>
                    <a:ext uri="{A12FA001-AC4F-418D-AE19-62706E023703}">
                      <ahyp:hlinkClr val="tx"/>
                    </a:ext>
                  </a:extLst>
                </a:hlinkClick>
              </a:rPr>
              <a:t>support@ycharts.com</a:t>
            </a:r>
            <a:r>
              <a:rPr i="1" lang="en" sz="1200">
                <a:solidFill>
                  <a:schemeClr val="dk1"/>
                </a:solidFill>
              </a:rPr>
              <a:t> to access this heatmap  </a:t>
            </a:r>
            <a:endParaRPr i="1" sz="1200">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30"/>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GDP &amp; Public Debt</a:t>
            </a:r>
            <a:endParaRPr b="1" sz="3000">
              <a:solidFill>
                <a:srgbClr val="1D1C1D"/>
              </a:solidFill>
              <a:latin typeface="Archivo"/>
              <a:ea typeface="Archivo"/>
              <a:cs typeface="Archivo"/>
              <a:sym typeface="Archivo"/>
            </a:endParaRPr>
          </a:p>
        </p:txBody>
      </p:sp>
      <p:pic>
        <p:nvPicPr>
          <p:cNvPr id="208" name="Google Shape;208;p30">
            <a:hlinkClick r:id="rId3"/>
          </p:cNvPr>
          <p:cNvPicPr preferRelativeResize="0"/>
          <p:nvPr/>
        </p:nvPicPr>
        <p:blipFill>
          <a:blip r:embed="rId4">
            <a:alphaModFix/>
          </a:blip>
          <a:stretch>
            <a:fillRect/>
          </a:stretch>
        </p:blipFill>
        <p:spPr>
          <a:xfrm>
            <a:off x="1379538" y="4348900"/>
            <a:ext cx="1937225" cy="297900"/>
          </a:xfrm>
          <a:prstGeom prst="rect">
            <a:avLst/>
          </a:prstGeom>
          <a:noFill/>
          <a:ln>
            <a:noFill/>
          </a:ln>
        </p:spPr>
      </p:pic>
      <p:pic>
        <p:nvPicPr>
          <p:cNvPr id="209" name="Google Shape;209;p30">
            <a:hlinkClick r:id="rId5"/>
          </p:cNvPr>
          <p:cNvPicPr preferRelativeResize="0"/>
          <p:nvPr/>
        </p:nvPicPr>
        <p:blipFill>
          <a:blip r:embed="rId4">
            <a:alphaModFix/>
          </a:blip>
          <a:stretch>
            <a:fillRect/>
          </a:stretch>
        </p:blipFill>
        <p:spPr>
          <a:xfrm>
            <a:off x="5737800" y="4348900"/>
            <a:ext cx="1937225" cy="297900"/>
          </a:xfrm>
          <a:prstGeom prst="rect">
            <a:avLst/>
          </a:prstGeom>
          <a:noFill/>
          <a:ln>
            <a:noFill/>
          </a:ln>
        </p:spPr>
      </p:pic>
      <p:pic>
        <p:nvPicPr>
          <p:cNvPr id="210" name="Google Shape;210;p30"/>
          <p:cNvPicPr preferRelativeResize="0"/>
          <p:nvPr/>
        </p:nvPicPr>
        <p:blipFill rotWithShape="1">
          <a:blip r:embed="rId6">
            <a:alphaModFix/>
          </a:blip>
          <a:srcRect b="0" l="0" r="0" t="0"/>
          <a:stretch/>
        </p:blipFill>
        <p:spPr>
          <a:xfrm>
            <a:off x="258524" y="991900"/>
            <a:ext cx="4179250" cy="3197115"/>
          </a:xfrm>
          <a:prstGeom prst="rect">
            <a:avLst/>
          </a:prstGeom>
          <a:noFill/>
          <a:ln>
            <a:noFill/>
          </a:ln>
        </p:spPr>
      </p:pic>
      <p:pic>
        <p:nvPicPr>
          <p:cNvPr id="211" name="Google Shape;211;p30"/>
          <p:cNvPicPr preferRelativeResize="0"/>
          <p:nvPr/>
        </p:nvPicPr>
        <p:blipFill>
          <a:blip r:embed="rId7">
            <a:alphaModFix/>
          </a:blip>
          <a:stretch>
            <a:fillRect/>
          </a:stretch>
        </p:blipFill>
        <p:spPr>
          <a:xfrm>
            <a:off x="4527322" y="973688"/>
            <a:ext cx="4340325" cy="3233527"/>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id="216" name="Google Shape;216;p31"/>
          <p:cNvPicPr preferRelativeResize="0"/>
          <p:nvPr/>
        </p:nvPicPr>
        <p:blipFill>
          <a:blip r:embed="rId3">
            <a:alphaModFix/>
          </a:blip>
          <a:stretch>
            <a:fillRect/>
          </a:stretch>
        </p:blipFill>
        <p:spPr>
          <a:xfrm>
            <a:off x="1437463" y="3938750"/>
            <a:ext cx="6269077" cy="1121975"/>
          </a:xfrm>
          <a:prstGeom prst="rect">
            <a:avLst/>
          </a:prstGeom>
          <a:noFill/>
          <a:ln>
            <a:noFill/>
          </a:ln>
        </p:spPr>
      </p:pic>
      <p:sp>
        <p:nvSpPr>
          <p:cNvPr id="217" name="Google Shape;217;p31"/>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US Trade Balance</a:t>
            </a:r>
            <a:endParaRPr b="1" sz="2350">
              <a:solidFill>
                <a:srgbClr val="1D1C1D"/>
              </a:solidFill>
              <a:latin typeface="Archivo"/>
              <a:ea typeface="Archivo"/>
              <a:cs typeface="Archivo"/>
              <a:sym typeface="Archivo"/>
            </a:endParaRPr>
          </a:p>
        </p:txBody>
      </p:sp>
      <p:pic>
        <p:nvPicPr>
          <p:cNvPr id="218" name="Google Shape;218;p31">
            <a:hlinkClick r:id="rId4"/>
          </p:cNvPr>
          <p:cNvPicPr preferRelativeResize="0"/>
          <p:nvPr/>
        </p:nvPicPr>
        <p:blipFill>
          <a:blip r:embed="rId5">
            <a:alphaModFix/>
          </a:blip>
          <a:stretch>
            <a:fillRect/>
          </a:stretch>
        </p:blipFill>
        <p:spPr>
          <a:xfrm>
            <a:off x="5766512" y="3610087"/>
            <a:ext cx="1937225" cy="297900"/>
          </a:xfrm>
          <a:prstGeom prst="rect">
            <a:avLst/>
          </a:prstGeom>
          <a:noFill/>
          <a:ln>
            <a:noFill/>
          </a:ln>
        </p:spPr>
      </p:pic>
      <p:pic>
        <p:nvPicPr>
          <p:cNvPr id="219" name="Google Shape;219;p31">
            <a:hlinkClick r:id="rId6"/>
          </p:cNvPr>
          <p:cNvPicPr preferRelativeResize="0"/>
          <p:nvPr/>
        </p:nvPicPr>
        <p:blipFill>
          <a:blip r:embed="rId5">
            <a:alphaModFix/>
          </a:blip>
          <a:stretch>
            <a:fillRect/>
          </a:stretch>
        </p:blipFill>
        <p:spPr>
          <a:xfrm>
            <a:off x="1386175" y="3610087"/>
            <a:ext cx="1937225" cy="297900"/>
          </a:xfrm>
          <a:prstGeom prst="rect">
            <a:avLst/>
          </a:prstGeom>
          <a:noFill/>
          <a:ln>
            <a:noFill/>
          </a:ln>
        </p:spPr>
      </p:pic>
      <p:pic>
        <p:nvPicPr>
          <p:cNvPr id="220" name="Google Shape;220;p31"/>
          <p:cNvPicPr preferRelativeResize="0"/>
          <p:nvPr/>
        </p:nvPicPr>
        <p:blipFill rotWithShape="1">
          <a:blip r:embed="rId7">
            <a:alphaModFix/>
          </a:blip>
          <a:srcRect b="0" l="0" r="0" t="0"/>
          <a:stretch/>
        </p:blipFill>
        <p:spPr>
          <a:xfrm>
            <a:off x="474788" y="744275"/>
            <a:ext cx="3760005" cy="2835051"/>
          </a:xfrm>
          <a:prstGeom prst="rect">
            <a:avLst/>
          </a:prstGeom>
          <a:noFill/>
          <a:ln>
            <a:noFill/>
          </a:ln>
        </p:spPr>
      </p:pic>
      <p:pic>
        <p:nvPicPr>
          <p:cNvPr id="221" name="Google Shape;221;p31"/>
          <p:cNvPicPr preferRelativeResize="0"/>
          <p:nvPr/>
        </p:nvPicPr>
        <p:blipFill rotWithShape="1">
          <a:blip r:embed="rId8">
            <a:alphaModFix/>
          </a:blip>
          <a:srcRect b="0" l="0" r="0" t="0"/>
          <a:stretch/>
        </p:blipFill>
        <p:spPr>
          <a:xfrm>
            <a:off x="4803887" y="744275"/>
            <a:ext cx="3862475" cy="283504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 name="Shape 61"/>
        <p:cNvGrpSpPr/>
        <p:nvPr/>
      </p:nvGrpSpPr>
      <p:grpSpPr>
        <a:xfrm>
          <a:off x="0" y="0"/>
          <a:ext cx="0" cy="0"/>
          <a:chOff x="0" y="0"/>
          <a:chExt cx="0" cy="0"/>
        </a:xfrm>
      </p:grpSpPr>
      <p:sp>
        <p:nvSpPr>
          <p:cNvPr id="62" name="Google Shape;62;p14"/>
          <p:cNvSpPr txBox="1"/>
          <p:nvPr/>
        </p:nvSpPr>
        <p:spPr>
          <a:xfrm>
            <a:off x="3301450" y="1828000"/>
            <a:ext cx="6422100" cy="149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4650">
                <a:solidFill>
                  <a:srgbClr val="1D1C1D"/>
                </a:solidFill>
                <a:latin typeface="Archivo"/>
                <a:ea typeface="Archivo"/>
                <a:cs typeface="Archivo"/>
                <a:sym typeface="Archivo"/>
              </a:rPr>
              <a:t>Economic Update</a:t>
            </a:r>
            <a:endParaRPr b="1" sz="4650">
              <a:solidFill>
                <a:srgbClr val="1D1C1D"/>
              </a:solidFill>
              <a:latin typeface="Archivo"/>
              <a:ea typeface="Archivo"/>
              <a:cs typeface="Archivo"/>
              <a:sym typeface="Archivo"/>
            </a:endParaRPr>
          </a:p>
          <a:p>
            <a:pPr indent="0" lvl="0" marL="0" rtl="0" algn="l">
              <a:lnSpc>
                <a:spcPct val="115000"/>
              </a:lnSpc>
              <a:spcBef>
                <a:spcPts val="0"/>
              </a:spcBef>
              <a:spcAft>
                <a:spcPts val="0"/>
              </a:spcAft>
              <a:buClr>
                <a:schemeClr val="dk1"/>
              </a:buClr>
              <a:buSzPts val="1100"/>
              <a:buFont typeface="Arial"/>
              <a:buNone/>
            </a:pPr>
            <a:r>
              <a:rPr b="1" lang="en" sz="2300">
                <a:solidFill>
                  <a:srgbClr val="1D1C1D"/>
                </a:solidFill>
                <a:latin typeface="Archivo"/>
                <a:ea typeface="Archivo"/>
                <a:cs typeface="Archivo"/>
                <a:sym typeface="Archivo"/>
              </a:rPr>
              <a:t>A Closer Look at Q4 2023 Data</a:t>
            </a:r>
            <a:endParaRPr b="1" sz="2300">
              <a:solidFill>
                <a:srgbClr val="1D1C1D"/>
              </a:solidFill>
              <a:latin typeface="Archivo"/>
              <a:ea typeface="Archivo"/>
              <a:cs typeface="Archivo"/>
              <a:sym typeface="Archivo"/>
            </a:endParaRPr>
          </a:p>
          <a:p>
            <a:pPr indent="0" lvl="0" marL="0" rtl="0" algn="l">
              <a:lnSpc>
                <a:spcPct val="100000"/>
              </a:lnSpc>
              <a:spcBef>
                <a:spcPts val="0"/>
              </a:spcBef>
              <a:spcAft>
                <a:spcPts val="0"/>
              </a:spcAft>
              <a:buClr>
                <a:schemeClr val="dk1"/>
              </a:buClr>
              <a:buSzPts val="1100"/>
              <a:buFont typeface="Arial"/>
              <a:buNone/>
            </a:pPr>
            <a:r>
              <a:t/>
            </a:r>
            <a:endParaRPr b="1" sz="100">
              <a:solidFill>
                <a:srgbClr val="1D1C1D"/>
              </a:solidFill>
              <a:latin typeface="Archivo"/>
              <a:ea typeface="Archivo"/>
              <a:cs typeface="Archivo"/>
              <a:sym typeface="Archivo"/>
            </a:endParaRPr>
          </a:p>
          <a:p>
            <a:pPr indent="0" lvl="0" marL="0" rtl="0" algn="l">
              <a:lnSpc>
                <a:spcPct val="100000"/>
              </a:lnSpc>
              <a:spcBef>
                <a:spcPts val="0"/>
              </a:spcBef>
              <a:spcAft>
                <a:spcPts val="0"/>
              </a:spcAft>
              <a:buNone/>
            </a:pPr>
            <a:r>
              <a:t/>
            </a:r>
            <a:endParaRPr b="1" sz="300">
              <a:solidFill>
                <a:srgbClr val="1D1C1D"/>
              </a:solidFill>
              <a:latin typeface="Archivo"/>
              <a:ea typeface="Archivo"/>
              <a:cs typeface="Archivo"/>
              <a:sym typeface="Archivo"/>
            </a:endParaRPr>
          </a:p>
        </p:txBody>
      </p:sp>
      <p:cxnSp>
        <p:nvCxnSpPr>
          <p:cNvPr id="63" name="Google Shape;63;p14"/>
          <p:cNvCxnSpPr/>
          <p:nvPr/>
        </p:nvCxnSpPr>
        <p:spPr>
          <a:xfrm>
            <a:off x="3395586" y="3384745"/>
            <a:ext cx="4203900" cy="0"/>
          </a:xfrm>
          <a:prstGeom prst="straightConnector1">
            <a:avLst/>
          </a:prstGeom>
          <a:noFill/>
          <a:ln cap="flat" cmpd="sng" w="76200">
            <a:solidFill>
              <a:srgbClr val="9ACC4F"/>
            </a:solidFill>
            <a:prstDash val="solid"/>
            <a:round/>
            <a:headEnd len="med" w="med" type="none"/>
            <a:tailEnd len="med" w="med" type="none"/>
          </a:ln>
        </p:spPr>
      </p:cxnSp>
      <p:sp>
        <p:nvSpPr>
          <p:cNvPr id="64" name="Google Shape;64;p14"/>
          <p:cNvSpPr txBox="1"/>
          <p:nvPr/>
        </p:nvSpPr>
        <p:spPr>
          <a:xfrm>
            <a:off x="3301450" y="3478600"/>
            <a:ext cx="4782000" cy="798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i="1" lang="en" sz="2250">
                <a:solidFill>
                  <a:srgbClr val="1D1C1D"/>
                </a:solidFill>
                <a:latin typeface="Archivo Light"/>
                <a:ea typeface="Archivo Light"/>
                <a:cs typeface="Archivo Light"/>
                <a:sym typeface="Archivo Light"/>
              </a:rPr>
              <a:t>Released </a:t>
            </a:r>
            <a:r>
              <a:rPr i="1" lang="en" sz="2250">
                <a:solidFill>
                  <a:srgbClr val="1D1C1D"/>
                </a:solidFill>
                <a:latin typeface="Archivo Light"/>
                <a:ea typeface="Archivo Light"/>
                <a:cs typeface="Archivo Light"/>
                <a:sym typeface="Archivo Light"/>
              </a:rPr>
              <a:t>January 2024</a:t>
            </a:r>
            <a:endParaRPr i="1" sz="2250">
              <a:solidFill>
                <a:srgbClr val="1D1C1D"/>
              </a:solidFill>
              <a:latin typeface="Archivo Light"/>
              <a:ea typeface="Archivo Light"/>
              <a:cs typeface="Archivo Light"/>
              <a:sym typeface="Archivo Light"/>
            </a:endParaRPr>
          </a:p>
          <a:p>
            <a:pPr indent="0" lvl="0" marL="0" rtl="0" algn="l">
              <a:spcBef>
                <a:spcPts val="0"/>
              </a:spcBef>
              <a:spcAft>
                <a:spcPts val="0"/>
              </a:spcAft>
              <a:buNone/>
            </a:pPr>
            <a:r>
              <a:t/>
            </a:r>
            <a:endParaRPr i="1">
              <a:solidFill>
                <a:srgbClr val="1D1C1D"/>
              </a:solidFill>
              <a:latin typeface="Archivo"/>
              <a:ea typeface="Archivo"/>
              <a:cs typeface="Archivo"/>
              <a:sym typeface="Archivo"/>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pic>
        <p:nvPicPr>
          <p:cNvPr id="226" name="Google Shape;226;p32"/>
          <p:cNvPicPr preferRelativeResize="0"/>
          <p:nvPr/>
        </p:nvPicPr>
        <p:blipFill>
          <a:blip r:embed="rId3">
            <a:alphaModFix/>
          </a:blip>
          <a:stretch>
            <a:fillRect/>
          </a:stretch>
        </p:blipFill>
        <p:spPr>
          <a:xfrm>
            <a:off x="1189825" y="3949224"/>
            <a:ext cx="6764361" cy="1162250"/>
          </a:xfrm>
          <a:prstGeom prst="rect">
            <a:avLst/>
          </a:prstGeom>
          <a:noFill/>
          <a:ln>
            <a:noFill/>
          </a:ln>
        </p:spPr>
      </p:pic>
      <p:sp>
        <p:nvSpPr>
          <p:cNvPr id="227" name="Google Shape;227;p32"/>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US Housing Market Data</a:t>
            </a:r>
            <a:endParaRPr b="1" sz="2350">
              <a:solidFill>
                <a:srgbClr val="1D1C1D"/>
              </a:solidFill>
              <a:latin typeface="Archivo"/>
              <a:ea typeface="Archivo"/>
              <a:cs typeface="Archivo"/>
              <a:sym typeface="Archivo"/>
            </a:endParaRPr>
          </a:p>
        </p:txBody>
      </p:sp>
      <p:pic>
        <p:nvPicPr>
          <p:cNvPr id="228" name="Google Shape;228;p32">
            <a:hlinkClick r:id="rId4"/>
          </p:cNvPr>
          <p:cNvPicPr preferRelativeResize="0"/>
          <p:nvPr/>
        </p:nvPicPr>
        <p:blipFill>
          <a:blip r:embed="rId5">
            <a:alphaModFix/>
          </a:blip>
          <a:stretch>
            <a:fillRect/>
          </a:stretch>
        </p:blipFill>
        <p:spPr>
          <a:xfrm>
            <a:off x="5310038" y="3499000"/>
            <a:ext cx="1937225" cy="297900"/>
          </a:xfrm>
          <a:prstGeom prst="rect">
            <a:avLst/>
          </a:prstGeom>
          <a:noFill/>
          <a:ln>
            <a:noFill/>
          </a:ln>
        </p:spPr>
      </p:pic>
      <p:pic>
        <p:nvPicPr>
          <p:cNvPr id="229" name="Google Shape;229;p32">
            <a:hlinkClick r:id="rId6"/>
          </p:cNvPr>
          <p:cNvPicPr preferRelativeResize="0"/>
          <p:nvPr/>
        </p:nvPicPr>
        <p:blipFill>
          <a:blip r:embed="rId5">
            <a:alphaModFix/>
          </a:blip>
          <a:stretch>
            <a:fillRect/>
          </a:stretch>
        </p:blipFill>
        <p:spPr>
          <a:xfrm>
            <a:off x="1845888" y="3499000"/>
            <a:ext cx="1937225" cy="297900"/>
          </a:xfrm>
          <a:prstGeom prst="rect">
            <a:avLst/>
          </a:prstGeom>
          <a:noFill/>
          <a:ln>
            <a:noFill/>
          </a:ln>
        </p:spPr>
      </p:pic>
      <p:pic>
        <p:nvPicPr>
          <p:cNvPr id="230" name="Google Shape;230;p32"/>
          <p:cNvPicPr preferRelativeResize="0"/>
          <p:nvPr/>
        </p:nvPicPr>
        <p:blipFill rotWithShape="1">
          <a:blip r:embed="rId7">
            <a:alphaModFix/>
          </a:blip>
          <a:srcRect b="0" l="0" r="0" t="0"/>
          <a:stretch/>
        </p:blipFill>
        <p:spPr>
          <a:xfrm>
            <a:off x="4616875" y="786350"/>
            <a:ext cx="3323545" cy="2638899"/>
          </a:xfrm>
          <a:prstGeom prst="rect">
            <a:avLst/>
          </a:prstGeom>
          <a:noFill/>
          <a:ln>
            <a:noFill/>
          </a:ln>
        </p:spPr>
      </p:pic>
      <p:pic>
        <p:nvPicPr>
          <p:cNvPr id="231" name="Google Shape;231;p32"/>
          <p:cNvPicPr preferRelativeResize="0"/>
          <p:nvPr/>
        </p:nvPicPr>
        <p:blipFill rotWithShape="1">
          <a:blip r:embed="rId8">
            <a:alphaModFix/>
          </a:blip>
          <a:srcRect b="0" l="0" r="0" t="0"/>
          <a:stretch/>
        </p:blipFill>
        <p:spPr>
          <a:xfrm>
            <a:off x="1224786" y="786350"/>
            <a:ext cx="3179420" cy="26389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33"/>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US Housing Market Data </a:t>
            </a:r>
            <a:r>
              <a:rPr lang="en" sz="2350">
                <a:solidFill>
                  <a:srgbClr val="1D1C1D"/>
                </a:solidFill>
                <a:latin typeface="Archivo"/>
                <a:ea typeface="Archivo"/>
                <a:cs typeface="Archivo"/>
                <a:sym typeface="Archivo"/>
              </a:rPr>
              <a:t>(cont’d)</a:t>
            </a:r>
            <a:endParaRPr sz="2350">
              <a:solidFill>
                <a:srgbClr val="1D1C1D"/>
              </a:solidFill>
              <a:latin typeface="Archivo"/>
              <a:ea typeface="Archivo"/>
              <a:cs typeface="Archivo"/>
              <a:sym typeface="Archivo"/>
            </a:endParaRPr>
          </a:p>
        </p:txBody>
      </p:sp>
      <p:pic>
        <p:nvPicPr>
          <p:cNvPr id="237" name="Google Shape;237;p33">
            <a:hlinkClick r:id="rId3"/>
          </p:cNvPr>
          <p:cNvPicPr preferRelativeResize="0"/>
          <p:nvPr/>
        </p:nvPicPr>
        <p:blipFill>
          <a:blip r:embed="rId4">
            <a:alphaModFix/>
          </a:blip>
          <a:stretch>
            <a:fillRect/>
          </a:stretch>
        </p:blipFill>
        <p:spPr>
          <a:xfrm>
            <a:off x="1379538" y="4061475"/>
            <a:ext cx="1937225" cy="297900"/>
          </a:xfrm>
          <a:prstGeom prst="rect">
            <a:avLst/>
          </a:prstGeom>
          <a:noFill/>
          <a:ln>
            <a:noFill/>
          </a:ln>
        </p:spPr>
      </p:pic>
      <p:pic>
        <p:nvPicPr>
          <p:cNvPr id="238" name="Google Shape;238;p33">
            <a:hlinkClick r:id="rId5"/>
          </p:cNvPr>
          <p:cNvPicPr preferRelativeResize="0"/>
          <p:nvPr/>
        </p:nvPicPr>
        <p:blipFill>
          <a:blip r:embed="rId4">
            <a:alphaModFix/>
          </a:blip>
          <a:stretch>
            <a:fillRect/>
          </a:stretch>
        </p:blipFill>
        <p:spPr>
          <a:xfrm>
            <a:off x="5809412" y="4061475"/>
            <a:ext cx="1937225" cy="297900"/>
          </a:xfrm>
          <a:prstGeom prst="rect">
            <a:avLst/>
          </a:prstGeom>
          <a:noFill/>
          <a:ln>
            <a:noFill/>
          </a:ln>
        </p:spPr>
      </p:pic>
      <p:pic>
        <p:nvPicPr>
          <p:cNvPr id="239" name="Google Shape;239;p33"/>
          <p:cNvPicPr preferRelativeResize="0"/>
          <p:nvPr/>
        </p:nvPicPr>
        <p:blipFill rotWithShape="1">
          <a:blip r:embed="rId6">
            <a:alphaModFix/>
          </a:blip>
          <a:srcRect b="0" l="0" r="0" t="0"/>
          <a:stretch/>
        </p:blipFill>
        <p:spPr>
          <a:xfrm>
            <a:off x="258525" y="1168550"/>
            <a:ext cx="4179250" cy="2806387"/>
          </a:xfrm>
          <a:prstGeom prst="rect">
            <a:avLst/>
          </a:prstGeom>
          <a:noFill/>
          <a:ln>
            <a:noFill/>
          </a:ln>
        </p:spPr>
      </p:pic>
      <p:pic>
        <p:nvPicPr>
          <p:cNvPr id="240" name="Google Shape;240;p33"/>
          <p:cNvPicPr preferRelativeResize="0"/>
          <p:nvPr/>
        </p:nvPicPr>
        <p:blipFill rotWithShape="1">
          <a:blip r:embed="rId7">
            <a:alphaModFix/>
          </a:blip>
          <a:srcRect b="0" l="0" r="0" t="0"/>
          <a:stretch/>
        </p:blipFill>
        <p:spPr>
          <a:xfrm>
            <a:off x="4688401" y="1168551"/>
            <a:ext cx="4179250" cy="280636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34"/>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US Dollar Strength</a:t>
            </a:r>
            <a:endParaRPr b="1" sz="2350">
              <a:solidFill>
                <a:srgbClr val="1D1C1D"/>
              </a:solidFill>
              <a:latin typeface="Archivo"/>
              <a:ea typeface="Archivo"/>
              <a:cs typeface="Archivo"/>
              <a:sym typeface="Archivo"/>
            </a:endParaRPr>
          </a:p>
        </p:txBody>
      </p:sp>
      <p:pic>
        <p:nvPicPr>
          <p:cNvPr id="246" name="Google Shape;246;p34">
            <a:hlinkClick r:id="rId3"/>
          </p:cNvPr>
          <p:cNvPicPr preferRelativeResize="0"/>
          <p:nvPr/>
        </p:nvPicPr>
        <p:blipFill>
          <a:blip r:embed="rId4">
            <a:alphaModFix/>
          </a:blip>
          <a:stretch>
            <a:fillRect/>
          </a:stretch>
        </p:blipFill>
        <p:spPr>
          <a:xfrm>
            <a:off x="5772300" y="4618025"/>
            <a:ext cx="1937225" cy="297900"/>
          </a:xfrm>
          <a:prstGeom prst="rect">
            <a:avLst/>
          </a:prstGeom>
          <a:noFill/>
          <a:ln>
            <a:noFill/>
          </a:ln>
        </p:spPr>
      </p:pic>
      <p:pic>
        <p:nvPicPr>
          <p:cNvPr id="247" name="Google Shape;247;p34">
            <a:hlinkClick r:id="rId5"/>
          </p:cNvPr>
          <p:cNvPicPr preferRelativeResize="0"/>
          <p:nvPr/>
        </p:nvPicPr>
        <p:blipFill>
          <a:blip r:embed="rId4">
            <a:alphaModFix/>
          </a:blip>
          <a:stretch>
            <a:fillRect/>
          </a:stretch>
        </p:blipFill>
        <p:spPr>
          <a:xfrm>
            <a:off x="1335113" y="4320125"/>
            <a:ext cx="1937225" cy="297900"/>
          </a:xfrm>
          <a:prstGeom prst="rect">
            <a:avLst/>
          </a:prstGeom>
          <a:noFill/>
          <a:ln>
            <a:noFill/>
          </a:ln>
        </p:spPr>
      </p:pic>
      <p:pic>
        <p:nvPicPr>
          <p:cNvPr id="248" name="Google Shape;248;p34"/>
          <p:cNvPicPr preferRelativeResize="0"/>
          <p:nvPr/>
        </p:nvPicPr>
        <p:blipFill rotWithShape="1">
          <a:blip r:embed="rId6">
            <a:alphaModFix/>
          </a:blip>
          <a:srcRect b="0" l="0" r="0" t="0"/>
          <a:stretch/>
        </p:blipFill>
        <p:spPr>
          <a:xfrm>
            <a:off x="4566525" y="938750"/>
            <a:ext cx="4348775" cy="3585548"/>
          </a:xfrm>
          <a:prstGeom prst="rect">
            <a:avLst/>
          </a:prstGeom>
          <a:noFill/>
          <a:ln>
            <a:noFill/>
          </a:ln>
        </p:spPr>
      </p:pic>
      <p:pic>
        <p:nvPicPr>
          <p:cNvPr id="249" name="Google Shape;249;p34"/>
          <p:cNvPicPr preferRelativeResize="0"/>
          <p:nvPr/>
        </p:nvPicPr>
        <p:blipFill>
          <a:blip r:embed="rId7">
            <a:alphaModFix/>
          </a:blip>
          <a:stretch>
            <a:fillRect/>
          </a:stretch>
        </p:blipFill>
        <p:spPr>
          <a:xfrm>
            <a:off x="275175" y="1225325"/>
            <a:ext cx="4057100" cy="3012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5"/>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Consumers</a:t>
            </a:r>
            <a:endParaRPr sz="2350">
              <a:solidFill>
                <a:srgbClr val="1D1C1D"/>
              </a:solidFill>
              <a:latin typeface="Archivo"/>
              <a:ea typeface="Archivo"/>
              <a:cs typeface="Archivo"/>
              <a:sym typeface="Archivo"/>
            </a:endParaRPr>
          </a:p>
        </p:txBody>
      </p:sp>
      <p:pic>
        <p:nvPicPr>
          <p:cNvPr id="255" name="Google Shape;255;p35">
            <a:hlinkClick r:id="rId3"/>
          </p:cNvPr>
          <p:cNvPicPr preferRelativeResize="0"/>
          <p:nvPr/>
        </p:nvPicPr>
        <p:blipFill>
          <a:blip r:embed="rId4">
            <a:alphaModFix/>
          </a:blip>
          <a:stretch>
            <a:fillRect/>
          </a:stretch>
        </p:blipFill>
        <p:spPr>
          <a:xfrm>
            <a:off x="5809412" y="4276912"/>
            <a:ext cx="1937225" cy="297900"/>
          </a:xfrm>
          <a:prstGeom prst="rect">
            <a:avLst/>
          </a:prstGeom>
          <a:noFill/>
          <a:ln>
            <a:noFill/>
          </a:ln>
        </p:spPr>
      </p:pic>
      <p:pic>
        <p:nvPicPr>
          <p:cNvPr id="256" name="Google Shape;256;p35">
            <a:hlinkClick r:id="rId5"/>
          </p:cNvPr>
          <p:cNvPicPr preferRelativeResize="0"/>
          <p:nvPr/>
        </p:nvPicPr>
        <p:blipFill>
          <a:blip r:embed="rId4">
            <a:alphaModFix/>
          </a:blip>
          <a:stretch>
            <a:fillRect/>
          </a:stretch>
        </p:blipFill>
        <p:spPr>
          <a:xfrm>
            <a:off x="1379538" y="4242537"/>
            <a:ext cx="1937225" cy="297900"/>
          </a:xfrm>
          <a:prstGeom prst="rect">
            <a:avLst/>
          </a:prstGeom>
          <a:noFill/>
          <a:ln>
            <a:noFill/>
          </a:ln>
        </p:spPr>
      </p:pic>
      <p:pic>
        <p:nvPicPr>
          <p:cNvPr id="257" name="Google Shape;257;p35"/>
          <p:cNvPicPr preferRelativeResize="0"/>
          <p:nvPr/>
        </p:nvPicPr>
        <p:blipFill>
          <a:blip r:embed="rId6">
            <a:alphaModFix/>
          </a:blip>
          <a:stretch>
            <a:fillRect/>
          </a:stretch>
        </p:blipFill>
        <p:spPr>
          <a:xfrm>
            <a:off x="258524" y="1021263"/>
            <a:ext cx="4179250" cy="3113534"/>
          </a:xfrm>
          <a:prstGeom prst="rect">
            <a:avLst/>
          </a:prstGeom>
          <a:noFill/>
          <a:ln>
            <a:noFill/>
          </a:ln>
        </p:spPr>
      </p:pic>
      <p:pic>
        <p:nvPicPr>
          <p:cNvPr id="258" name="Google Shape;258;p35"/>
          <p:cNvPicPr preferRelativeResize="0"/>
          <p:nvPr/>
        </p:nvPicPr>
        <p:blipFill rotWithShape="1">
          <a:blip r:embed="rId7">
            <a:alphaModFix/>
          </a:blip>
          <a:srcRect b="0" l="0" r="0" t="0"/>
          <a:stretch/>
        </p:blipFill>
        <p:spPr>
          <a:xfrm>
            <a:off x="4688399" y="979475"/>
            <a:ext cx="4179250" cy="31971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2" name="Shape 262"/>
        <p:cNvGrpSpPr/>
        <p:nvPr/>
      </p:nvGrpSpPr>
      <p:grpSpPr>
        <a:xfrm>
          <a:off x="0" y="0"/>
          <a:ext cx="0" cy="0"/>
          <a:chOff x="0" y="0"/>
          <a:chExt cx="0" cy="0"/>
        </a:xfrm>
      </p:grpSpPr>
      <p:sp>
        <p:nvSpPr>
          <p:cNvPr id="263" name="Google Shape;263;p36"/>
          <p:cNvSpPr txBox="1"/>
          <p:nvPr/>
        </p:nvSpPr>
        <p:spPr>
          <a:xfrm>
            <a:off x="3457475" y="1087675"/>
            <a:ext cx="5507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1D1C1D"/>
                </a:solidFill>
                <a:latin typeface="Archivo"/>
                <a:ea typeface="Archivo"/>
                <a:cs typeface="Archivo"/>
                <a:sym typeface="Archivo"/>
              </a:rPr>
              <a:t>Bonds &amp; Interest Rates</a:t>
            </a:r>
            <a:endParaRPr b="1" sz="3400">
              <a:solidFill>
                <a:schemeClr val="dk1"/>
              </a:solidFill>
              <a:latin typeface="Archivo"/>
              <a:ea typeface="Archivo"/>
              <a:cs typeface="Archivo"/>
              <a:sym typeface="Archivo"/>
            </a:endParaRPr>
          </a:p>
        </p:txBody>
      </p:sp>
      <p:sp>
        <p:nvSpPr>
          <p:cNvPr id="264" name="Google Shape;264;p36"/>
          <p:cNvSpPr txBox="1"/>
          <p:nvPr/>
        </p:nvSpPr>
        <p:spPr>
          <a:xfrm>
            <a:off x="3457475" y="2109300"/>
            <a:ext cx="5374800" cy="176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300">
                <a:solidFill>
                  <a:schemeClr val="dk1"/>
                </a:solidFill>
                <a:latin typeface="Archivo"/>
                <a:ea typeface="Archivo"/>
                <a:cs typeface="Archivo"/>
                <a:sym typeface="Archivo"/>
              </a:rPr>
              <a:t>Collection of Data Summarizing Moves in the Fixed Income Markets over the Last Quarter</a:t>
            </a:r>
            <a:endParaRPr sz="2300">
              <a:solidFill>
                <a:schemeClr val="dk1"/>
              </a:solidFill>
              <a:latin typeface="Archivo"/>
              <a:ea typeface="Archivo"/>
              <a:cs typeface="Archivo"/>
              <a:sym typeface="Archivo"/>
            </a:endParaRPr>
          </a:p>
          <a:p>
            <a:pPr indent="0" lvl="0" marL="0" rtl="0" algn="l">
              <a:spcBef>
                <a:spcPts val="0"/>
              </a:spcBef>
              <a:spcAft>
                <a:spcPts val="0"/>
              </a:spcAft>
              <a:buNone/>
            </a:pPr>
            <a:r>
              <a:t/>
            </a:r>
            <a:endParaRPr sz="2300">
              <a:solidFill>
                <a:schemeClr val="dk1"/>
              </a:solidFill>
              <a:latin typeface="Archivo"/>
              <a:ea typeface="Archivo"/>
              <a:cs typeface="Archivo"/>
              <a:sym typeface="Archivo"/>
            </a:endParaRPr>
          </a:p>
        </p:txBody>
      </p:sp>
      <p:pic>
        <p:nvPicPr>
          <p:cNvPr id="265" name="Google Shape;265;p36"/>
          <p:cNvPicPr preferRelativeResize="0"/>
          <p:nvPr/>
        </p:nvPicPr>
        <p:blipFill>
          <a:blip r:embed="rId4">
            <a:alphaModFix/>
          </a:blip>
          <a:stretch>
            <a:fillRect/>
          </a:stretch>
        </p:blipFill>
        <p:spPr>
          <a:xfrm rot="10800000">
            <a:off x="3566450" y="1924453"/>
            <a:ext cx="2962325" cy="56075"/>
          </a:xfrm>
          <a:prstGeom prst="rect">
            <a:avLst/>
          </a:prstGeom>
          <a:noFill/>
          <a:ln>
            <a:noFill/>
          </a:ln>
        </p:spPr>
      </p:pic>
      <p:pic>
        <p:nvPicPr>
          <p:cNvPr id="266" name="Google Shape;266;p36"/>
          <p:cNvPicPr preferRelativeResize="0"/>
          <p:nvPr/>
        </p:nvPicPr>
        <p:blipFill>
          <a:blip r:embed="rId5">
            <a:alphaModFix/>
          </a:blip>
          <a:stretch>
            <a:fillRect/>
          </a:stretch>
        </p:blipFill>
        <p:spPr>
          <a:xfrm>
            <a:off x="7768175" y="4822125"/>
            <a:ext cx="1185326" cy="1616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7"/>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Interest Rates &amp; Spreads</a:t>
            </a:r>
            <a:endParaRPr sz="2350">
              <a:solidFill>
                <a:srgbClr val="1D1C1D"/>
              </a:solidFill>
              <a:latin typeface="Archivo"/>
              <a:ea typeface="Archivo"/>
              <a:cs typeface="Archivo"/>
              <a:sym typeface="Archivo"/>
            </a:endParaRPr>
          </a:p>
        </p:txBody>
      </p:sp>
      <p:pic>
        <p:nvPicPr>
          <p:cNvPr id="272" name="Google Shape;272;p37">
            <a:hlinkClick r:id="rId3"/>
          </p:cNvPr>
          <p:cNvPicPr preferRelativeResize="0"/>
          <p:nvPr/>
        </p:nvPicPr>
        <p:blipFill>
          <a:blip r:embed="rId4">
            <a:alphaModFix/>
          </a:blip>
          <a:stretch>
            <a:fillRect/>
          </a:stretch>
        </p:blipFill>
        <p:spPr>
          <a:xfrm>
            <a:off x="1379538" y="4018800"/>
            <a:ext cx="1937225" cy="297900"/>
          </a:xfrm>
          <a:prstGeom prst="rect">
            <a:avLst/>
          </a:prstGeom>
          <a:noFill/>
          <a:ln>
            <a:noFill/>
          </a:ln>
        </p:spPr>
      </p:pic>
      <p:pic>
        <p:nvPicPr>
          <p:cNvPr id="273" name="Google Shape;273;p37">
            <a:hlinkClick r:id="rId5"/>
          </p:cNvPr>
          <p:cNvPicPr preferRelativeResize="0"/>
          <p:nvPr/>
        </p:nvPicPr>
        <p:blipFill>
          <a:blip r:embed="rId4">
            <a:alphaModFix/>
          </a:blip>
          <a:stretch>
            <a:fillRect/>
          </a:stretch>
        </p:blipFill>
        <p:spPr>
          <a:xfrm>
            <a:off x="5809412" y="4114500"/>
            <a:ext cx="1937225" cy="297900"/>
          </a:xfrm>
          <a:prstGeom prst="rect">
            <a:avLst/>
          </a:prstGeom>
          <a:noFill/>
          <a:ln>
            <a:noFill/>
          </a:ln>
        </p:spPr>
      </p:pic>
      <p:pic>
        <p:nvPicPr>
          <p:cNvPr id="274" name="Google Shape;274;p37"/>
          <p:cNvPicPr preferRelativeResize="0"/>
          <p:nvPr/>
        </p:nvPicPr>
        <p:blipFill rotWithShape="1">
          <a:blip r:embed="rId6">
            <a:alphaModFix/>
          </a:blip>
          <a:srcRect b="0" l="0" r="0" t="0"/>
          <a:stretch/>
        </p:blipFill>
        <p:spPr>
          <a:xfrm>
            <a:off x="258525" y="1208262"/>
            <a:ext cx="4179250" cy="2726970"/>
          </a:xfrm>
          <a:prstGeom prst="rect">
            <a:avLst/>
          </a:prstGeom>
          <a:noFill/>
          <a:ln>
            <a:noFill/>
          </a:ln>
        </p:spPr>
      </p:pic>
      <p:pic>
        <p:nvPicPr>
          <p:cNvPr id="275" name="Google Shape;275;p37"/>
          <p:cNvPicPr preferRelativeResize="0"/>
          <p:nvPr/>
        </p:nvPicPr>
        <p:blipFill>
          <a:blip r:embed="rId7">
            <a:alphaModFix/>
          </a:blip>
          <a:stretch>
            <a:fillRect/>
          </a:stretch>
        </p:blipFill>
        <p:spPr>
          <a:xfrm>
            <a:off x="4688400" y="1103800"/>
            <a:ext cx="4179250" cy="291500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8"/>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Yield Curve</a:t>
            </a:r>
            <a:r>
              <a:rPr b="1" lang="en" sz="2350">
                <a:solidFill>
                  <a:srgbClr val="1D1C1D"/>
                </a:solidFill>
                <a:latin typeface="Archivo"/>
                <a:ea typeface="Archivo"/>
                <a:cs typeface="Archivo"/>
                <a:sym typeface="Archivo"/>
              </a:rPr>
              <a:t> Summary</a:t>
            </a:r>
            <a:endParaRPr b="1" sz="2350">
              <a:solidFill>
                <a:srgbClr val="1D1C1D"/>
              </a:solidFill>
              <a:latin typeface="Archivo"/>
              <a:ea typeface="Archivo"/>
              <a:cs typeface="Archivo"/>
              <a:sym typeface="Archivo"/>
            </a:endParaRPr>
          </a:p>
        </p:txBody>
      </p:sp>
      <p:pic>
        <p:nvPicPr>
          <p:cNvPr id="281" name="Google Shape;281;p38">
            <a:hlinkClick r:id="rId3"/>
          </p:cNvPr>
          <p:cNvPicPr preferRelativeResize="0"/>
          <p:nvPr/>
        </p:nvPicPr>
        <p:blipFill>
          <a:blip r:embed="rId4">
            <a:alphaModFix/>
          </a:blip>
          <a:stretch>
            <a:fillRect/>
          </a:stretch>
        </p:blipFill>
        <p:spPr>
          <a:xfrm>
            <a:off x="5200863" y="4463250"/>
            <a:ext cx="1937225" cy="297900"/>
          </a:xfrm>
          <a:prstGeom prst="rect">
            <a:avLst/>
          </a:prstGeom>
          <a:noFill/>
          <a:ln>
            <a:noFill/>
          </a:ln>
        </p:spPr>
      </p:pic>
      <p:pic>
        <p:nvPicPr>
          <p:cNvPr id="282" name="Google Shape;282;p38"/>
          <p:cNvPicPr preferRelativeResize="0"/>
          <p:nvPr/>
        </p:nvPicPr>
        <p:blipFill rotWithShape="1">
          <a:blip r:embed="rId5">
            <a:alphaModFix/>
          </a:blip>
          <a:srcRect b="0" l="0" r="0" t="0"/>
          <a:stretch/>
        </p:blipFill>
        <p:spPr>
          <a:xfrm>
            <a:off x="3581494" y="998375"/>
            <a:ext cx="5313655" cy="3382151"/>
          </a:xfrm>
          <a:prstGeom prst="rect">
            <a:avLst/>
          </a:prstGeom>
          <a:noFill/>
          <a:ln>
            <a:noFill/>
          </a:ln>
        </p:spPr>
      </p:pic>
      <p:graphicFrame>
        <p:nvGraphicFramePr>
          <p:cNvPr id="283" name="Google Shape;283;p38"/>
          <p:cNvGraphicFramePr/>
          <p:nvPr/>
        </p:nvGraphicFramePr>
        <p:xfrm>
          <a:off x="258525" y="998363"/>
          <a:ext cx="3000000" cy="3000000"/>
        </p:xfrm>
        <a:graphic>
          <a:graphicData uri="http://schemas.openxmlformats.org/drawingml/2006/table">
            <a:tbl>
              <a:tblPr>
                <a:noFill/>
                <a:tableStyleId>{F347DE19-EEAA-40EC-8062-6641A5830999}</a:tableStyleId>
              </a:tblPr>
              <a:tblGrid>
                <a:gridCol w="972175"/>
                <a:gridCol w="940725"/>
                <a:gridCol w="972175"/>
              </a:tblGrid>
              <a:tr h="365725">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Duration</a:t>
                      </a:r>
                      <a:endParaRPr sz="1200">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007FEC"/>
                    </a:solidFill>
                  </a:tcPr>
                </a:tc>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Rate</a:t>
                      </a:r>
                      <a:endParaRPr sz="1200">
                        <a:solidFill>
                          <a:srgbClr val="FFFFFF"/>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007FEC"/>
                    </a:solidFill>
                  </a:tcPr>
                </a:tc>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QoQ</a:t>
                      </a:r>
                      <a:r>
                        <a:rPr b="1" lang="en" sz="1200">
                          <a:solidFill>
                            <a:srgbClr val="FFFFFF"/>
                          </a:solidFill>
                          <a:latin typeface="Roboto"/>
                          <a:ea typeface="Roboto"/>
                          <a:cs typeface="Roboto"/>
                          <a:sym typeface="Roboto"/>
                        </a:rPr>
                        <a:t> Δ</a:t>
                      </a:r>
                      <a:endParaRPr sz="1200">
                        <a:solidFill>
                          <a:srgbClr val="FFFFFF"/>
                        </a:solidFill>
                        <a:latin typeface="Roboto"/>
                        <a:ea typeface="Roboto"/>
                        <a:cs typeface="Roboto"/>
                        <a:sym typeface="Roboto"/>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007FEC"/>
                    </a:solidFill>
                  </a:tcPr>
                </a:tc>
              </a:tr>
              <a:tr h="100000">
                <a:tc>
                  <a:txBody>
                    <a:bodyPr/>
                    <a:lstStyle/>
                    <a:p>
                      <a:pPr indent="0" lvl="0" marL="0" rtl="0" algn="ctr">
                        <a:spcBef>
                          <a:spcPts val="0"/>
                        </a:spcBef>
                        <a:spcAft>
                          <a:spcPts val="0"/>
                        </a:spcAft>
                        <a:buNone/>
                      </a:pPr>
                      <a:r>
                        <a:rPr lang="en" sz="1000"/>
                        <a:t>1-Month</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5.60%</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19CF19"/>
                          </a:solidFill>
                        </a:rPr>
                        <a:t>▲</a:t>
                      </a:r>
                      <a:r>
                        <a:rPr lang="en" sz="1000">
                          <a:solidFill>
                            <a:srgbClr val="FF0000"/>
                          </a:solidFill>
                        </a:rPr>
                        <a:t> </a:t>
                      </a:r>
                      <a:r>
                        <a:rPr lang="en" sz="1000"/>
                        <a:t>5</a:t>
                      </a:r>
                      <a:r>
                        <a:rPr lang="en" sz="1000"/>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100000">
                <a:tc>
                  <a:txBody>
                    <a:bodyPr/>
                    <a:lstStyle/>
                    <a:p>
                      <a:pPr indent="0" lvl="0" marL="0" rtl="0" algn="ctr">
                        <a:spcBef>
                          <a:spcPts val="0"/>
                        </a:spcBef>
                        <a:spcAft>
                          <a:spcPts val="0"/>
                        </a:spcAft>
                        <a:buNone/>
                      </a:pPr>
                      <a:r>
                        <a:rPr lang="en" sz="1000"/>
                        <a:t>3-Month</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5.40%</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15</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r h="329350">
                <a:tc>
                  <a:txBody>
                    <a:bodyPr/>
                    <a:lstStyle/>
                    <a:p>
                      <a:pPr indent="0" lvl="0" marL="0" rtl="0" algn="ctr">
                        <a:spcBef>
                          <a:spcPts val="0"/>
                        </a:spcBef>
                        <a:spcAft>
                          <a:spcPts val="0"/>
                        </a:spcAft>
                        <a:buNone/>
                      </a:pPr>
                      <a:r>
                        <a:rPr lang="en" sz="1000"/>
                        <a:t>6-Month</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5.26%</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27</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29350">
                <a:tc>
                  <a:txBody>
                    <a:bodyPr/>
                    <a:lstStyle/>
                    <a:p>
                      <a:pPr indent="0" lvl="0" marL="0" rtl="0" algn="ctr">
                        <a:spcBef>
                          <a:spcPts val="0"/>
                        </a:spcBef>
                        <a:spcAft>
                          <a:spcPts val="0"/>
                        </a:spcAft>
                        <a:buNone/>
                      </a:pPr>
                      <a:r>
                        <a:rPr lang="en" sz="1000"/>
                        <a:t>1-Year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4.79</a:t>
                      </a:r>
                      <a:r>
                        <a:rPr lang="en" sz="1000"/>
                        <a:t>%</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67</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r h="329350">
                <a:tc>
                  <a:txBody>
                    <a:bodyPr/>
                    <a:lstStyle/>
                    <a:p>
                      <a:pPr indent="0" lvl="0" marL="0" rtl="0" algn="ctr">
                        <a:spcBef>
                          <a:spcPts val="0"/>
                        </a:spcBef>
                        <a:spcAft>
                          <a:spcPts val="0"/>
                        </a:spcAft>
                        <a:buNone/>
                      </a:pPr>
                      <a:r>
                        <a:rPr lang="en" sz="1000">
                          <a:solidFill>
                            <a:srgbClr val="000000"/>
                          </a:solidFill>
                        </a:rPr>
                        <a:t>2-Year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4.23%</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80</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29350">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3-Year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4.01%</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79</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r h="329350">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5-Year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3.84</a:t>
                      </a:r>
                      <a:r>
                        <a:rPr lang="en" sz="1000"/>
                        <a:t>%</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76 </a:t>
                      </a:r>
                      <a:r>
                        <a:rPr lang="en" sz="1000">
                          <a:solidFill>
                            <a:srgbClr val="000000"/>
                          </a:solidFill>
                        </a:rPr>
                        <a:t>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29350">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10-Year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3.88%</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71</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r h="329350">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20-Year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4.20</a:t>
                      </a:r>
                      <a:r>
                        <a:rPr lang="en" sz="1000"/>
                        <a:t>%</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72</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29350">
                <a:tc>
                  <a:txBody>
                    <a:bodyPr/>
                    <a:lstStyle/>
                    <a:p>
                      <a:pPr indent="0" lvl="0" marL="0" rtl="0" algn="ctr">
                        <a:spcBef>
                          <a:spcPts val="0"/>
                        </a:spcBef>
                        <a:spcAft>
                          <a:spcPts val="0"/>
                        </a:spcAft>
                        <a:buClr>
                          <a:srgbClr val="000000"/>
                        </a:buClr>
                        <a:buSzPts val="1100"/>
                        <a:buFont typeface="Arial"/>
                        <a:buNone/>
                      </a:pPr>
                      <a:r>
                        <a:rPr lang="en" sz="1000">
                          <a:solidFill>
                            <a:srgbClr val="000000"/>
                          </a:solidFill>
                        </a:rPr>
                        <a:t>30-Year</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4.03%</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Clr>
                          <a:srgbClr val="000000"/>
                        </a:buClr>
                        <a:buSzPts val="1100"/>
                        <a:buFont typeface="Arial"/>
                        <a:buNone/>
                      </a:pPr>
                      <a:r>
                        <a:rPr lang="en" sz="1000">
                          <a:solidFill>
                            <a:srgbClr val="FF0000"/>
                          </a:solidFill>
                        </a:rPr>
                        <a:t>▼ </a:t>
                      </a:r>
                      <a:r>
                        <a:rPr lang="en" sz="1000"/>
                        <a:t>70</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9"/>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Corporate Yields</a:t>
            </a:r>
            <a:endParaRPr b="1" sz="2350">
              <a:solidFill>
                <a:srgbClr val="1D1C1D"/>
              </a:solidFill>
              <a:latin typeface="Archivo"/>
              <a:ea typeface="Archivo"/>
              <a:cs typeface="Archivo"/>
              <a:sym typeface="Archivo"/>
            </a:endParaRPr>
          </a:p>
        </p:txBody>
      </p:sp>
      <p:pic>
        <p:nvPicPr>
          <p:cNvPr id="289" name="Google Shape;289;p39">
            <a:hlinkClick r:id="rId3"/>
          </p:cNvPr>
          <p:cNvPicPr preferRelativeResize="0"/>
          <p:nvPr/>
        </p:nvPicPr>
        <p:blipFill>
          <a:blip r:embed="rId4">
            <a:alphaModFix/>
          </a:blip>
          <a:stretch>
            <a:fillRect/>
          </a:stretch>
        </p:blipFill>
        <p:spPr>
          <a:xfrm>
            <a:off x="5200863" y="4463250"/>
            <a:ext cx="1937225" cy="297900"/>
          </a:xfrm>
          <a:prstGeom prst="rect">
            <a:avLst/>
          </a:prstGeom>
          <a:noFill/>
          <a:ln>
            <a:noFill/>
          </a:ln>
        </p:spPr>
      </p:pic>
      <p:pic>
        <p:nvPicPr>
          <p:cNvPr id="290" name="Google Shape;290;p39"/>
          <p:cNvPicPr preferRelativeResize="0"/>
          <p:nvPr/>
        </p:nvPicPr>
        <p:blipFill rotWithShape="1">
          <a:blip r:embed="rId5">
            <a:alphaModFix/>
          </a:blip>
          <a:srcRect b="0" l="0" r="0" t="0"/>
          <a:stretch/>
        </p:blipFill>
        <p:spPr>
          <a:xfrm>
            <a:off x="3581494" y="998375"/>
            <a:ext cx="5313655" cy="3382151"/>
          </a:xfrm>
          <a:prstGeom prst="rect">
            <a:avLst/>
          </a:prstGeom>
          <a:noFill/>
          <a:ln>
            <a:noFill/>
          </a:ln>
        </p:spPr>
      </p:pic>
      <p:graphicFrame>
        <p:nvGraphicFramePr>
          <p:cNvPr id="291" name="Google Shape;291;p39"/>
          <p:cNvGraphicFramePr/>
          <p:nvPr/>
        </p:nvGraphicFramePr>
        <p:xfrm>
          <a:off x="258513" y="998375"/>
          <a:ext cx="3000000" cy="3000000"/>
        </p:xfrm>
        <a:graphic>
          <a:graphicData uri="http://schemas.openxmlformats.org/drawingml/2006/table">
            <a:tbl>
              <a:tblPr>
                <a:noFill/>
                <a:tableStyleId>{F347DE19-EEAA-40EC-8062-6641A5830999}</a:tableStyleId>
              </a:tblPr>
              <a:tblGrid>
                <a:gridCol w="961700"/>
                <a:gridCol w="961700"/>
                <a:gridCol w="961700"/>
              </a:tblGrid>
              <a:tr h="324675">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Type</a:t>
                      </a:r>
                      <a:endParaRPr sz="1200">
                        <a:solidFill>
                          <a:srgbClr val="FFFFFF"/>
                        </a:solidFill>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4285F4"/>
                    </a:solidFill>
                  </a:tcPr>
                </a:tc>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Rate</a:t>
                      </a:r>
                      <a:endParaRPr sz="1200">
                        <a:solidFill>
                          <a:srgbClr val="FFFFFF"/>
                        </a:solidFill>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4285F4"/>
                    </a:solidFill>
                  </a:tcPr>
                </a:tc>
                <a:tc>
                  <a:txBody>
                    <a:bodyPr/>
                    <a:lstStyle/>
                    <a:p>
                      <a:pPr indent="0" lvl="0" marL="0" rtl="0" algn="ctr">
                        <a:spcBef>
                          <a:spcPts val="0"/>
                        </a:spcBef>
                        <a:spcAft>
                          <a:spcPts val="0"/>
                        </a:spcAft>
                        <a:buNone/>
                      </a:pPr>
                      <a:r>
                        <a:rPr b="1" lang="en" sz="1200">
                          <a:solidFill>
                            <a:srgbClr val="FFFFFF"/>
                          </a:solidFill>
                          <a:latin typeface="Roboto"/>
                          <a:ea typeface="Roboto"/>
                          <a:cs typeface="Roboto"/>
                          <a:sym typeface="Roboto"/>
                        </a:rPr>
                        <a:t>QoQ</a:t>
                      </a:r>
                      <a:r>
                        <a:rPr b="1" lang="en" sz="1200">
                          <a:solidFill>
                            <a:srgbClr val="FFFFFF"/>
                          </a:solidFill>
                          <a:latin typeface="Roboto"/>
                          <a:ea typeface="Roboto"/>
                          <a:cs typeface="Roboto"/>
                          <a:sym typeface="Roboto"/>
                        </a:rPr>
                        <a:t> Δ</a:t>
                      </a:r>
                      <a:endParaRPr sz="1200">
                        <a:solidFill>
                          <a:srgbClr val="FFFFFF"/>
                        </a:solidFill>
                        <a:latin typeface="Roboto"/>
                        <a:ea typeface="Roboto"/>
                        <a:cs typeface="Roboto"/>
                        <a:sym typeface="Roboto"/>
                      </a:endParaRPr>
                    </a:p>
                  </a:txBody>
                  <a:tcPr marT="91425" marB="91425" marR="91425" marL="91425">
                    <a:lnL cap="flat" cmpd="sng" w="9525">
                      <a:solidFill>
                        <a:srgbClr val="CCCCCC">
                          <a:alpha val="0"/>
                        </a:srgbClr>
                      </a:solidFill>
                      <a:prstDash val="solid"/>
                      <a:round/>
                      <a:headEnd len="sm" w="sm" type="none"/>
                      <a:tailEnd len="sm" w="sm" type="none"/>
                    </a:lnL>
                    <a:lnR cap="flat" cmpd="sng" w="9525">
                      <a:solidFill>
                        <a:srgbClr val="CCCCCC">
                          <a:alpha val="0"/>
                        </a:srgbClr>
                      </a:solidFill>
                      <a:prstDash val="solid"/>
                      <a:round/>
                      <a:headEnd len="sm" w="sm" type="none"/>
                      <a:tailEnd len="sm" w="sm" type="none"/>
                    </a:lnR>
                    <a:lnT cap="flat" cmpd="sng" w="9525">
                      <a:solidFill>
                        <a:srgbClr val="CCCCCC">
                          <a:alpha val="0"/>
                        </a:srgbClr>
                      </a:solidFill>
                      <a:prstDash val="solid"/>
                      <a:round/>
                      <a:headEnd len="sm" w="sm" type="none"/>
                      <a:tailEnd len="sm" w="sm" type="none"/>
                    </a:lnT>
                    <a:lnB cap="flat" cmpd="sng" w="9525">
                      <a:solidFill>
                        <a:srgbClr val="CCCCCC"/>
                      </a:solidFill>
                      <a:prstDash val="solid"/>
                      <a:round/>
                      <a:headEnd len="sm" w="sm" type="none"/>
                      <a:tailEnd len="sm" w="sm" type="none"/>
                    </a:lnB>
                    <a:solidFill>
                      <a:srgbClr val="4285F4"/>
                    </a:solidFill>
                  </a:tcPr>
                </a:tc>
              </a:tr>
              <a:tr h="284275">
                <a:tc>
                  <a:txBody>
                    <a:bodyPr/>
                    <a:lstStyle/>
                    <a:p>
                      <a:pPr indent="0" lvl="0" marL="0" rtl="0" algn="ctr">
                        <a:spcBef>
                          <a:spcPts val="0"/>
                        </a:spcBef>
                        <a:spcAft>
                          <a:spcPts val="0"/>
                        </a:spcAft>
                        <a:buNone/>
                      </a:pPr>
                      <a:r>
                        <a:rPr lang="en" sz="1000"/>
                        <a:t>AAA</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4.51%</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FF0000"/>
                          </a:solidFill>
                        </a:rPr>
                        <a:t>▼ </a:t>
                      </a:r>
                      <a:r>
                        <a:rPr lang="en" sz="1000"/>
                        <a:t>79</a:t>
                      </a:r>
                      <a:r>
                        <a:rPr lang="en" sz="1000">
                          <a:solidFill>
                            <a:srgbClr val="000000"/>
                          </a:solidFill>
                        </a:rPr>
                        <a:t> bps</a:t>
                      </a:r>
                      <a:endParaRPr sz="1000">
                        <a:solidFill>
                          <a:srgbClr val="FF0000"/>
                        </a:solidFill>
                      </a:endParaRPr>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284275">
                <a:tc>
                  <a:txBody>
                    <a:bodyPr/>
                    <a:lstStyle/>
                    <a:p>
                      <a:pPr indent="0" lvl="0" marL="0" rtl="0" algn="ctr">
                        <a:spcBef>
                          <a:spcPts val="0"/>
                        </a:spcBef>
                        <a:spcAft>
                          <a:spcPts val="0"/>
                        </a:spcAft>
                        <a:buNone/>
                      </a:pPr>
                      <a:r>
                        <a:rPr lang="en" sz="1000"/>
                        <a:t>AA</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4.66%</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solidFill>
                            <a:srgbClr val="FF0000"/>
                          </a:solidFill>
                        </a:rPr>
                        <a:t>▼ </a:t>
                      </a:r>
                      <a:r>
                        <a:rPr lang="en" sz="1000"/>
                        <a:t>83</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r h="284275">
                <a:tc>
                  <a:txBody>
                    <a:bodyPr/>
                    <a:lstStyle/>
                    <a:p>
                      <a:pPr indent="0" lvl="0" marL="0" rtl="0" algn="ctr">
                        <a:spcBef>
                          <a:spcPts val="0"/>
                        </a:spcBef>
                        <a:spcAft>
                          <a:spcPts val="0"/>
                        </a:spcAft>
                        <a:buNone/>
                      </a:pPr>
                      <a:r>
                        <a:rPr lang="en" sz="1000"/>
                        <a:t>A</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t>5.02%</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c>
                  <a:txBody>
                    <a:bodyPr/>
                    <a:lstStyle/>
                    <a:p>
                      <a:pPr indent="0" lvl="0" marL="0" rtl="0" algn="ctr">
                        <a:spcBef>
                          <a:spcPts val="0"/>
                        </a:spcBef>
                        <a:spcAft>
                          <a:spcPts val="0"/>
                        </a:spcAft>
                        <a:buNone/>
                      </a:pPr>
                      <a:r>
                        <a:rPr lang="en" sz="1000">
                          <a:solidFill>
                            <a:srgbClr val="FF0000"/>
                          </a:solidFill>
                        </a:rPr>
                        <a:t>▼ </a:t>
                      </a:r>
                      <a:r>
                        <a:rPr lang="en" sz="1000"/>
                        <a:t>90</a:t>
                      </a:r>
                      <a:r>
                        <a:rPr lang="en" sz="1000">
                          <a:solidFill>
                            <a:srgbClr val="000000"/>
                          </a:solidFill>
                        </a:rPr>
                        <a:t>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FFFFFF"/>
                    </a:solidFill>
                  </a:tcPr>
                </a:tc>
              </a:tr>
              <a:tr h="324675">
                <a:tc>
                  <a:txBody>
                    <a:bodyPr/>
                    <a:lstStyle/>
                    <a:p>
                      <a:pPr indent="0" lvl="0" marL="0" rtl="0" algn="ctr">
                        <a:spcBef>
                          <a:spcPts val="0"/>
                        </a:spcBef>
                        <a:spcAft>
                          <a:spcPts val="0"/>
                        </a:spcAft>
                        <a:buNone/>
                      </a:pPr>
                      <a:r>
                        <a:rPr lang="en" sz="1000"/>
                        <a:t>BBB</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t>5.35%</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c>
                  <a:txBody>
                    <a:bodyPr/>
                    <a:lstStyle/>
                    <a:p>
                      <a:pPr indent="0" lvl="0" marL="0" rtl="0" algn="ctr">
                        <a:spcBef>
                          <a:spcPts val="0"/>
                        </a:spcBef>
                        <a:spcAft>
                          <a:spcPts val="0"/>
                        </a:spcAft>
                        <a:buNone/>
                      </a:pPr>
                      <a:r>
                        <a:rPr lang="en" sz="1000">
                          <a:solidFill>
                            <a:srgbClr val="FF0000"/>
                          </a:solidFill>
                        </a:rPr>
                        <a:t>▼ </a:t>
                      </a:r>
                      <a:r>
                        <a:rPr lang="en" sz="1000"/>
                        <a:t>98 bps</a:t>
                      </a:r>
                      <a:endParaRPr sz="1000"/>
                    </a:p>
                  </a:txBody>
                  <a:tcPr marT="91425" marB="91425" marR="91425" marL="91425">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solidFill>
                      <a:srgbClr val="EEF4FA"/>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5" name="Shape 295"/>
        <p:cNvGrpSpPr/>
        <p:nvPr/>
      </p:nvGrpSpPr>
      <p:grpSpPr>
        <a:xfrm>
          <a:off x="0" y="0"/>
          <a:ext cx="0" cy="0"/>
          <a:chOff x="0" y="0"/>
          <a:chExt cx="0" cy="0"/>
        </a:xfrm>
      </p:grpSpPr>
      <p:sp>
        <p:nvSpPr>
          <p:cNvPr id="296" name="Google Shape;296;p40"/>
          <p:cNvSpPr txBox="1"/>
          <p:nvPr/>
        </p:nvSpPr>
        <p:spPr>
          <a:xfrm>
            <a:off x="3457475" y="1087675"/>
            <a:ext cx="55071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00">
                <a:solidFill>
                  <a:srgbClr val="1D1C1D"/>
                </a:solidFill>
                <a:latin typeface="Archivo"/>
                <a:ea typeface="Archivo"/>
                <a:cs typeface="Archivo"/>
                <a:sym typeface="Archivo"/>
              </a:rPr>
              <a:t>Charts of the Moment</a:t>
            </a:r>
            <a:endParaRPr b="1" sz="3400">
              <a:solidFill>
                <a:srgbClr val="1D1C1D"/>
              </a:solidFill>
              <a:latin typeface="Archivo"/>
              <a:ea typeface="Archivo"/>
              <a:cs typeface="Archivo"/>
              <a:sym typeface="Archivo"/>
            </a:endParaRPr>
          </a:p>
        </p:txBody>
      </p:sp>
      <p:sp>
        <p:nvSpPr>
          <p:cNvPr id="297" name="Google Shape;297;p40"/>
          <p:cNvSpPr txBox="1"/>
          <p:nvPr/>
        </p:nvSpPr>
        <p:spPr>
          <a:xfrm>
            <a:off x="3457475" y="2109300"/>
            <a:ext cx="5374800" cy="135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2300">
                <a:solidFill>
                  <a:schemeClr val="dk1"/>
                </a:solidFill>
                <a:latin typeface="Archivo"/>
                <a:ea typeface="Archivo"/>
                <a:cs typeface="Archivo"/>
                <a:sym typeface="Archivo"/>
              </a:rPr>
              <a:t>Visuals Depicting Trends that are Impacting the Markets and Investments</a:t>
            </a:r>
            <a:endParaRPr sz="2300">
              <a:solidFill>
                <a:schemeClr val="dk1"/>
              </a:solidFill>
              <a:latin typeface="Archivo"/>
              <a:ea typeface="Archivo"/>
              <a:cs typeface="Archivo"/>
              <a:sym typeface="Archivo"/>
            </a:endParaRPr>
          </a:p>
          <a:p>
            <a:pPr indent="0" lvl="0" marL="0" rtl="0" algn="l">
              <a:spcBef>
                <a:spcPts val="0"/>
              </a:spcBef>
              <a:spcAft>
                <a:spcPts val="0"/>
              </a:spcAft>
              <a:buNone/>
            </a:pPr>
            <a:r>
              <a:t/>
            </a:r>
            <a:endParaRPr sz="2300">
              <a:solidFill>
                <a:schemeClr val="dk1"/>
              </a:solidFill>
              <a:latin typeface="Archivo"/>
              <a:ea typeface="Archivo"/>
              <a:cs typeface="Archivo"/>
              <a:sym typeface="Archivo"/>
            </a:endParaRPr>
          </a:p>
        </p:txBody>
      </p:sp>
      <p:pic>
        <p:nvPicPr>
          <p:cNvPr id="298" name="Google Shape;298;p40"/>
          <p:cNvPicPr preferRelativeResize="0"/>
          <p:nvPr/>
        </p:nvPicPr>
        <p:blipFill>
          <a:blip r:embed="rId4">
            <a:alphaModFix/>
          </a:blip>
          <a:stretch>
            <a:fillRect/>
          </a:stretch>
        </p:blipFill>
        <p:spPr>
          <a:xfrm rot="10800000">
            <a:off x="3566450" y="1901103"/>
            <a:ext cx="2962325" cy="56075"/>
          </a:xfrm>
          <a:prstGeom prst="rect">
            <a:avLst/>
          </a:prstGeom>
          <a:noFill/>
          <a:ln>
            <a:noFill/>
          </a:ln>
        </p:spPr>
      </p:pic>
      <p:pic>
        <p:nvPicPr>
          <p:cNvPr id="299" name="Google Shape;299;p40"/>
          <p:cNvPicPr preferRelativeResize="0"/>
          <p:nvPr/>
        </p:nvPicPr>
        <p:blipFill>
          <a:blip r:embed="rId5">
            <a:alphaModFix/>
          </a:blip>
          <a:stretch>
            <a:fillRect/>
          </a:stretch>
        </p:blipFill>
        <p:spPr>
          <a:xfrm>
            <a:off x="7768175" y="4822125"/>
            <a:ext cx="1185326" cy="161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1"/>
          <p:cNvPicPr preferRelativeResize="0"/>
          <p:nvPr/>
        </p:nvPicPr>
        <p:blipFill rotWithShape="1">
          <a:blip r:embed="rId3">
            <a:alphaModFix/>
          </a:blip>
          <a:srcRect b="0" l="5114" r="0" t="-1812"/>
          <a:stretch/>
        </p:blipFill>
        <p:spPr>
          <a:xfrm>
            <a:off x="0" y="-42325"/>
            <a:ext cx="1413576" cy="1400701"/>
          </a:xfrm>
          <a:prstGeom prst="rect">
            <a:avLst/>
          </a:prstGeom>
          <a:noFill/>
          <a:ln>
            <a:noFill/>
          </a:ln>
        </p:spPr>
      </p:pic>
      <p:sp>
        <p:nvSpPr>
          <p:cNvPr id="305" name="Google Shape;305;p41"/>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50">
                <a:solidFill>
                  <a:schemeClr val="dk1"/>
                </a:solidFill>
                <a:latin typeface="Archivo"/>
                <a:ea typeface="Archivo"/>
                <a:cs typeface="Archivo"/>
                <a:sym typeface="Archivo"/>
              </a:rPr>
              <a:t>End of the Bull Market</a:t>
            </a:r>
            <a:endParaRPr b="1" sz="2350">
              <a:solidFill>
                <a:srgbClr val="1D1C1D"/>
              </a:solidFill>
              <a:latin typeface="Archivo"/>
              <a:ea typeface="Archivo"/>
              <a:cs typeface="Archivo"/>
              <a:sym typeface="Archivo"/>
            </a:endParaRPr>
          </a:p>
        </p:txBody>
      </p:sp>
      <p:pic>
        <p:nvPicPr>
          <p:cNvPr id="306" name="Google Shape;306;p41"/>
          <p:cNvPicPr preferRelativeResize="0"/>
          <p:nvPr/>
        </p:nvPicPr>
        <p:blipFill>
          <a:blip r:embed="rId4">
            <a:alphaModFix/>
          </a:blip>
          <a:stretch>
            <a:fillRect/>
          </a:stretch>
        </p:blipFill>
        <p:spPr>
          <a:xfrm>
            <a:off x="1773312" y="786350"/>
            <a:ext cx="5597380" cy="3652300"/>
          </a:xfrm>
          <a:prstGeom prst="rect">
            <a:avLst/>
          </a:prstGeom>
          <a:noFill/>
          <a:ln>
            <a:noFill/>
          </a:ln>
        </p:spPr>
      </p:pic>
      <p:pic>
        <p:nvPicPr>
          <p:cNvPr id="307" name="Google Shape;307;p41">
            <a:hlinkClick r:id="rId5"/>
          </p:cNvPr>
          <p:cNvPicPr preferRelativeResize="0"/>
          <p:nvPr/>
        </p:nvPicPr>
        <p:blipFill>
          <a:blip r:embed="rId6">
            <a:alphaModFix/>
          </a:blip>
          <a:stretch>
            <a:fillRect/>
          </a:stretch>
        </p:blipFill>
        <p:spPr>
          <a:xfrm>
            <a:off x="3603400" y="4540775"/>
            <a:ext cx="1937225" cy="297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 name="Shape 68"/>
        <p:cNvGrpSpPr/>
        <p:nvPr/>
      </p:nvGrpSpPr>
      <p:grpSpPr>
        <a:xfrm>
          <a:off x="0" y="0"/>
          <a:ext cx="0" cy="0"/>
          <a:chOff x="0" y="0"/>
          <a:chExt cx="0" cy="0"/>
        </a:xfrm>
      </p:grpSpPr>
      <p:pic>
        <p:nvPicPr>
          <p:cNvPr id="69" name="Google Shape;69;p15"/>
          <p:cNvPicPr preferRelativeResize="0"/>
          <p:nvPr/>
        </p:nvPicPr>
        <p:blipFill>
          <a:blip r:embed="rId4">
            <a:alphaModFix/>
          </a:blip>
          <a:stretch>
            <a:fillRect/>
          </a:stretch>
        </p:blipFill>
        <p:spPr>
          <a:xfrm>
            <a:off x="7768175" y="4822125"/>
            <a:ext cx="1185326" cy="161650"/>
          </a:xfrm>
          <a:prstGeom prst="rect">
            <a:avLst/>
          </a:prstGeom>
          <a:noFill/>
          <a:ln>
            <a:noFill/>
          </a:ln>
        </p:spPr>
      </p:pic>
      <p:sp>
        <p:nvSpPr>
          <p:cNvPr id="70" name="Google Shape;70;p15"/>
          <p:cNvSpPr txBox="1"/>
          <p:nvPr/>
        </p:nvSpPr>
        <p:spPr>
          <a:xfrm>
            <a:off x="3406200" y="350300"/>
            <a:ext cx="38988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50">
                <a:solidFill>
                  <a:schemeClr val="dk1"/>
                </a:solidFill>
                <a:latin typeface="Archivo"/>
                <a:ea typeface="Archivo"/>
                <a:cs typeface="Archivo"/>
                <a:sym typeface="Archivo"/>
              </a:rPr>
              <a:t>Table of Contents</a:t>
            </a:r>
            <a:endParaRPr b="1" sz="3450">
              <a:latin typeface="Archivo"/>
              <a:ea typeface="Archivo"/>
              <a:cs typeface="Archivo"/>
              <a:sym typeface="Archivo"/>
            </a:endParaRPr>
          </a:p>
        </p:txBody>
      </p:sp>
      <p:pic>
        <p:nvPicPr>
          <p:cNvPr id="71" name="Google Shape;71;p15"/>
          <p:cNvPicPr preferRelativeResize="0"/>
          <p:nvPr/>
        </p:nvPicPr>
        <p:blipFill>
          <a:blip r:embed="rId5">
            <a:alphaModFix/>
          </a:blip>
          <a:stretch>
            <a:fillRect/>
          </a:stretch>
        </p:blipFill>
        <p:spPr>
          <a:xfrm rot="10800000">
            <a:off x="3492600" y="1066103"/>
            <a:ext cx="2962325" cy="56075"/>
          </a:xfrm>
          <a:prstGeom prst="rect">
            <a:avLst/>
          </a:prstGeom>
          <a:noFill/>
          <a:ln>
            <a:noFill/>
          </a:ln>
        </p:spPr>
      </p:pic>
      <p:sp>
        <p:nvSpPr>
          <p:cNvPr id="72" name="Google Shape;72;p15"/>
          <p:cNvSpPr txBox="1"/>
          <p:nvPr/>
        </p:nvSpPr>
        <p:spPr>
          <a:xfrm>
            <a:off x="3492600" y="1233325"/>
            <a:ext cx="4867500" cy="38616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Clr>
                <a:srgbClr val="007FEC"/>
              </a:buClr>
              <a:buSzPts val="2000"/>
              <a:buFont typeface="Archivo"/>
              <a:buAutoNum type="arabicPeriod"/>
            </a:pPr>
            <a:r>
              <a:rPr b="1" lang="en" sz="2000">
                <a:solidFill>
                  <a:srgbClr val="007FEC"/>
                </a:solidFill>
                <a:uFill>
                  <a:noFill/>
                </a:uFill>
                <a:latin typeface="Archivo"/>
                <a:ea typeface="Archivo"/>
                <a:cs typeface="Archivo"/>
                <a:sym typeface="Archivo"/>
                <a:hlinkClick action="ppaction://hlinksldjump" r:id="rId6">
                  <a:extLst>
                    <a:ext uri="{A12FA001-AC4F-418D-AE19-62706E023703}">
                      <ahyp:hlinkClr val="tx"/>
                    </a:ext>
                  </a:extLst>
                </a:hlinkClick>
              </a:rPr>
              <a:t>Market Data</a:t>
            </a:r>
            <a:br>
              <a:rPr lang="en" sz="2300">
                <a:solidFill>
                  <a:schemeClr val="dk1"/>
                </a:solidFill>
                <a:latin typeface="Archivo Medium"/>
                <a:ea typeface="Archivo Medium"/>
                <a:cs typeface="Archivo Medium"/>
                <a:sym typeface="Archivo Medium"/>
              </a:rPr>
            </a:br>
            <a:r>
              <a:rPr lang="en" sz="1200">
                <a:solidFill>
                  <a:schemeClr val="dk1"/>
                </a:solidFill>
                <a:latin typeface="Archivo"/>
                <a:ea typeface="Archivo"/>
                <a:cs typeface="Archivo"/>
                <a:sym typeface="Archivo"/>
              </a:rPr>
              <a:t>Charts and Tables Highlighting the Performance of Stock Market Indicators and Asset Classes over the Latest Quarter</a:t>
            </a:r>
            <a:br>
              <a:rPr lang="en" sz="1200">
                <a:solidFill>
                  <a:schemeClr val="dk1"/>
                </a:solidFill>
                <a:latin typeface="Archivo"/>
                <a:ea typeface="Archivo"/>
                <a:cs typeface="Archivo"/>
                <a:sym typeface="Archivo"/>
              </a:rPr>
            </a:br>
            <a:endParaRPr b="1" sz="1100">
              <a:solidFill>
                <a:schemeClr val="dk1"/>
              </a:solidFill>
              <a:latin typeface="Archivo"/>
              <a:ea typeface="Archivo"/>
              <a:cs typeface="Archivo"/>
              <a:sym typeface="Archivo"/>
            </a:endParaRPr>
          </a:p>
          <a:p>
            <a:pPr indent="-355600" lvl="0" marL="457200" rtl="0" algn="l">
              <a:spcBef>
                <a:spcPts val="0"/>
              </a:spcBef>
              <a:spcAft>
                <a:spcPts val="0"/>
              </a:spcAft>
              <a:buClr>
                <a:srgbClr val="007FEC"/>
              </a:buClr>
              <a:buSzPts val="2000"/>
              <a:buFont typeface="Archivo"/>
              <a:buAutoNum type="arabicPeriod"/>
            </a:pPr>
            <a:r>
              <a:rPr b="1" lang="en" sz="2000">
                <a:solidFill>
                  <a:srgbClr val="007FEC"/>
                </a:solidFill>
                <a:uFill>
                  <a:noFill/>
                </a:uFill>
                <a:latin typeface="Archivo"/>
                <a:ea typeface="Archivo"/>
                <a:cs typeface="Archivo"/>
                <a:sym typeface="Archivo"/>
                <a:hlinkClick action="ppaction://hlinksldjump" r:id="rId7">
                  <a:extLst>
                    <a:ext uri="{A12FA001-AC4F-418D-AE19-62706E023703}">
                      <ahyp:hlinkClr val="tx"/>
                    </a:ext>
                  </a:extLst>
                </a:hlinkClick>
              </a:rPr>
              <a:t>Macroeconomic Data</a:t>
            </a:r>
            <a:br>
              <a:rPr b="1" lang="en" sz="2000">
                <a:solidFill>
                  <a:srgbClr val="1D1C1D"/>
                </a:solidFill>
                <a:latin typeface="Archivo"/>
                <a:ea typeface="Archivo"/>
                <a:cs typeface="Archivo"/>
                <a:sym typeface="Archivo"/>
              </a:rPr>
            </a:br>
            <a:r>
              <a:rPr lang="en" sz="1200">
                <a:solidFill>
                  <a:schemeClr val="dk1"/>
                </a:solidFill>
                <a:latin typeface="Archivo"/>
                <a:ea typeface="Archivo"/>
                <a:cs typeface="Archivo"/>
                <a:sym typeface="Archivo"/>
              </a:rPr>
              <a:t>Leading and Lagging Economic Data and Trends from Key Economic Reports Published Recently</a:t>
            </a:r>
            <a:br>
              <a:rPr lang="en" sz="1100">
                <a:solidFill>
                  <a:schemeClr val="dk1"/>
                </a:solidFill>
                <a:latin typeface="Archivo"/>
                <a:ea typeface="Archivo"/>
                <a:cs typeface="Archivo"/>
                <a:sym typeface="Archivo"/>
              </a:rPr>
            </a:br>
            <a:endParaRPr b="1" sz="1100">
              <a:solidFill>
                <a:srgbClr val="1D1C1D"/>
              </a:solidFill>
              <a:latin typeface="Archivo"/>
              <a:ea typeface="Archivo"/>
              <a:cs typeface="Archivo"/>
              <a:sym typeface="Archivo"/>
            </a:endParaRPr>
          </a:p>
          <a:p>
            <a:pPr indent="-355600" lvl="0" marL="457200" rtl="0" algn="l">
              <a:spcBef>
                <a:spcPts val="0"/>
              </a:spcBef>
              <a:spcAft>
                <a:spcPts val="0"/>
              </a:spcAft>
              <a:buClr>
                <a:srgbClr val="007FEC"/>
              </a:buClr>
              <a:buSzPts val="2000"/>
              <a:buFont typeface="Archivo"/>
              <a:buAutoNum type="arabicPeriod"/>
            </a:pPr>
            <a:r>
              <a:rPr b="1" lang="en" sz="2000">
                <a:solidFill>
                  <a:srgbClr val="007FEC"/>
                </a:solidFill>
                <a:uFill>
                  <a:noFill/>
                </a:uFill>
                <a:latin typeface="Archivo"/>
                <a:ea typeface="Archivo"/>
                <a:cs typeface="Archivo"/>
                <a:sym typeface="Archivo"/>
                <a:hlinkClick action="ppaction://hlinksldjump" r:id="rId8">
                  <a:extLst>
                    <a:ext uri="{A12FA001-AC4F-418D-AE19-62706E023703}">
                      <ahyp:hlinkClr val="tx"/>
                    </a:ext>
                  </a:extLst>
                </a:hlinkClick>
              </a:rPr>
              <a:t>Bonds &amp; Interest Rates</a:t>
            </a:r>
            <a:br>
              <a:rPr b="1" lang="en" sz="2000">
                <a:solidFill>
                  <a:srgbClr val="1D1C1D"/>
                </a:solidFill>
                <a:latin typeface="Archivo"/>
                <a:ea typeface="Archivo"/>
                <a:cs typeface="Archivo"/>
                <a:sym typeface="Archivo"/>
              </a:rPr>
            </a:br>
            <a:r>
              <a:rPr lang="en" sz="1200">
                <a:solidFill>
                  <a:schemeClr val="dk1"/>
                </a:solidFill>
                <a:latin typeface="Archivo"/>
                <a:ea typeface="Archivo"/>
                <a:cs typeface="Archivo"/>
                <a:sym typeface="Archivo"/>
              </a:rPr>
              <a:t>Collection of Data Summarizing Moves in the Fixed Income Markets over the Last Quarter</a:t>
            </a:r>
            <a:br>
              <a:rPr lang="en" sz="1200">
                <a:solidFill>
                  <a:schemeClr val="dk1"/>
                </a:solidFill>
                <a:latin typeface="Archivo"/>
                <a:ea typeface="Archivo"/>
                <a:cs typeface="Archivo"/>
                <a:sym typeface="Archivo"/>
              </a:rPr>
            </a:br>
            <a:endParaRPr sz="1200">
              <a:solidFill>
                <a:schemeClr val="dk1"/>
              </a:solidFill>
              <a:latin typeface="Archivo"/>
              <a:ea typeface="Archivo"/>
              <a:cs typeface="Archivo"/>
              <a:sym typeface="Archivo"/>
            </a:endParaRPr>
          </a:p>
          <a:p>
            <a:pPr indent="-355600" lvl="0" marL="457200" rtl="0" algn="l">
              <a:spcBef>
                <a:spcPts val="0"/>
              </a:spcBef>
              <a:spcAft>
                <a:spcPts val="0"/>
              </a:spcAft>
              <a:buClr>
                <a:srgbClr val="007FEC"/>
              </a:buClr>
              <a:buSzPts val="2000"/>
              <a:buFont typeface="Archivo"/>
              <a:buAutoNum type="arabicPeriod"/>
            </a:pPr>
            <a:r>
              <a:rPr b="1" lang="en" sz="2000">
                <a:solidFill>
                  <a:srgbClr val="007FEC"/>
                </a:solidFill>
                <a:uFill>
                  <a:noFill/>
                </a:uFill>
                <a:latin typeface="Archivo"/>
                <a:ea typeface="Archivo"/>
                <a:cs typeface="Archivo"/>
                <a:sym typeface="Archivo"/>
                <a:hlinkClick action="ppaction://hlinksldjump" r:id="rId9">
                  <a:extLst>
                    <a:ext uri="{A12FA001-AC4F-418D-AE19-62706E023703}">
                      <ahyp:hlinkClr val="tx"/>
                    </a:ext>
                  </a:extLst>
                </a:hlinkClick>
              </a:rPr>
              <a:t>Charts of the Moment</a:t>
            </a:r>
            <a:br>
              <a:rPr b="1" lang="en" sz="2000">
                <a:solidFill>
                  <a:srgbClr val="1D1C1D"/>
                </a:solidFill>
                <a:latin typeface="Archivo"/>
                <a:ea typeface="Archivo"/>
                <a:cs typeface="Archivo"/>
                <a:sym typeface="Archivo"/>
              </a:rPr>
            </a:br>
            <a:r>
              <a:rPr lang="en" sz="1200">
                <a:solidFill>
                  <a:schemeClr val="dk1"/>
                </a:solidFill>
                <a:latin typeface="Archivo"/>
                <a:ea typeface="Archivo"/>
                <a:cs typeface="Archivo"/>
                <a:sym typeface="Archivo"/>
              </a:rPr>
              <a:t>Visuals Depicting Trends that are Impacting the Markets </a:t>
            </a:r>
            <a:br>
              <a:rPr lang="en" sz="1200">
                <a:solidFill>
                  <a:schemeClr val="dk1"/>
                </a:solidFill>
                <a:latin typeface="Archivo"/>
                <a:ea typeface="Archivo"/>
                <a:cs typeface="Archivo"/>
                <a:sym typeface="Archivo"/>
              </a:rPr>
            </a:br>
            <a:r>
              <a:rPr lang="en" sz="1200">
                <a:solidFill>
                  <a:schemeClr val="dk1"/>
                </a:solidFill>
                <a:latin typeface="Archivo"/>
                <a:ea typeface="Archivo"/>
                <a:cs typeface="Archivo"/>
                <a:sym typeface="Archivo"/>
              </a:rPr>
              <a:t>and Investments</a:t>
            </a:r>
            <a:endParaRPr sz="1200">
              <a:solidFill>
                <a:schemeClr val="dk1"/>
              </a:solidFill>
              <a:latin typeface="Archivo"/>
              <a:ea typeface="Archivo"/>
              <a:cs typeface="Archivo"/>
              <a:sym typeface="Archivo"/>
            </a:endParaRPr>
          </a:p>
          <a:p>
            <a:pPr indent="0" lvl="0" marL="457200" rtl="0" algn="l">
              <a:spcBef>
                <a:spcPts val="0"/>
              </a:spcBef>
              <a:spcAft>
                <a:spcPts val="0"/>
              </a:spcAft>
              <a:buNone/>
            </a:pPr>
            <a:r>
              <a:t/>
            </a:r>
            <a:endParaRPr b="1" sz="2000">
              <a:solidFill>
                <a:srgbClr val="1D1C1D"/>
              </a:solidFill>
              <a:latin typeface="Archivo"/>
              <a:ea typeface="Archivo"/>
              <a:cs typeface="Archivo"/>
              <a:sym typeface="Archivo"/>
            </a:endParaRPr>
          </a:p>
          <a:p>
            <a:pPr indent="0" lvl="0" marL="0" rtl="0" algn="l">
              <a:spcBef>
                <a:spcPts val="0"/>
              </a:spcBef>
              <a:spcAft>
                <a:spcPts val="0"/>
              </a:spcAft>
              <a:buNone/>
            </a:pPr>
            <a:br>
              <a:rPr b="1" lang="en" sz="3400">
                <a:solidFill>
                  <a:srgbClr val="1D1C1D"/>
                </a:solidFill>
                <a:latin typeface="Archivo"/>
                <a:ea typeface="Archivo"/>
                <a:cs typeface="Archivo"/>
                <a:sym typeface="Archivo"/>
              </a:rPr>
            </a:br>
            <a:endParaRPr b="1" sz="3400">
              <a:solidFill>
                <a:schemeClr val="dk1"/>
              </a:solidFill>
              <a:latin typeface="Archivo"/>
              <a:ea typeface="Archivo"/>
              <a:cs typeface="Archivo"/>
              <a:sym typeface="Archivo"/>
            </a:endParaRPr>
          </a:p>
          <a:p>
            <a:pPr indent="0" lvl="0" marL="0" rtl="0" algn="l">
              <a:spcBef>
                <a:spcPts val="0"/>
              </a:spcBef>
              <a:spcAft>
                <a:spcPts val="0"/>
              </a:spcAft>
              <a:buNone/>
            </a:pPr>
            <a:r>
              <a:t/>
            </a:r>
            <a:endParaRPr sz="3400">
              <a:solidFill>
                <a:srgbClr val="1D1C1D"/>
              </a:solidFill>
              <a:latin typeface="Archivo"/>
              <a:ea typeface="Archivo"/>
              <a:cs typeface="Archivo"/>
              <a:sym typeface="Archivo"/>
            </a:endParaRPr>
          </a:p>
          <a:p>
            <a:pPr indent="0" lvl="0" marL="0" rtl="0" algn="l">
              <a:spcBef>
                <a:spcPts val="0"/>
              </a:spcBef>
              <a:spcAft>
                <a:spcPts val="0"/>
              </a:spcAft>
              <a:buNone/>
            </a:pPr>
            <a:r>
              <a:t/>
            </a:r>
            <a:endParaRPr sz="3400">
              <a:solidFill>
                <a:srgbClr val="1D1C1D"/>
              </a:solidFill>
              <a:latin typeface="Archivo"/>
              <a:ea typeface="Archivo"/>
              <a:cs typeface="Archivo"/>
              <a:sym typeface="Archivo"/>
            </a:endParaRPr>
          </a:p>
          <a:p>
            <a:pPr indent="0" lvl="0" marL="0" rtl="0" algn="l">
              <a:spcBef>
                <a:spcPts val="0"/>
              </a:spcBef>
              <a:spcAft>
                <a:spcPts val="0"/>
              </a:spcAft>
              <a:buClr>
                <a:schemeClr val="dk1"/>
              </a:buClr>
              <a:buSzPts val="1100"/>
              <a:buFont typeface="Arial"/>
              <a:buNone/>
            </a:pPr>
            <a:r>
              <a:t/>
            </a:r>
            <a:endParaRPr b="1" sz="3450">
              <a:solidFill>
                <a:schemeClr val="dk1"/>
              </a:solidFill>
              <a:latin typeface="Archivo"/>
              <a:ea typeface="Archivo"/>
              <a:cs typeface="Archivo"/>
              <a:sym typeface="Archiv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id="312" name="Google Shape;312;p42"/>
          <p:cNvPicPr preferRelativeResize="0"/>
          <p:nvPr/>
        </p:nvPicPr>
        <p:blipFill rotWithShape="1">
          <a:blip r:embed="rId3">
            <a:alphaModFix/>
          </a:blip>
          <a:srcRect b="0" l="5114" r="0" t="-1812"/>
          <a:stretch/>
        </p:blipFill>
        <p:spPr>
          <a:xfrm>
            <a:off x="0" y="-42325"/>
            <a:ext cx="1413576" cy="1400701"/>
          </a:xfrm>
          <a:prstGeom prst="rect">
            <a:avLst/>
          </a:prstGeom>
          <a:noFill/>
          <a:ln>
            <a:noFill/>
          </a:ln>
        </p:spPr>
      </p:pic>
      <p:sp>
        <p:nvSpPr>
          <p:cNvPr id="313" name="Google Shape;313;p42"/>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50">
                <a:solidFill>
                  <a:schemeClr val="dk1"/>
                </a:solidFill>
                <a:latin typeface="Archivo"/>
                <a:ea typeface="Archivo"/>
                <a:cs typeface="Archivo"/>
                <a:sym typeface="Archivo"/>
              </a:rPr>
              <a:t>Q4 2023 Winners and Losers</a:t>
            </a:r>
            <a:endParaRPr b="1" sz="2350">
              <a:solidFill>
                <a:schemeClr val="dk1"/>
              </a:solidFill>
              <a:latin typeface="Archivo"/>
              <a:ea typeface="Archivo"/>
              <a:cs typeface="Archivo"/>
              <a:sym typeface="Archivo"/>
            </a:endParaRPr>
          </a:p>
        </p:txBody>
      </p:sp>
      <p:pic>
        <p:nvPicPr>
          <p:cNvPr id="314" name="Google Shape;314;p42"/>
          <p:cNvPicPr preferRelativeResize="0"/>
          <p:nvPr/>
        </p:nvPicPr>
        <p:blipFill rotWithShape="1">
          <a:blip r:embed="rId4">
            <a:alphaModFix/>
          </a:blip>
          <a:srcRect b="0" l="0" r="0" t="0"/>
          <a:stretch/>
        </p:blipFill>
        <p:spPr>
          <a:xfrm>
            <a:off x="1950737" y="786350"/>
            <a:ext cx="5242521" cy="3652300"/>
          </a:xfrm>
          <a:prstGeom prst="rect">
            <a:avLst/>
          </a:prstGeom>
          <a:noFill/>
          <a:ln>
            <a:noFill/>
          </a:ln>
        </p:spPr>
      </p:pic>
      <p:sp>
        <p:nvSpPr>
          <p:cNvPr id="315" name="Google Shape;315;p42"/>
          <p:cNvSpPr txBox="1"/>
          <p:nvPr/>
        </p:nvSpPr>
        <p:spPr>
          <a:xfrm>
            <a:off x="3959500" y="4451650"/>
            <a:ext cx="3361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dk1"/>
                </a:solidFill>
              </a:rPr>
              <a:t>Scatter Plot</a:t>
            </a:r>
            <a:r>
              <a:rPr i="1" lang="en" sz="1100">
                <a:solidFill>
                  <a:schemeClr val="dk1"/>
                </a:solidFill>
              </a:rPr>
              <a:t> not appearing in your browser?</a:t>
            </a:r>
            <a:br>
              <a:rPr i="1" lang="en" sz="1100">
                <a:solidFill>
                  <a:schemeClr val="dk1"/>
                </a:solidFill>
              </a:rPr>
            </a:br>
            <a:r>
              <a:rPr i="1" lang="en" sz="1100">
                <a:solidFill>
                  <a:schemeClr val="dk1"/>
                </a:solidFill>
              </a:rPr>
              <a:t>Contact</a:t>
            </a:r>
            <a:r>
              <a:rPr i="1" lang="en" sz="1100">
                <a:solidFill>
                  <a:srgbClr val="FFFFFF"/>
                </a:solidFill>
              </a:rPr>
              <a:t> </a:t>
            </a:r>
            <a:r>
              <a:rPr i="1" lang="en" sz="1100" u="sng">
                <a:solidFill>
                  <a:srgbClr val="7EC1F4"/>
                </a:solidFill>
                <a:hlinkClick r:id="rId5">
                  <a:extLst>
                    <a:ext uri="{A12FA001-AC4F-418D-AE19-62706E023703}">
                      <ahyp:hlinkClr val="tx"/>
                    </a:ext>
                  </a:extLst>
                </a:hlinkClick>
              </a:rPr>
              <a:t>support@ycharts.com</a:t>
            </a:r>
            <a:r>
              <a:rPr i="1" lang="en" sz="1100">
                <a:solidFill>
                  <a:schemeClr val="dk1"/>
                </a:solidFill>
              </a:rPr>
              <a:t> to access this visual</a:t>
            </a:r>
            <a:endParaRPr i="1" sz="1100">
              <a:solidFill>
                <a:schemeClr val="dk1"/>
              </a:solidFill>
            </a:endParaRPr>
          </a:p>
        </p:txBody>
      </p:sp>
      <p:pic>
        <p:nvPicPr>
          <p:cNvPr id="316" name="Google Shape;316;p42">
            <a:hlinkClick r:id="rId6"/>
          </p:cNvPr>
          <p:cNvPicPr preferRelativeResize="0"/>
          <p:nvPr/>
        </p:nvPicPr>
        <p:blipFill>
          <a:blip r:embed="rId7">
            <a:alphaModFix/>
          </a:blip>
          <a:stretch>
            <a:fillRect/>
          </a:stretch>
        </p:blipFill>
        <p:spPr>
          <a:xfrm>
            <a:off x="1950713" y="4579750"/>
            <a:ext cx="1937225" cy="2979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id="321" name="Google Shape;321;p43"/>
          <p:cNvPicPr preferRelativeResize="0"/>
          <p:nvPr/>
        </p:nvPicPr>
        <p:blipFill rotWithShape="1">
          <a:blip r:embed="rId3">
            <a:alphaModFix/>
          </a:blip>
          <a:srcRect b="0" l="5114" r="0" t="-1812"/>
          <a:stretch/>
        </p:blipFill>
        <p:spPr>
          <a:xfrm>
            <a:off x="0" y="-42325"/>
            <a:ext cx="1413576" cy="1400701"/>
          </a:xfrm>
          <a:prstGeom prst="rect">
            <a:avLst/>
          </a:prstGeom>
          <a:noFill/>
          <a:ln>
            <a:noFill/>
          </a:ln>
        </p:spPr>
      </p:pic>
      <p:sp>
        <p:nvSpPr>
          <p:cNvPr id="322" name="Google Shape;322;p43"/>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50">
                <a:solidFill>
                  <a:schemeClr val="dk1"/>
                </a:solidFill>
                <a:latin typeface="Archivo"/>
                <a:ea typeface="Archivo"/>
                <a:cs typeface="Archivo"/>
                <a:sym typeface="Archivo"/>
              </a:rPr>
              <a:t>2023 FY Winners and Losers </a:t>
            </a:r>
            <a:endParaRPr b="1" sz="2350">
              <a:solidFill>
                <a:schemeClr val="dk1"/>
              </a:solidFill>
              <a:latin typeface="Archivo"/>
              <a:ea typeface="Archivo"/>
              <a:cs typeface="Archivo"/>
              <a:sym typeface="Archivo"/>
            </a:endParaRPr>
          </a:p>
        </p:txBody>
      </p:sp>
      <p:pic>
        <p:nvPicPr>
          <p:cNvPr id="323" name="Google Shape;323;p43"/>
          <p:cNvPicPr preferRelativeResize="0"/>
          <p:nvPr/>
        </p:nvPicPr>
        <p:blipFill>
          <a:blip r:embed="rId4">
            <a:alphaModFix/>
          </a:blip>
          <a:stretch>
            <a:fillRect/>
          </a:stretch>
        </p:blipFill>
        <p:spPr>
          <a:xfrm>
            <a:off x="1950737" y="786350"/>
            <a:ext cx="5242521" cy="3652300"/>
          </a:xfrm>
          <a:prstGeom prst="rect">
            <a:avLst/>
          </a:prstGeom>
          <a:noFill/>
          <a:ln>
            <a:noFill/>
          </a:ln>
        </p:spPr>
      </p:pic>
      <p:sp>
        <p:nvSpPr>
          <p:cNvPr id="324" name="Google Shape;324;p43"/>
          <p:cNvSpPr txBox="1"/>
          <p:nvPr/>
        </p:nvSpPr>
        <p:spPr>
          <a:xfrm>
            <a:off x="3959500" y="4451650"/>
            <a:ext cx="33615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 sz="1100">
                <a:solidFill>
                  <a:schemeClr val="dk1"/>
                </a:solidFill>
              </a:rPr>
              <a:t>Scatter Plot not appearing in your browser?</a:t>
            </a:r>
            <a:br>
              <a:rPr i="1" lang="en" sz="1100">
                <a:solidFill>
                  <a:schemeClr val="dk1"/>
                </a:solidFill>
              </a:rPr>
            </a:br>
            <a:r>
              <a:rPr i="1" lang="en" sz="1100">
                <a:solidFill>
                  <a:schemeClr val="dk1"/>
                </a:solidFill>
              </a:rPr>
              <a:t>Contact</a:t>
            </a:r>
            <a:r>
              <a:rPr i="1" lang="en" sz="1100">
                <a:solidFill>
                  <a:srgbClr val="FFFFFF"/>
                </a:solidFill>
              </a:rPr>
              <a:t> </a:t>
            </a:r>
            <a:r>
              <a:rPr i="1" lang="en" sz="1100" u="sng">
                <a:solidFill>
                  <a:srgbClr val="7EC1F4"/>
                </a:solidFill>
                <a:hlinkClick r:id="rId5">
                  <a:extLst>
                    <a:ext uri="{A12FA001-AC4F-418D-AE19-62706E023703}">
                      <ahyp:hlinkClr val="tx"/>
                    </a:ext>
                  </a:extLst>
                </a:hlinkClick>
              </a:rPr>
              <a:t>support@ycharts.com</a:t>
            </a:r>
            <a:r>
              <a:rPr i="1" lang="en" sz="1100">
                <a:solidFill>
                  <a:schemeClr val="dk1"/>
                </a:solidFill>
              </a:rPr>
              <a:t> to access this visual</a:t>
            </a:r>
            <a:endParaRPr i="1" sz="1100">
              <a:solidFill>
                <a:schemeClr val="dk1"/>
              </a:solidFill>
            </a:endParaRPr>
          </a:p>
        </p:txBody>
      </p:sp>
      <p:pic>
        <p:nvPicPr>
          <p:cNvPr id="325" name="Google Shape;325;p43">
            <a:hlinkClick r:id="rId6"/>
          </p:cNvPr>
          <p:cNvPicPr preferRelativeResize="0"/>
          <p:nvPr/>
        </p:nvPicPr>
        <p:blipFill>
          <a:blip r:embed="rId7">
            <a:alphaModFix/>
          </a:blip>
          <a:stretch>
            <a:fillRect/>
          </a:stretch>
        </p:blipFill>
        <p:spPr>
          <a:xfrm>
            <a:off x="1950713" y="4579750"/>
            <a:ext cx="1937225" cy="297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pic>
        <p:nvPicPr>
          <p:cNvPr id="330" name="Google Shape;330;p44"/>
          <p:cNvPicPr preferRelativeResize="0"/>
          <p:nvPr/>
        </p:nvPicPr>
        <p:blipFill rotWithShape="1">
          <a:blip r:embed="rId3">
            <a:alphaModFix/>
          </a:blip>
          <a:srcRect b="0" l="5114" r="0" t="-1812"/>
          <a:stretch/>
        </p:blipFill>
        <p:spPr>
          <a:xfrm>
            <a:off x="0" y="-42325"/>
            <a:ext cx="1413576" cy="1400701"/>
          </a:xfrm>
          <a:prstGeom prst="rect">
            <a:avLst/>
          </a:prstGeom>
          <a:noFill/>
          <a:ln>
            <a:noFill/>
          </a:ln>
        </p:spPr>
      </p:pic>
      <p:sp>
        <p:nvSpPr>
          <p:cNvPr id="331" name="Google Shape;331;p44"/>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b="1" lang="en" sz="2350">
                <a:solidFill>
                  <a:schemeClr val="dk1"/>
                </a:solidFill>
                <a:latin typeface="Archivo"/>
                <a:ea typeface="Archivo"/>
                <a:cs typeface="Archivo"/>
                <a:sym typeface="Archivo"/>
              </a:rPr>
              <a:t>Manufacturing: Contraction, or Expansion?</a:t>
            </a:r>
            <a:endParaRPr b="1" sz="2350">
              <a:solidFill>
                <a:srgbClr val="1D1C1D"/>
              </a:solidFill>
              <a:latin typeface="Archivo"/>
              <a:ea typeface="Archivo"/>
              <a:cs typeface="Archivo"/>
              <a:sym typeface="Archivo"/>
            </a:endParaRPr>
          </a:p>
        </p:txBody>
      </p:sp>
      <p:pic>
        <p:nvPicPr>
          <p:cNvPr id="332" name="Google Shape;332;p44">
            <a:hlinkClick r:id="rId4"/>
          </p:cNvPr>
          <p:cNvPicPr preferRelativeResize="0"/>
          <p:nvPr/>
        </p:nvPicPr>
        <p:blipFill>
          <a:blip r:embed="rId5">
            <a:alphaModFix/>
          </a:blip>
          <a:stretch>
            <a:fillRect/>
          </a:stretch>
        </p:blipFill>
        <p:spPr>
          <a:xfrm>
            <a:off x="3603400" y="4540775"/>
            <a:ext cx="1937225" cy="297900"/>
          </a:xfrm>
          <a:prstGeom prst="rect">
            <a:avLst/>
          </a:prstGeom>
          <a:noFill/>
          <a:ln>
            <a:noFill/>
          </a:ln>
        </p:spPr>
      </p:pic>
      <p:pic>
        <p:nvPicPr>
          <p:cNvPr id="333" name="Google Shape;333;p44"/>
          <p:cNvPicPr preferRelativeResize="0"/>
          <p:nvPr/>
        </p:nvPicPr>
        <p:blipFill>
          <a:blip r:embed="rId6">
            <a:alphaModFix/>
          </a:blip>
          <a:stretch>
            <a:fillRect/>
          </a:stretch>
        </p:blipFill>
        <p:spPr>
          <a:xfrm>
            <a:off x="2102561" y="786350"/>
            <a:ext cx="4938880" cy="3652302"/>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pic>
        <p:nvPicPr>
          <p:cNvPr id="338" name="Google Shape;338;p45"/>
          <p:cNvPicPr preferRelativeResize="0"/>
          <p:nvPr/>
        </p:nvPicPr>
        <p:blipFill rotWithShape="1">
          <a:blip r:embed="rId3">
            <a:alphaModFix/>
          </a:blip>
          <a:srcRect b="0" l="5114" r="0" t="-1812"/>
          <a:stretch/>
        </p:blipFill>
        <p:spPr>
          <a:xfrm>
            <a:off x="0" y="-42325"/>
            <a:ext cx="1413576" cy="1400701"/>
          </a:xfrm>
          <a:prstGeom prst="rect">
            <a:avLst/>
          </a:prstGeom>
          <a:noFill/>
          <a:ln>
            <a:noFill/>
          </a:ln>
        </p:spPr>
      </p:pic>
      <p:sp>
        <p:nvSpPr>
          <p:cNvPr id="339" name="Google Shape;339;p45"/>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350">
                <a:solidFill>
                  <a:schemeClr val="dk1"/>
                </a:solidFill>
              </a:rPr>
              <a:t>Yield Curve 🤝 Recession Probability</a:t>
            </a:r>
            <a:endParaRPr b="1" sz="2350">
              <a:solidFill>
                <a:schemeClr val="dk1"/>
              </a:solidFill>
              <a:latin typeface="Archivo"/>
              <a:ea typeface="Archivo"/>
              <a:cs typeface="Archivo"/>
              <a:sym typeface="Archivo"/>
            </a:endParaRPr>
          </a:p>
        </p:txBody>
      </p:sp>
      <p:pic>
        <p:nvPicPr>
          <p:cNvPr id="340" name="Google Shape;340;p45">
            <a:hlinkClick r:id="rId4"/>
          </p:cNvPr>
          <p:cNvPicPr preferRelativeResize="0"/>
          <p:nvPr/>
        </p:nvPicPr>
        <p:blipFill>
          <a:blip r:embed="rId5">
            <a:alphaModFix/>
          </a:blip>
          <a:stretch>
            <a:fillRect/>
          </a:stretch>
        </p:blipFill>
        <p:spPr>
          <a:xfrm>
            <a:off x="4582550" y="4561075"/>
            <a:ext cx="1937225" cy="297900"/>
          </a:xfrm>
          <a:prstGeom prst="rect">
            <a:avLst/>
          </a:prstGeom>
          <a:noFill/>
          <a:ln>
            <a:noFill/>
          </a:ln>
        </p:spPr>
      </p:pic>
      <p:pic>
        <p:nvPicPr>
          <p:cNvPr id="341" name="Google Shape;341;p45">
            <a:hlinkClick r:id="rId6"/>
          </p:cNvPr>
          <p:cNvPicPr preferRelativeResize="0"/>
          <p:nvPr/>
        </p:nvPicPr>
        <p:blipFill>
          <a:blip r:embed="rId5">
            <a:alphaModFix/>
          </a:blip>
          <a:stretch>
            <a:fillRect/>
          </a:stretch>
        </p:blipFill>
        <p:spPr>
          <a:xfrm>
            <a:off x="5882050" y="3664225"/>
            <a:ext cx="1937225" cy="297900"/>
          </a:xfrm>
          <a:prstGeom prst="rect">
            <a:avLst/>
          </a:prstGeom>
          <a:noFill/>
          <a:ln>
            <a:noFill/>
          </a:ln>
        </p:spPr>
      </p:pic>
      <p:pic>
        <p:nvPicPr>
          <p:cNvPr id="342" name="Google Shape;342;p45"/>
          <p:cNvPicPr preferRelativeResize="0"/>
          <p:nvPr/>
        </p:nvPicPr>
        <p:blipFill rotWithShape="1">
          <a:blip r:embed="rId7">
            <a:alphaModFix/>
          </a:blip>
          <a:srcRect b="0" l="0" r="0" t="0"/>
          <a:stretch/>
        </p:blipFill>
        <p:spPr>
          <a:xfrm>
            <a:off x="4848038" y="786350"/>
            <a:ext cx="4005240" cy="2801676"/>
          </a:xfrm>
          <a:prstGeom prst="rect">
            <a:avLst/>
          </a:prstGeom>
          <a:noFill/>
          <a:ln>
            <a:noFill/>
          </a:ln>
        </p:spPr>
      </p:pic>
      <p:pic>
        <p:nvPicPr>
          <p:cNvPr id="343" name="Google Shape;343;p45"/>
          <p:cNvPicPr preferRelativeResize="0"/>
          <p:nvPr/>
        </p:nvPicPr>
        <p:blipFill rotWithShape="1">
          <a:blip r:embed="rId8">
            <a:alphaModFix/>
          </a:blip>
          <a:srcRect b="0" l="0" r="0" t="0"/>
          <a:stretch/>
        </p:blipFill>
        <p:spPr>
          <a:xfrm>
            <a:off x="245400" y="786351"/>
            <a:ext cx="4228925" cy="4080922"/>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8FC"/>
        </a:solidFill>
      </p:bgPr>
    </p:bg>
    <p:spTree>
      <p:nvGrpSpPr>
        <p:cNvPr id="347" name="Shape 347"/>
        <p:cNvGrpSpPr/>
        <p:nvPr/>
      </p:nvGrpSpPr>
      <p:grpSpPr>
        <a:xfrm>
          <a:off x="0" y="0"/>
          <a:ext cx="0" cy="0"/>
          <a:chOff x="0" y="0"/>
          <a:chExt cx="0" cy="0"/>
        </a:xfrm>
      </p:grpSpPr>
      <p:pic>
        <p:nvPicPr>
          <p:cNvPr id="348" name="Google Shape;348;p46"/>
          <p:cNvPicPr preferRelativeResize="0"/>
          <p:nvPr/>
        </p:nvPicPr>
        <p:blipFill rotWithShape="1">
          <a:blip r:embed="rId3">
            <a:alphaModFix/>
          </a:blip>
          <a:srcRect b="0" l="27752" r="1032" t="0"/>
          <a:stretch/>
        </p:blipFill>
        <p:spPr>
          <a:xfrm>
            <a:off x="4624650" y="0"/>
            <a:ext cx="4530074" cy="5143499"/>
          </a:xfrm>
          <a:prstGeom prst="rect">
            <a:avLst/>
          </a:prstGeom>
          <a:noFill/>
          <a:ln>
            <a:noFill/>
          </a:ln>
        </p:spPr>
      </p:pic>
      <p:pic>
        <p:nvPicPr>
          <p:cNvPr id="349" name="Google Shape;349;p46"/>
          <p:cNvPicPr preferRelativeResize="0"/>
          <p:nvPr/>
        </p:nvPicPr>
        <p:blipFill>
          <a:blip r:embed="rId4">
            <a:alphaModFix/>
          </a:blip>
          <a:stretch>
            <a:fillRect/>
          </a:stretch>
        </p:blipFill>
        <p:spPr>
          <a:xfrm>
            <a:off x="554746" y="1469100"/>
            <a:ext cx="3371994" cy="459865"/>
          </a:xfrm>
          <a:prstGeom prst="rect">
            <a:avLst/>
          </a:prstGeom>
          <a:noFill/>
          <a:ln>
            <a:noFill/>
          </a:ln>
        </p:spPr>
      </p:pic>
      <p:sp>
        <p:nvSpPr>
          <p:cNvPr id="350" name="Google Shape;350;p46"/>
          <p:cNvSpPr txBox="1"/>
          <p:nvPr/>
        </p:nvSpPr>
        <p:spPr>
          <a:xfrm>
            <a:off x="495300" y="2129525"/>
            <a:ext cx="3873600" cy="830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950">
                <a:solidFill>
                  <a:schemeClr val="dk1"/>
                </a:solidFill>
              </a:rPr>
              <a:t>For more information please visit</a:t>
            </a:r>
            <a:br>
              <a:rPr lang="en" sz="1950">
                <a:solidFill>
                  <a:schemeClr val="dk1"/>
                </a:solidFill>
              </a:rPr>
            </a:br>
            <a:r>
              <a:rPr b="1" lang="en" sz="1950">
                <a:solidFill>
                  <a:schemeClr val="accent1"/>
                </a:solidFill>
              </a:rPr>
              <a:t>www.ycharts.com</a:t>
            </a:r>
            <a:endParaRPr b="1" sz="1950">
              <a:solidFill>
                <a:schemeClr val="accent1"/>
              </a:solidFill>
            </a:endParaRPr>
          </a:p>
        </p:txBody>
      </p:sp>
      <p:sp>
        <p:nvSpPr>
          <p:cNvPr id="351" name="Google Shape;351;p46"/>
          <p:cNvSpPr txBox="1"/>
          <p:nvPr/>
        </p:nvSpPr>
        <p:spPr>
          <a:xfrm>
            <a:off x="470750" y="3837250"/>
            <a:ext cx="5736000" cy="83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750">
                <a:solidFill>
                  <a:schemeClr val="dk1"/>
                </a:solidFill>
              </a:rPr>
              <a:t>YCharts is not registered with the U.S. Securities and Exchange Commission (or with the securities regulatory authority or </a:t>
            </a:r>
            <a:br>
              <a:rPr lang="en" sz="750">
                <a:solidFill>
                  <a:schemeClr val="dk1"/>
                </a:solidFill>
              </a:rPr>
            </a:br>
            <a:r>
              <a:rPr lang="en" sz="750">
                <a:solidFill>
                  <a:schemeClr val="dk1"/>
                </a:solidFill>
              </a:rPr>
              <a:t>body of any state or any other jurisdiction) as an investment adviser, broker-dealer or in any other capacity, and does not purport </a:t>
            </a:r>
            <a:br>
              <a:rPr lang="en" sz="750">
                <a:solidFill>
                  <a:schemeClr val="dk1"/>
                </a:solidFill>
              </a:rPr>
            </a:br>
            <a:r>
              <a:rPr lang="en" sz="750">
                <a:solidFill>
                  <a:schemeClr val="dk1"/>
                </a:solidFill>
              </a:rPr>
              <a:t>to provide investment advice or make investment recommendations by or through the Content found on the Site or otherwise. The</a:t>
            </a:r>
            <a:br>
              <a:rPr lang="en" sz="750">
                <a:solidFill>
                  <a:schemeClr val="dk1"/>
                </a:solidFill>
              </a:rPr>
            </a:br>
            <a:r>
              <a:rPr lang="en" sz="750">
                <a:solidFill>
                  <a:schemeClr val="dk1"/>
                </a:solidFill>
              </a:rPr>
              <a:t>Site and the Content are provided for the sole purpose of enabling you to conduct investment research. Other uses of the Site and the Content are expressly prohibited.  Full disclosure https://ycharts.com/about/disclosure</a:t>
            </a:r>
            <a:endParaRPr sz="750">
              <a:solidFill>
                <a:schemeClr val="dk1"/>
              </a:solidFill>
            </a:endParaRPr>
          </a:p>
        </p:txBody>
      </p:sp>
      <p:cxnSp>
        <p:nvCxnSpPr>
          <p:cNvPr id="352" name="Google Shape;352;p46"/>
          <p:cNvCxnSpPr/>
          <p:nvPr/>
        </p:nvCxnSpPr>
        <p:spPr>
          <a:xfrm>
            <a:off x="526811" y="3754470"/>
            <a:ext cx="4203900" cy="0"/>
          </a:xfrm>
          <a:prstGeom prst="straightConnector1">
            <a:avLst/>
          </a:prstGeom>
          <a:noFill/>
          <a:ln cap="flat" cmpd="sng" w="28575">
            <a:solidFill>
              <a:schemeClr val="accent1"/>
            </a:solidFill>
            <a:prstDash val="solid"/>
            <a:round/>
            <a:headEnd len="med" w="med" type="none"/>
            <a:tailEnd len="med" w="med" type="none"/>
          </a:ln>
        </p:spPr>
      </p:cxn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6" name="Shape 76"/>
        <p:cNvGrpSpPr/>
        <p:nvPr/>
      </p:nvGrpSpPr>
      <p:grpSpPr>
        <a:xfrm>
          <a:off x="0" y="0"/>
          <a:ext cx="0" cy="0"/>
          <a:chOff x="0" y="0"/>
          <a:chExt cx="0" cy="0"/>
        </a:xfrm>
      </p:grpSpPr>
      <p:sp>
        <p:nvSpPr>
          <p:cNvPr id="77" name="Google Shape;77;p16"/>
          <p:cNvSpPr txBox="1"/>
          <p:nvPr/>
        </p:nvSpPr>
        <p:spPr>
          <a:xfrm>
            <a:off x="3457475" y="1087675"/>
            <a:ext cx="3898800" cy="7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450">
                <a:solidFill>
                  <a:schemeClr val="dk1"/>
                </a:solidFill>
                <a:latin typeface="Archivo"/>
                <a:ea typeface="Archivo"/>
                <a:cs typeface="Archivo"/>
                <a:sym typeface="Archivo"/>
              </a:rPr>
              <a:t>Market Data</a:t>
            </a:r>
            <a:endParaRPr b="1" sz="2500">
              <a:latin typeface="Archivo"/>
              <a:ea typeface="Archivo"/>
              <a:cs typeface="Archivo"/>
              <a:sym typeface="Archivo"/>
            </a:endParaRPr>
          </a:p>
        </p:txBody>
      </p:sp>
      <p:sp>
        <p:nvSpPr>
          <p:cNvPr id="78" name="Google Shape;78;p16"/>
          <p:cNvSpPr txBox="1"/>
          <p:nvPr/>
        </p:nvSpPr>
        <p:spPr>
          <a:xfrm>
            <a:off x="3457475" y="2109300"/>
            <a:ext cx="5374800" cy="2167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Clr>
                <a:schemeClr val="dk1"/>
              </a:buClr>
              <a:buSzPts val="1100"/>
              <a:buFont typeface="Arial"/>
              <a:buNone/>
            </a:pPr>
            <a:r>
              <a:rPr lang="en" sz="2300">
                <a:solidFill>
                  <a:schemeClr val="dk1"/>
                </a:solidFill>
                <a:latin typeface="Archivo"/>
                <a:ea typeface="Archivo"/>
                <a:cs typeface="Archivo"/>
                <a:sym typeface="Archivo"/>
              </a:rPr>
              <a:t>Charts and Tables Highlighting the Performance of Stock Market Indicators and Asset Classes over the Latest Quarter</a:t>
            </a:r>
            <a:endParaRPr sz="2300">
              <a:solidFill>
                <a:schemeClr val="dk1"/>
              </a:solidFill>
              <a:latin typeface="Archivo"/>
              <a:ea typeface="Archivo"/>
              <a:cs typeface="Archivo"/>
              <a:sym typeface="Archivo"/>
            </a:endParaRPr>
          </a:p>
          <a:p>
            <a:pPr indent="0" lvl="0" marL="0" rtl="0" algn="l">
              <a:spcBef>
                <a:spcPts val="0"/>
              </a:spcBef>
              <a:spcAft>
                <a:spcPts val="0"/>
              </a:spcAft>
              <a:buNone/>
            </a:pPr>
            <a:r>
              <a:t/>
            </a:r>
            <a:endParaRPr sz="2300">
              <a:latin typeface="Archivo"/>
              <a:ea typeface="Archivo"/>
              <a:cs typeface="Archivo"/>
              <a:sym typeface="Archivo"/>
            </a:endParaRPr>
          </a:p>
        </p:txBody>
      </p:sp>
      <p:pic>
        <p:nvPicPr>
          <p:cNvPr id="79" name="Google Shape;79;p16"/>
          <p:cNvPicPr preferRelativeResize="0"/>
          <p:nvPr/>
        </p:nvPicPr>
        <p:blipFill>
          <a:blip r:embed="rId4">
            <a:alphaModFix/>
          </a:blip>
          <a:stretch>
            <a:fillRect/>
          </a:stretch>
        </p:blipFill>
        <p:spPr>
          <a:xfrm>
            <a:off x="7768175" y="4822125"/>
            <a:ext cx="1185326" cy="161650"/>
          </a:xfrm>
          <a:prstGeom prst="rect">
            <a:avLst/>
          </a:prstGeom>
          <a:noFill/>
          <a:ln>
            <a:noFill/>
          </a:ln>
        </p:spPr>
      </p:pic>
      <p:pic>
        <p:nvPicPr>
          <p:cNvPr id="80" name="Google Shape;80;p16"/>
          <p:cNvPicPr preferRelativeResize="0"/>
          <p:nvPr/>
        </p:nvPicPr>
        <p:blipFill>
          <a:blip r:embed="rId5">
            <a:alphaModFix/>
          </a:blip>
          <a:stretch>
            <a:fillRect/>
          </a:stretch>
        </p:blipFill>
        <p:spPr>
          <a:xfrm rot="10800000">
            <a:off x="3566450" y="1901103"/>
            <a:ext cx="2962325" cy="560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Key Stock Market Index Performance</a:t>
            </a:r>
            <a:endParaRPr b="1" sz="3000">
              <a:solidFill>
                <a:srgbClr val="1D1C1D"/>
              </a:solidFill>
              <a:latin typeface="Archivo"/>
              <a:ea typeface="Archivo"/>
              <a:cs typeface="Archivo"/>
              <a:sym typeface="Archivo"/>
            </a:endParaRPr>
          </a:p>
        </p:txBody>
      </p:sp>
      <p:pic>
        <p:nvPicPr>
          <p:cNvPr id="86" name="Google Shape;86;p17">
            <a:hlinkClick r:id="rId3"/>
          </p:cNvPr>
          <p:cNvPicPr preferRelativeResize="0"/>
          <p:nvPr/>
        </p:nvPicPr>
        <p:blipFill>
          <a:blip r:embed="rId4">
            <a:alphaModFix/>
          </a:blip>
          <a:stretch>
            <a:fillRect/>
          </a:stretch>
        </p:blipFill>
        <p:spPr>
          <a:xfrm>
            <a:off x="6258375" y="2056362"/>
            <a:ext cx="1937225" cy="297900"/>
          </a:xfrm>
          <a:prstGeom prst="rect">
            <a:avLst/>
          </a:prstGeom>
          <a:noFill/>
          <a:ln>
            <a:noFill/>
          </a:ln>
        </p:spPr>
      </p:pic>
      <p:pic>
        <p:nvPicPr>
          <p:cNvPr id="87" name="Google Shape;87;p17">
            <a:hlinkClick r:id="rId5"/>
          </p:cNvPr>
          <p:cNvPicPr preferRelativeResize="0"/>
          <p:nvPr/>
        </p:nvPicPr>
        <p:blipFill>
          <a:blip r:embed="rId4">
            <a:alphaModFix/>
          </a:blip>
          <a:stretch>
            <a:fillRect/>
          </a:stretch>
        </p:blipFill>
        <p:spPr>
          <a:xfrm>
            <a:off x="6258375" y="4108737"/>
            <a:ext cx="1937225" cy="297900"/>
          </a:xfrm>
          <a:prstGeom prst="rect">
            <a:avLst/>
          </a:prstGeom>
          <a:noFill/>
          <a:ln>
            <a:noFill/>
          </a:ln>
        </p:spPr>
      </p:pic>
      <p:pic>
        <p:nvPicPr>
          <p:cNvPr id="88" name="Google Shape;88;p17"/>
          <p:cNvPicPr preferRelativeResize="0"/>
          <p:nvPr/>
        </p:nvPicPr>
        <p:blipFill rotWithShape="1">
          <a:blip r:embed="rId6">
            <a:alphaModFix/>
          </a:blip>
          <a:srcRect b="0" l="0" r="0" t="0"/>
          <a:stretch/>
        </p:blipFill>
        <p:spPr>
          <a:xfrm>
            <a:off x="288325" y="916525"/>
            <a:ext cx="5067845" cy="1816799"/>
          </a:xfrm>
          <a:prstGeom prst="rect">
            <a:avLst/>
          </a:prstGeom>
          <a:noFill/>
          <a:ln>
            <a:noFill/>
          </a:ln>
        </p:spPr>
      </p:pic>
      <p:pic>
        <p:nvPicPr>
          <p:cNvPr id="89" name="Google Shape;89;p17"/>
          <p:cNvPicPr preferRelativeResize="0"/>
          <p:nvPr/>
        </p:nvPicPr>
        <p:blipFill rotWithShape="1">
          <a:blip r:embed="rId7">
            <a:alphaModFix/>
          </a:blip>
          <a:srcRect b="0" l="69" r="69" t="0"/>
          <a:stretch/>
        </p:blipFill>
        <p:spPr>
          <a:xfrm>
            <a:off x="288327" y="2976699"/>
            <a:ext cx="5067850" cy="1829509"/>
          </a:xfrm>
          <a:prstGeom prst="rect">
            <a:avLst/>
          </a:prstGeom>
          <a:noFill/>
          <a:ln>
            <a:noFill/>
          </a:ln>
        </p:spPr>
      </p:pic>
      <p:graphicFrame>
        <p:nvGraphicFramePr>
          <p:cNvPr id="90" name="Google Shape;90;p17"/>
          <p:cNvGraphicFramePr/>
          <p:nvPr/>
        </p:nvGraphicFramePr>
        <p:xfrm>
          <a:off x="5538650" y="916525"/>
          <a:ext cx="3000000" cy="3000000"/>
        </p:xfrm>
        <a:graphic>
          <a:graphicData uri="http://schemas.openxmlformats.org/drawingml/2006/table">
            <a:tbl>
              <a:tblPr>
                <a:noFill/>
                <a:tableStyleId>{5245D46C-6434-404B-AFE5-15D329F246B3}</a:tableStyleId>
              </a:tblPr>
              <a:tblGrid>
                <a:gridCol w="2744625"/>
                <a:gridCol w="632050"/>
              </a:tblGrid>
              <a:tr h="243225">
                <a:tc>
                  <a:txBody>
                    <a:bodyPr/>
                    <a:lstStyle/>
                    <a:p>
                      <a:pPr indent="0" lvl="0" marL="0" rtl="0" algn="l">
                        <a:lnSpc>
                          <a:spcPct val="115000"/>
                        </a:lnSpc>
                        <a:spcBef>
                          <a:spcPts val="0"/>
                        </a:spcBef>
                        <a:spcAft>
                          <a:spcPts val="0"/>
                        </a:spcAft>
                        <a:buNone/>
                      </a:pPr>
                      <a:r>
                        <a:rPr b="1" lang="en" sz="1000">
                          <a:solidFill>
                            <a:srgbClr val="FFFFFF"/>
                          </a:solidFill>
                        </a:rPr>
                        <a:t>US Markets</a:t>
                      </a:r>
                      <a:endParaRPr b="1" sz="1000">
                        <a:solidFill>
                          <a:srgbClr val="FFFFFF"/>
                        </a:solidFill>
                      </a:endParaRPr>
                    </a:p>
                  </a:txBody>
                  <a:tcPr marT="19050" marB="19050"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c>
                  <a:txBody>
                    <a:bodyPr/>
                    <a:lstStyle/>
                    <a:p>
                      <a:pPr indent="0" lvl="0" marL="0" rtl="0" algn="l">
                        <a:lnSpc>
                          <a:spcPct val="115000"/>
                        </a:lnSpc>
                        <a:spcBef>
                          <a:spcPts val="0"/>
                        </a:spcBef>
                        <a:spcAft>
                          <a:spcPts val="0"/>
                        </a:spcAft>
                        <a:buNone/>
                      </a:pPr>
                      <a:r>
                        <a:rPr b="1" lang="en" sz="1000">
                          <a:solidFill>
                            <a:srgbClr val="FFFFFF"/>
                          </a:solidFill>
                        </a:rPr>
                        <a:t>Q4 2023 Return</a:t>
                      </a:r>
                      <a:endParaRPr b="1" sz="1000">
                        <a:solidFill>
                          <a:srgbClr val="FFFFFF"/>
                        </a:solidFill>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r>
              <a:tr h="133775">
                <a:tc>
                  <a:txBody>
                    <a:bodyPr/>
                    <a:lstStyle/>
                    <a:p>
                      <a:pPr indent="0" lvl="0" marL="0" rtl="0" algn="l">
                        <a:lnSpc>
                          <a:spcPct val="115000"/>
                        </a:lnSpc>
                        <a:spcBef>
                          <a:spcPts val="0"/>
                        </a:spcBef>
                        <a:spcAft>
                          <a:spcPts val="0"/>
                        </a:spcAft>
                        <a:buNone/>
                      </a:pPr>
                      <a:r>
                        <a:rPr lang="en" sz="1000"/>
                        <a:t>Dow Jones Industrial Average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13.09%</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95D2A5"/>
                    </a:solidFill>
                  </a:tcPr>
                </a:tc>
              </a:tr>
              <a:tr h="133775">
                <a:tc>
                  <a:txBody>
                    <a:bodyPr/>
                    <a:lstStyle/>
                    <a:p>
                      <a:pPr indent="0" lvl="0" marL="0" rtl="0" algn="l">
                        <a:lnSpc>
                          <a:spcPct val="115000"/>
                        </a:lnSpc>
                        <a:spcBef>
                          <a:spcPts val="0"/>
                        </a:spcBef>
                        <a:spcAft>
                          <a:spcPts val="0"/>
                        </a:spcAft>
                        <a:buNone/>
                      </a:pPr>
                      <a:r>
                        <a:rPr lang="en" sz="1000"/>
                        <a:t>S&amp;P 500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11.69%</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A1D7AF"/>
                    </a:solidFill>
                  </a:tcPr>
                </a:tc>
              </a:tr>
              <a:tr h="133775">
                <a:tc>
                  <a:txBody>
                    <a:bodyPr/>
                    <a:lstStyle/>
                    <a:p>
                      <a:pPr indent="0" lvl="0" marL="0" rtl="0" algn="l">
                        <a:lnSpc>
                          <a:spcPct val="115000"/>
                        </a:lnSpc>
                        <a:spcBef>
                          <a:spcPts val="0"/>
                        </a:spcBef>
                        <a:spcAft>
                          <a:spcPts val="0"/>
                        </a:spcAft>
                        <a:buNone/>
                      </a:pPr>
                      <a:r>
                        <a:rPr lang="en" sz="1000"/>
                        <a:t>Nasdaq Composite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13.79%</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90D0A1"/>
                    </a:solidFill>
                  </a:tcPr>
                </a:tc>
              </a:tr>
            </a:tbl>
          </a:graphicData>
        </a:graphic>
      </p:graphicFrame>
      <p:graphicFrame>
        <p:nvGraphicFramePr>
          <p:cNvPr id="91" name="Google Shape;91;p17"/>
          <p:cNvGraphicFramePr/>
          <p:nvPr/>
        </p:nvGraphicFramePr>
        <p:xfrm>
          <a:off x="5538650" y="2976688"/>
          <a:ext cx="3000000" cy="3000000"/>
        </p:xfrm>
        <a:graphic>
          <a:graphicData uri="http://schemas.openxmlformats.org/drawingml/2006/table">
            <a:tbl>
              <a:tblPr>
                <a:noFill/>
                <a:tableStyleId>{5245D46C-6434-404B-AFE5-15D329F246B3}</a:tableStyleId>
              </a:tblPr>
              <a:tblGrid>
                <a:gridCol w="2744625"/>
                <a:gridCol w="632050"/>
              </a:tblGrid>
              <a:tr h="342900">
                <a:tc>
                  <a:txBody>
                    <a:bodyPr/>
                    <a:lstStyle/>
                    <a:p>
                      <a:pPr indent="0" lvl="0" marL="0" rtl="0" algn="l">
                        <a:lnSpc>
                          <a:spcPct val="115000"/>
                        </a:lnSpc>
                        <a:spcBef>
                          <a:spcPts val="0"/>
                        </a:spcBef>
                        <a:spcAft>
                          <a:spcPts val="0"/>
                        </a:spcAft>
                        <a:buNone/>
                      </a:pPr>
                      <a:r>
                        <a:rPr b="1" lang="en" sz="1000">
                          <a:solidFill>
                            <a:srgbClr val="FFFFFF"/>
                          </a:solidFill>
                        </a:rPr>
                        <a:t>Global Markets</a:t>
                      </a:r>
                      <a:endParaRPr b="1" sz="1000">
                        <a:solidFill>
                          <a:srgbClr val="FFFFFF"/>
                        </a:solidFill>
                      </a:endParaRPr>
                    </a:p>
                  </a:txBody>
                  <a:tcPr marT="19050" marB="19050"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c>
                  <a:txBody>
                    <a:bodyPr/>
                    <a:lstStyle/>
                    <a:p>
                      <a:pPr indent="0" lvl="0" marL="0" rtl="0" algn="l">
                        <a:lnSpc>
                          <a:spcPct val="115000"/>
                        </a:lnSpc>
                        <a:spcBef>
                          <a:spcPts val="0"/>
                        </a:spcBef>
                        <a:spcAft>
                          <a:spcPts val="0"/>
                        </a:spcAft>
                        <a:buNone/>
                      </a:pPr>
                      <a:r>
                        <a:rPr b="1" lang="en" sz="1000">
                          <a:solidFill>
                            <a:srgbClr val="FFFFFF"/>
                          </a:solidFill>
                        </a:rPr>
                        <a:t>Q4 2023 Return</a:t>
                      </a:r>
                      <a:endParaRPr b="1" sz="1000">
                        <a:solidFill>
                          <a:srgbClr val="FFFFFF"/>
                        </a:solidFill>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r>
              <a:tr h="200025">
                <a:tc>
                  <a:txBody>
                    <a:bodyPr/>
                    <a:lstStyle/>
                    <a:p>
                      <a:pPr indent="0" lvl="0" marL="0" rtl="0" algn="l">
                        <a:lnSpc>
                          <a:spcPct val="115000"/>
                        </a:lnSpc>
                        <a:spcBef>
                          <a:spcPts val="0"/>
                        </a:spcBef>
                        <a:spcAft>
                          <a:spcPts val="0"/>
                        </a:spcAft>
                        <a:buNone/>
                      </a:pPr>
                      <a:r>
                        <a:rPr lang="en" sz="1000"/>
                        <a:t>MSCI Emerging Markets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7.93%</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BFE4C9"/>
                    </a:solidFill>
                  </a:tcPr>
                </a:tc>
              </a:tr>
              <a:tr h="200025">
                <a:tc>
                  <a:txBody>
                    <a:bodyPr/>
                    <a:lstStyle/>
                    <a:p>
                      <a:pPr indent="0" lvl="0" marL="0" rtl="0" algn="l">
                        <a:lnSpc>
                          <a:spcPct val="115000"/>
                        </a:lnSpc>
                        <a:spcBef>
                          <a:spcPts val="0"/>
                        </a:spcBef>
                        <a:spcAft>
                          <a:spcPts val="0"/>
                        </a:spcAft>
                        <a:buNone/>
                      </a:pPr>
                      <a:r>
                        <a:rPr lang="en" sz="1000"/>
                        <a:t>MSCI World Ex USA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10.51%</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AADBB7"/>
                    </a:solidFill>
                  </a:tcPr>
                </a:tc>
              </a:tr>
              <a:tr h="200025">
                <a:tc>
                  <a:txBody>
                    <a:bodyPr/>
                    <a:lstStyle/>
                    <a:p>
                      <a:pPr indent="0" lvl="0" marL="0" rtl="0" algn="l">
                        <a:lnSpc>
                          <a:spcPct val="115000"/>
                        </a:lnSpc>
                        <a:spcBef>
                          <a:spcPts val="0"/>
                        </a:spcBef>
                        <a:spcAft>
                          <a:spcPts val="0"/>
                        </a:spcAft>
                        <a:buNone/>
                      </a:pPr>
                      <a:r>
                        <a:rPr lang="en" sz="1000"/>
                        <a:t>MSCI EAFE Total Return</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10.47%</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AADBB7"/>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Key Stock Market Index Performance </a:t>
            </a:r>
            <a:r>
              <a:rPr lang="en" sz="2350">
                <a:solidFill>
                  <a:srgbClr val="1D1C1D"/>
                </a:solidFill>
                <a:latin typeface="Archivo"/>
                <a:ea typeface="Archivo"/>
                <a:cs typeface="Archivo"/>
                <a:sym typeface="Archivo"/>
              </a:rPr>
              <a:t>(cont’d)</a:t>
            </a:r>
            <a:endParaRPr sz="3000">
              <a:solidFill>
                <a:srgbClr val="1D1C1D"/>
              </a:solidFill>
              <a:latin typeface="Archivo"/>
              <a:ea typeface="Archivo"/>
              <a:cs typeface="Archivo"/>
              <a:sym typeface="Archivo"/>
            </a:endParaRPr>
          </a:p>
        </p:txBody>
      </p:sp>
      <p:pic>
        <p:nvPicPr>
          <p:cNvPr id="97" name="Google Shape;97;p18">
            <a:hlinkClick r:id="rId3"/>
          </p:cNvPr>
          <p:cNvPicPr preferRelativeResize="0"/>
          <p:nvPr/>
        </p:nvPicPr>
        <p:blipFill>
          <a:blip r:embed="rId4">
            <a:alphaModFix/>
          </a:blip>
          <a:stretch>
            <a:fillRect/>
          </a:stretch>
        </p:blipFill>
        <p:spPr>
          <a:xfrm>
            <a:off x="1394413" y="4505112"/>
            <a:ext cx="1937225" cy="297900"/>
          </a:xfrm>
          <a:prstGeom prst="rect">
            <a:avLst/>
          </a:prstGeom>
          <a:noFill/>
          <a:ln>
            <a:noFill/>
          </a:ln>
        </p:spPr>
      </p:pic>
      <p:pic>
        <p:nvPicPr>
          <p:cNvPr id="98" name="Google Shape;98;p18">
            <a:hlinkClick r:id="rId5"/>
          </p:cNvPr>
          <p:cNvPicPr preferRelativeResize="0"/>
          <p:nvPr/>
        </p:nvPicPr>
        <p:blipFill>
          <a:blip r:embed="rId4">
            <a:alphaModFix/>
          </a:blip>
          <a:stretch>
            <a:fillRect/>
          </a:stretch>
        </p:blipFill>
        <p:spPr>
          <a:xfrm>
            <a:off x="5812337" y="4505112"/>
            <a:ext cx="1937225" cy="297900"/>
          </a:xfrm>
          <a:prstGeom prst="rect">
            <a:avLst/>
          </a:prstGeom>
          <a:noFill/>
          <a:ln>
            <a:noFill/>
          </a:ln>
        </p:spPr>
      </p:pic>
      <p:pic>
        <p:nvPicPr>
          <p:cNvPr id="99" name="Google Shape;99;p18"/>
          <p:cNvPicPr preferRelativeResize="0"/>
          <p:nvPr/>
        </p:nvPicPr>
        <p:blipFill>
          <a:blip r:embed="rId6">
            <a:alphaModFix/>
          </a:blip>
          <a:stretch>
            <a:fillRect/>
          </a:stretch>
        </p:blipFill>
        <p:spPr>
          <a:xfrm>
            <a:off x="4691326" y="1004050"/>
            <a:ext cx="4179250" cy="3376846"/>
          </a:xfrm>
          <a:prstGeom prst="rect">
            <a:avLst/>
          </a:prstGeom>
          <a:noFill/>
          <a:ln>
            <a:noFill/>
          </a:ln>
        </p:spPr>
      </p:pic>
      <p:pic>
        <p:nvPicPr>
          <p:cNvPr id="100" name="Google Shape;100;p18"/>
          <p:cNvPicPr preferRelativeResize="0"/>
          <p:nvPr/>
        </p:nvPicPr>
        <p:blipFill>
          <a:blip r:embed="rId7">
            <a:alphaModFix/>
          </a:blip>
          <a:stretch>
            <a:fillRect/>
          </a:stretch>
        </p:blipFill>
        <p:spPr>
          <a:xfrm>
            <a:off x="273400" y="1004050"/>
            <a:ext cx="4179250" cy="337684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9"/>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US Stock Sector Performance</a:t>
            </a:r>
            <a:endParaRPr b="1" sz="3000">
              <a:solidFill>
                <a:srgbClr val="1D1C1D"/>
              </a:solidFill>
              <a:latin typeface="Archivo"/>
              <a:ea typeface="Archivo"/>
              <a:cs typeface="Archivo"/>
              <a:sym typeface="Archivo"/>
            </a:endParaRPr>
          </a:p>
        </p:txBody>
      </p:sp>
      <p:pic>
        <p:nvPicPr>
          <p:cNvPr id="106" name="Google Shape;106;p19">
            <a:hlinkClick r:id="rId3"/>
          </p:cNvPr>
          <p:cNvPicPr preferRelativeResize="0"/>
          <p:nvPr/>
        </p:nvPicPr>
        <p:blipFill>
          <a:blip r:embed="rId4">
            <a:alphaModFix/>
          </a:blip>
          <a:stretch>
            <a:fillRect/>
          </a:stretch>
        </p:blipFill>
        <p:spPr>
          <a:xfrm>
            <a:off x="5988362" y="4661000"/>
            <a:ext cx="1937225" cy="297900"/>
          </a:xfrm>
          <a:prstGeom prst="rect">
            <a:avLst/>
          </a:prstGeom>
          <a:noFill/>
          <a:ln>
            <a:noFill/>
          </a:ln>
        </p:spPr>
      </p:pic>
      <p:pic>
        <p:nvPicPr>
          <p:cNvPr id="107" name="Google Shape;107;p19"/>
          <p:cNvPicPr preferRelativeResize="0"/>
          <p:nvPr/>
        </p:nvPicPr>
        <p:blipFill rotWithShape="1">
          <a:blip r:embed="rId5">
            <a:alphaModFix/>
          </a:blip>
          <a:srcRect b="0" l="0" r="0" t="0"/>
          <a:stretch/>
        </p:blipFill>
        <p:spPr>
          <a:xfrm>
            <a:off x="504900" y="924722"/>
            <a:ext cx="4471710" cy="4060326"/>
          </a:xfrm>
          <a:prstGeom prst="rect">
            <a:avLst/>
          </a:prstGeom>
          <a:noFill/>
          <a:ln>
            <a:noFill/>
          </a:ln>
        </p:spPr>
      </p:pic>
      <p:graphicFrame>
        <p:nvGraphicFramePr>
          <p:cNvPr id="108" name="Google Shape;108;p19"/>
          <p:cNvGraphicFramePr/>
          <p:nvPr/>
        </p:nvGraphicFramePr>
        <p:xfrm>
          <a:off x="5224425" y="924725"/>
          <a:ext cx="3000000" cy="3000000"/>
        </p:xfrm>
        <a:graphic>
          <a:graphicData uri="http://schemas.openxmlformats.org/drawingml/2006/table">
            <a:tbl>
              <a:tblPr>
                <a:noFill/>
                <a:tableStyleId>{5245D46C-6434-404B-AFE5-15D329F246B3}</a:tableStyleId>
              </a:tblPr>
              <a:tblGrid>
                <a:gridCol w="2744625"/>
                <a:gridCol w="632050"/>
              </a:tblGrid>
              <a:tr h="253150">
                <a:tc>
                  <a:txBody>
                    <a:bodyPr/>
                    <a:lstStyle/>
                    <a:p>
                      <a:pPr indent="0" lvl="0" marL="0" rtl="0" algn="l">
                        <a:lnSpc>
                          <a:spcPct val="115000"/>
                        </a:lnSpc>
                        <a:spcBef>
                          <a:spcPts val="0"/>
                        </a:spcBef>
                        <a:spcAft>
                          <a:spcPts val="0"/>
                        </a:spcAft>
                        <a:buNone/>
                      </a:pPr>
                      <a:r>
                        <a:rPr b="1" lang="en" sz="1000">
                          <a:solidFill>
                            <a:srgbClr val="FFFFFF"/>
                          </a:solidFill>
                        </a:rPr>
                        <a:t>Sensitive Sectors</a:t>
                      </a:r>
                      <a:endParaRPr b="1" sz="1000">
                        <a:solidFill>
                          <a:srgbClr val="FFFFFF"/>
                        </a:solidFill>
                      </a:endParaRPr>
                    </a:p>
                  </a:txBody>
                  <a:tcPr marT="19050" marB="19050"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c>
                  <a:txBody>
                    <a:bodyPr/>
                    <a:lstStyle/>
                    <a:p>
                      <a:pPr indent="0" lvl="0" marL="0" rtl="0" algn="l">
                        <a:lnSpc>
                          <a:spcPct val="115000"/>
                        </a:lnSpc>
                        <a:spcBef>
                          <a:spcPts val="0"/>
                        </a:spcBef>
                        <a:spcAft>
                          <a:spcPts val="0"/>
                        </a:spcAft>
                        <a:buNone/>
                      </a:pPr>
                      <a:r>
                        <a:rPr b="1" lang="en" sz="1000">
                          <a:solidFill>
                            <a:srgbClr val="FFFFFF"/>
                          </a:solidFill>
                        </a:rPr>
                        <a:t>Q4 2023 Return</a:t>
                      </a:r>
                      <a:endParaRPr b="1" sz="1000">
                        <a:solidFill>
                          <a:srgbClr val="FFFFFF"/>
                        </a:solidFill>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r>
              <a:tr h="139225">
                <a:tc>
                  <a:txBody>
                    <a:bodyPr/>
                    <a:lstStyle/>
                    <a:p>
                      <a:pPr indent="0" lvl="0" marL="0" rtl="0" algn="l">
                        <a:lnSpc>
                          <a:spcPct val="115000"/>
                        </a:lnSpc>
                        <a:spcBef>
                          <a:spcPts val="0"/>
                        </a:spcBef>
                        <a:spcAft>
                          <a:spcPts val="0"/>
                        </a:spcAft>
                        <a:buNone/>
                      </a:pPr>
                      <a:r>
                        <a:rPr lang="en" sz="1000"/>
                        <a:t>Energy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-6.36%</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BEBE"/>
                    </a:solidFill>
                  </a:tcPr>
                </a:tc>
              </a:tr>
              <a:tr h="205175">
                <a:tc>
                  <a:txBody>
                    <a:bodyPr/>
                    <a:lstStyle/>
                    <a:p>
                      <a:pPr indent="0" lvl="0" marL="0" rtl="0" algn="l">
                        <a:lnSpc>
                          <a:spcPct val="115000"/>
                        </a:lnSpc>
                        <a:spcBef>
                          <a:spcPts val="0"/>
                        </a:spcBef>
                        <a:spcAft>
                          <a:spcPts val="0"/>
                        </a:spcAft>
                        <a:buNone/>
                      </a:pPr>
                      <a:r>
                        <a:rPr lang="en" sz="900"/>
                        <a:t>Communication Services Select Sector SPDR® ETF</a:t>
                      </a:r>
                      <a:endParaRPr sz="9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11.08%</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A6D9B3"/>
                    </a:solidFill>
                  </a:tcPr>
                </a:tc>
              </a:tr>
              <a:tr h="139225">
                <a:tc>
                  <a:txBody>
                    <a:bodyPr/>
                    <a:lstStyle/>
                    <a:p>
                      <a:pPr indent="0" lvl="0" marL="0" rtl="0" algn="l">
                        <a:lnSpc>
                          <a:spcPct val="115000"/>
                        </a:lnSpc>
                        <a:spcBef>
                          <a:spcPts val="0"/>
                        </a:spcBef>
                        <a:spcAft>
                          <a:spcPts val="0"/>
                        </a:spcAft>
                        <a:buNone/>
                      </a:pPr>
                      <a:r>
                        <a:rPr lang="en" sz="1000"/>
                        <a:t>Industrial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13.05%</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96D2A6"/>
                    </a:solidFill>
                  </a:tcPr>
                </a:tc>
              </a:tr>
              <a:tr h="139225">
                <a:tc>
                  <a:txBody>
                    <a:bodyPr/>
                    <a:lstStyle/>
                    <a:p>
                      <a:pPr indent="0" lvl="0" marL="0" rtl="0" algn="l">
                        <a:lnSpc>
                          <a:spcPct val="115000"/>
                        </a:lnSpc>
                        <a:spcBef>
                          <a:spcPts val="0"/>
                        </a:spcBef>
                        <a:spcAft>
                          <a:spcPts val="0"/>
                        </a:spcAft>
                        <a:buNone/>
                      </a:pPr>
                      <a:r>
                        <a:rPr lang="en" sz="1000"/>
                        <a:t>Technology Select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17.67%</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70C286"/>
                    </a:solidFill>
                  </a:tcPr>
                </a:tc>
              </a:tr>
            </a:tbl>
          </a:graphicData>
        </a:graphic>
      </p:graphicFrame>
      <p:graphicFrame>
        <p:nvGraphicFramePr>
          <p:cNvPr id="109" name="Google Shape;109;p19"/>
          <p:cNvGraphicFramePr/>
          <p:nvPr/>
        </p:nvGraphicFramePr>
        <p:xfrm>
          <a:off x="5224425" y="2226438"/>
          <a:ext cx="3000000" cy="3000000"/>
        </p:xfrm>
        <a:graphic>
          <a:graphicData uri="http://schemas.openxmlformats.org/drawingml/2006/table">
            <a:tbl>
              <a:tblPr>
                <a:noFill/>
                <a:tableStyleId>{5245D46C-6434-404B-AFE5-15D329F246B3}</a:tableStyleId>
              </a:tblPr>
              <a:tblGrid>
                <a:gridCol w="2744625"/>
                <a:gridCol w="632050"/>
              </a:tblGrid>
              <a:tr h="318800">
                <a:tc>
                  <a:txBody>
                    <a:bodyPr/>
                    <a:lstStyle/>
                    <a:p>
                      <a:pPr indent="0" lvl="0" marL="0" rtl="0" algn="l">
                        <a:lnSpc>
                          <a:spcPct val="115000"/>
                        </a:lnSpc>
                        <a:spcBef>
                          <a:spcPts val="0"/>
                        </a:spcBef>
                        <a:spcAft>
                          <a:spcPts val="0"/>
                        </a:spcAft>
                        <a:buNone/>
                      </a:pPr>
                      <a:r>
                        <a:rPr b="1" lang="en" sz="1000">
                          <a:solidFill>
                            <a:srgbClr val="FFFFFF"/>
                          </a:solidFill>
                        </a:rPr>
                        <a:t>Defensive Sectors</a:t>
                      </a:r>
                      <a:endParaRPr b="1" sz="1000">
                        <a:solidFill>
                          <a:srgbClr val="FFFFFF"/>
                        </a:solidFill>
                      </a:endParaRPr>
                    </a:p>
                  </a:txBody>
                  <a:tcPr marT="19050" marB="19050"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c>
                  <a:txBody>
                    <a:bodyPr/>
                    <a:lstStyle/>
                    <a:p>
                      <a:pPr indent="0" lvl="0" marL="0" rtl="0" algn="l">
                        <a:lnSpc>
                          <a:spcPct val="115000"/>
                        </a:lnSpc>
                        <a:spcBef>
                          <a:spcPts val="0"/>
                        </a:spcBef>
                        <a:spcAft>
                          <a:spcPts val="0"/>
                        </a:spcAft>
                        <a:buNone/>
                      </a:pPr>
                      <a:r>
                        <a:rPr b="1" lang="en" sz="1000">
                          <a:solidFill>
                            <a:srgbClr val="FFFFFF"/>
                          </a:solidFill>
                        </a:rPr>
                        <a:t>Q4 2023 Return</a:t>
                      </a:r>
                      <a:endParaRPr b="1" sz="1000">
                        <a:solidFill>
                          <a:srgbClr val="FFFFFF"/>
                        </a:solidFill>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r>
              <a:tr h="175350">
                <a:tc>
                  <a:txBody>
                    <a:bodyPr/>
                    <a:lstStyle/>
                    <a:p>
                      <a:pPr indent="0" lvl="0" marL="0" rtl="0" algn="l">
                        <a:lnSpc>
                          <a:spcPct val="115000"/>
                        </a:lnSpc>
                        <a:spcBef>
                          <a:spcPts val="0"/>
                        </a:spcBef>
                        <a:spcAft>
                          <a:spcPts val="0"/>
                        </a:spcAft>
                        <a:buNone/>
                      </a:pPr>
                      <a:r>
                        <a:rPr lang="en" sz="1000"/>
                        <a:t>Health Care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6.41%</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CBE9D3"/>
                    </a:solidFill>
                  </a:tcPr>
                </a:tc>
              </a:tr>
              <a:tr h="175350">
                <a:tc>
                  <a:txBody>
                    <a:bodyPr/>
                    <a:lstStyle/>
                    <a:p>
                      <a:pPr indent="0" lvl="0" marL="0" rtl="0" algn="l">
                        <a:lnSpc>
                          <a:spcPct val="115000"/>
                        </a:lnSpc>
                        <a:spcBef>
                          <a:spcPts val="0"/>
                        </a:spcBef>
                        <a:spcAft>
                          <a:spcPts val="0"/>
                        </a:spcAft>
                        <a:buNone/>
                      </a:pPr>
                      <a:r>
                        <a:rPr lang="en" sz="1000"/>
                        <a:t>Consumer Staples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5.47%</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3ECDA"/>
                    </a:solidFill>
                  </a:tcPr>
                </a:tc>
              </a:tr>
              <a:tr h="175350">
                <a:tc>
                  <a:txBody>
                    <a:bodyPr/>
                    <a:lstStyle/>
                    <a:p>
                      <a:pPr indent="0" lvl="0" marL="0" rtl="0" algn="l">
                        <a:lnSpc>
                          <a:spcPct val="115000"/>
                        </a:lnSpc>
                        <a:spcBef>
                          <a:spcPts val="0"/>
                        </a:spcBef>
                        <a:spcAft>
                          <a:spcPts val="0"/>
                        </a:spcAft>
                        <a:buNone/>
                      </a:pPr>
                      <a:r>
                        <a:rPr lang="en" sz="1000"/>
                        <a:t>Utilities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8.48%</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BBE2C5"/>
                    </a:solidFill>
                  </a:tcPr>
                </a:tc>
              </a:tr>
            </a:tbl>
          </a:graphicData>
        </a:graphic>
      </p:graphicFrame>
      <p:graphicFrame>
        <p:nvGraphicFramePr>
          <p:cNvPr id="110" name="Google Shape;110;p19"/>
          <p:cNvGraphicFramePr/>
          <p:nvPr/>
        </p:nvGraphicFramePr>
        <p:xfrm>
          <a:off x="5224425" y="3320463"/>
          <a:ext cx="3000000" cy="3000000"/>
        </p:xfrm>
        <a:graphic>
          <a:graphicData uri="http://schemas.openxmlformats.org/drawingml/2006/table">
            <a:tbl>
              <a:tblPr>
                <a:noFill/>
                <a:tableStyleId>{5245D46C-6434-404B-AFE5-15D329F246B3}</a:tableStyleId>
              </a:tblPr>
              <a:tblGrid>
                <a:gridCol w="2744625"/>
                <a:gridCol w="632050"/>
              </a:tblGrid>
              <a:tr h="335700">
                <a:tc>
                  <a:txBody>
                    <a:bodyPr/>
                    <a:lstStyle/>
                    <a:p>
                      <a:pPr indent="0" lvl="0" marL="0" rtl="0" algn="l">
                        <a:lnSpc>
                          <a:spcPct val="115000"/>
                        </a:lnSpc>
                        <a:spcBef>
                          <a:spcPts val="0"/>
                        </a:spcBef>
                        <a:spcAft>
                          <a:spcPts val="0"/>
                        </a:spcAft>
                        <a:buNone/>
                      </a:pPr>
                      <a:r>
                        <a:rPr b="1" lang="en" sz="1000">
                          <a:solidFill>
                            <a:srgbClr val="FFFFFF"/>
                          </a:solidFill>
                        </a:rPr>
                        <a:t>Cyclical Sectors</a:t>
                      </a:r>
                      <a:endParaRPr b="1" sz="1000">
                        <a:solidFill>
                          <a:srgbClr val="FFFFFF"/>
                        </a:solidFill>
                      </a:endParaRPr>
                    </a:p>
                  </a:txBody>
                  <a:tcPr marT="19050" marB="19050" marR="28575" marL="28575" anchor="ctr">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c>
                  <a:txBody>
                    <a:bodyPr/>
                    <a:lstStyle/>
                    <a:p>
                      <a:pPr indent="0" lvl="0" marL="0" rtl="0" algn="l">
                        <a:lnSpc>
                          <a:spcPct val="115000"/>
                        </a:lnSpc>
                        <a:spcBef>
                          <a:spcPts val="0"/>
                        </a:spcBef>
                        <a:spcAft>
                          <a:spcPts val="0"/>
                        </a:spcAft>
                        <a:buNone/>
                      </a:pPr>
                      <a:r>
                        <a:rPr b="1" lang="en" sz="1000">
                          <a:solidFill>
                            <a:srgbClr val="FFFFFF"/>
                          </a:solidFill>
                        </a:rPr>
                        <a:t>Q4 2023 Return</a:t>
                      </a:r>
                      <a:endParaRPr b="1" sz="1000">
                        <a:solidFill>
                          <a:srgbClr val="FFFFFF"/>
                        </a:solidFill>
                      </a:endParaRPr>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000000"/>
                      </a:solidFill>
                      <a:prstDash val="solid"/>
                      <a:round/>
                      <a:headEnd len="sm" w="sm" type="none"/>
                      <a:tailEnd len="sm" w="sm" type="none"/>
                    </a:lnT>
                    <a:lnB cap="flat" cmpd="sng" w="10575">
                      <a:solidFill>
                        <a:srgbClr val="CCCCCC"/>
                      </a:solidFill>
                      <a:prstDash val="solid"/>
                      <a:round/>
                      <a:headEnd len="sm" w="sm" type="none"/>
                      <a:tailEnd len="sm" w="sm" type="none"/>
                    </a:lnB>
                    <a:solidFill>
                      <a:srgbClr val="4285F4"/>
                    </a:solidFill>
                  </a:tcPr>
                </a:tc>
              </a:tr>
              <a:tr h="184625">
                <a:tc>
                  <a:txBody>
                    <a:bodyPr/>
                    <a:lstStyle/>
                    <a:p>
                      <a:pPr indent="0" lvl="0" marL="0" rtl="0" algn="l">
                        <a:lnSpc>
                          <a:spcPct val="115000"/>
                        </a:lnSpc>
                        <a:spcBef>
                          <a:spcPts val="0"/>
                        </a:spcBef>
                        <a:spcAft>
                          <a:spcPts val="0"/>
                        </a:spcAft>
                        <a:buNone/>
                      </a:pPr>
                      <a:r>
                        <a:rPr lang="en" sz="1000"/>
                        <a:t>Financial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13.91%</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8FCFA0"/>
                    </a:solidFill>
                  </a:tcPr>
                </a:tc>
              </a:tr>
              <a:tr h="184625">
                <a:tc>
                  <a:txBody>
                    <a:bodyPr/>
                    <a:lstStyle/>
                    <a:p>
                      <a:pPr indent="0" lvl="0" marL="0" rtl="0" algn="l">
                        <a:lnSpc>
                          <a:spcPct val="115000"/>
                        </a:lnSpc>
                        <a:spcBef>
                          <a:spcPts val="0"/>
                        </a:spcBef>
                        <a:spcAft>
                          <a:spcPts val="0"/>
                        </a:spcAft>
                        <a:buNone/>
                      </a:pPr>
                      <a:r>
                        <a:rPr lang="en" sz="1000"/>
                        <a:t>Materials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9.66%</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B1DEBD"/>
                    </a:solidFill>
                  </a:tcPr>
                </a:tc>
              </a:tr>
              <a:tr h="184625">
                <a:tc>
                  <a:txBody>
                    <a:bodyPr/>
                    <a:lstStyle/>
                    <a:p>
                      <a:pPr indent="0" lvl="0" marL="0" rtl="0" algn="l">
                        <a:lnSpc>
                          <a:spcPct val="115000"/>
                        </a:lnSpc>
                        <a:spcBef>
                          <a:spcPts val="0"/>
                        </a:spcBef>
                        <a:spcAft>
                          <a:spcPts val="0"/>
                        </a:spcAft>
                        <a:buNone/>
                      </a:pPr>
                      <a:r>
                        <a:rPr lang="en" sz="1000"/>
                        <a:t>Consumer Discretionary Select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lang="en" sz="1000"/>
                        <a:t>11.27%</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CCCCCC"/>
                      </a:solidFill>
                      <a:prstDash val="solid"/>
                      <a:round/>
                      <a:headEnd len="sm" w="sm" type="none"/>
                      <a:tailEnd len="sm" w="sm" type="none"/>
                    </a:lnB>
                    <a:solidFill>
                      <a:srgbClr val="A4D8B2"/>
                    </a:solidFill>
                  </a:tcPr>
                </a:tc>
              </a:tr>
              <a:tr h="184625">
                <a:tc>
                  <a:txBody>
                    <a:bodyPr/>
                    <a:lstStyle/>
                    <a:p>
                      <a:pPr indent="0" lvl="0" marL="0" rtl="0" algn="l">
                        <a:lnSpc>
                          <a:spcPct val="115000"/>
                        </a:lnSpc>
                        <a:spcBef>
                          <a:spcPts val="0"/>
                        </a:spcBef>
                        <a:spcAft>
                          <a:spcPts val="0"/>
                        </a:spcAft>
                        <a:buNone/>
                      </a:pPr>
                      <a:r>
                        <a:rPr lang="en" sz="1000"/>
                        <a:t>Real Estate Select Sector SPDR® ETF</a:t>
                      </a:r>
                      <a:endParaRPr sz="1000"/>
                    </a:p>
                  </a:txBody>
                  <a:tcPr marT="19050" marB="19050" marR="28575" marL="28575" anchor="b">
                    <a:lnL cap="flat" cmpd="sng" w="10575">
                      <a:solidFill>
                        <a:srgbClr val="000000"/>
                      </a:solidFill>
                      <a:prstDash val="solid"/>
                      <a:round/>
                      <a:headEnd len="sm" w="sm" type="none"/>
                      <a:tailEnd len="sm" w="sm" type="none"/>
                    </a:lnL>
                    <a:lnR cap="flat" cmpd="sng" w="10575">
                      <a:solidFill>
                        <a:srgbClr val="CCCCCC"/>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D9D9D9"/>
                    </a:solidFill>
                  </a:tcPr>
                </a:tc>
                <a:tc>
                  <a:txBody>
                    <a:bodyPr/>
                    <a:lstStyle/>
                    <a:p>
                      <a:pPr indent="0" lvl="0" marL="0" rtl="0" algn="r">
                        <a:lnSpc>
                          <a:spcPct val="115000"/>
                        </a:lnSpc>
                        <a:spcBef>
                          <a:spcPts val="0"/>
                        </a:spcBef>
                        <a:spcAft>
                          <a:spcPts val="0"/>
                        </a:spcAft>
                        <a:buNone/>
                      </a:pPr>
                      <a:r>
                        <a:rPr lang="en" sz="1000"/>
                        <a:t>18.83%</a:t>
                      </a:r>
                      <a:endParaRPr sz="1000"/>
                    </a:p>
                  </a:txBody>
                  <a:tcPr marT="19050" marB="19050" marR="28575" marL="28575" anchor="b">
                    <a:lnL cap="flat" cmpd="sng" w="10575">
                      <a:solidFill>
                        <a:srgbClr val="CCCCCC"/>
                      </a:solidFill>
                      <a:prstDash val="solid"/>
                      <a:round/>
                      <a:headEnd len="sm" w="sm" type="none"/>
                      <a:tailEnd len="sm" w="sm" type="none"/>
                    </a:lnL>
                    <a:lnR cap="flat" cmpd="sng" w="10575">
                      <a:solidFill>
                        <a:srgbClr val="000000"/>
                      </a:solidFill>
                      <a:prstDash val="solid"/>
                      <a:round/>
                      <a:headEnd len="sm" w="sm" type="none"/>
                      <a:tailEnd len="sm" w="sm" type="none"/>
                    </a:lnR>
                    <a:lnT cap="flat" cmpd="sng" w="10575">
                      <a:solidFill>
                        <a:srgbClr val="CCCCCC"/>
                      </a:solidFill>
                      <a:prstDash val="solid"/>
                      <a:round/>
                      <a:headEnd len="sm" w="sm" type="none"/>
                      <a:tailEnd len="sm" w="sm" type="none"/>
                    </a:lnT>
                    <a:lnB cap="flat" cmpd="sng" w="10575">
                      <a:solidFill>
                        <a:srgbClr val="000000"/>
                      </a:solidFill>
                      <a:prstDash val="solid"/>
                      <a:round/>
                      <a:headEnd len="sm" w="sm" type="none"/>
                      <a:tailEnd len="sm" w="sm" type="none"/>
                    </a:lnB>
                    <a:solidFill>
                      <a:srgbClr val="67BE7E"/>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630550" y="877125"/>
            <a:ext cx="5604249" cy="4030122"/>
          </a:xfrm>
          <a:prstGeom prst="rect">
            <a:avLst/>
          </a:prstGeom>
          <a:noFill/>
          <a:ln>
            <a:noFill/>
          </a:ln>
        </p:spPr>
      </p:pic>
      <p:sp>
        <p:nvSpPr>
          <p:cNvPr id="116" name="Google Shape;116;p20"/>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Asset Class Performance – Trailing Periods</a:t>
            </a:r>
            <a:endParaRPr b="1" sz="3000">
              <a:solidFill>
                <a:srgbClr val="1D1C1D"/>
              </a:solidFill>
              <a:latin typeface="Archivo"/>
              <a:ea typeface="Archivo"/>
              <a:cs typeface="Archivo"/>
              <a:sym typeface="Archivo"/>
            </a:endParaRPr>
          </a:p>
        </p:txBody>
      </p:sp>
      <p:pic>
        <p:nvPicPr>
          <p:cNvPr id="117" name="Google Shape;117;p20"/>
          <p:cNvPicPr preferRelativeResize="0"/>
          <p:nvPr/>
        </p:nvPicPr>
        <p:blipFill>
          <a:blip r:embed="rId4">
            <a:alphaModFix/>
          </a:blip>
          <a:stretch>
            <a:fillRect/>
          </a:stretch>
        </p:blipFill>
        <p:spPr>
          <a:xfrm>
            <a:off x="6364575" y="875025"/>
            <a:ext cx="2148886" cy="3493438"/>
          </a:xfrm>
          <a:prstGeom prst="rect">
            <a:avLst/>
          </a:prstGeom>
          <a:noFill/>
          <a:ln>
            <a:noFill/>
          </a:ln>
          <a:effectLst>
            <a:outerShdw blurRad="342900" rotWithShape="0" algn="bl" dir="4200000" dist="114300">
              <a:srgbClr val="000000">
                <a:alpha val="10000"/>
              </a:srgbClr>
            </a:outerShdw>
          </a:effectLst>
        </p:spPr>
      </p:pic>
      <p:sp>
        <p:nvSpPr>
          <p:cNvPr id="118" name="Google Shape;118;p20"/>
          <p:cNvSpPr txBox="1"/>
          <p:nvPr/>
        </p:nvSpPr>
        <p:spPr>
          <a:xfrm>
            <a:off x="6477437" y="4568550"/>
            <a:ext cx="2100600" cy="3309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 sz="950">
                <a:solidFill>
                  <a:srgbClr val="1D1C1D"/>
                </a:solidFill>
                <a:latin typeface="Archivo"/>
                <a:ea typeface="Archivo"/>
                <a:cs typeface="Archivo"/>
                <a:sym typeface="Archivo"/>
              </a:rPr>
              <a:t>3Y, 5Y, 10Y total returns annualized</a:t>
            </a:r>
            <a:endParaRPr i="1" sz="950">
              <a:solidFill>
                <a:srgbClr val="1D1C1D"/>
              </a:solidFill>
              <a:latin typeface="Archivo"/>
              <a:ea typeface="Archivo"/>
              <a:cs typeface="Archivo"/>
              <a:sym typeface="Archiv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21"/>
          <p:cNvPicPr preferRelativeResize="0"/>
          <p:nvPr/>
        </p:nvPicPr>
        <p:blipFill>
          <a:blip r:embed="rId3">
            <a:alphaModFix/>
          </a:blip>
          <a:stretch>
            <a:fillRect/>
          </a:stretch>
        </p:blipFill>
        <p:spPr>
          <a:xfrm>
            <a:off x="629288" y="802413"/>
            <a:ext cx="7885424" cy="3652300"/>
          </a:xfrm>
          <a:prstGeom prst="rect">
            <a:avLst/>
          </a:prstGeom>
          <a:noFill/>
          <a:ln>
            <a:noFill/>
          </a:ln>
        </p:spPr>
      </p:pic>
      <p:sp>
        <p:nvSpPr>
          <p:cNvPr id="124" name="Google Shape;124;p21"/>
          <p:cNvSpPr txBox="1"/>
          <p:nvPr/>
        </p:nvSpPr>
        <p:spPr>
          <a:xfrm>
            <a:off x="889100" y="240050"/>
            <a:ext cx="8026200" cy="54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350">
                <a:solidFill>
                  <a:srgbClr val="1D1C1D"/>
                </a:solidFill>
                <a:latin typeface="Archivo"/>
                <a:ea typeface="Archivo"/>
                <a:cs typeface="Archivo"/>
                <a:sym typeface="Archivo"/>
              </a:rPr>
              <a:t>Asset Class Performance – Quarter by Quarter</a:t>
            </a:r>
            <a:endParaRPr b="1" sz="3000">
              <a:solidFill>
                <a:srgbClr val="1D1C1D"/>
              </a:solidFill>
              <a:latin typeface="Archivo"/>
              <a:ea typeface="Archivo"/>
              <a:cs typeface="Archivo"/>
              <a:sym typeface="Archivo"/>
            </a:endParaRPr>
          </a:p>
        </p:txBody>
      </p:sp>
      <p:sp>
        <p:nvSpPr>
          <p:cNvPr id="125" name="Google Shape;125;p21"/>
          <p:cNvSpPr txBox="1"/>
          <p:nvPr/>
        </p:nvSpPr>
        <p:spPr>
          <a:xfrm>
            <a:off x="1800300" y="4470775"/>
            <a:ext cx="5543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1200">
                <a:solidFill>
                  <a:schemeClr val="dk1"/>
                </a:solidFill>
              </a:rPr>
              <a:t>Contact</a:t>
            </a:r>
            <a:r>
              <a:rPr i="1" lang="en" sz="1200">
                <a:solidFill>
                  <a:srgbClr val="FFFFFF"/>
                </a:solidFill>
              </a:rPr>
              <a:t> </a:t>
            </a:r>
            <a:r>
              <a:rPr i="1" lang="en" sz="1200" u="sng">
                <a:solidFill>
                  <a:srgbClr val="7EC1F4"/>
                </a:solidFill>
                <a:hlinkClick r:id="rId4">
                  <a:extLst>
                    <a:ext uri="{A12FA001-AC4F-418D-AE19-62706E023703}">
                      <ahyp:hlinkClr val="tx"/>
                    </a:ext>
                  </a:extLst>
                </a:hlinkClick>
              </a:rPr>
              <a:t>support@ycharts.com</a:t>
            </a:r>
            <a:r>
              <a:rPr i="1" lang="en" sz="1200">
                <a:solidFill>
                  <a:schemeClr val="dk1"/>
                </a:solidFill>
              </a:rPr>
              <a:t> to access these asset class performance quilts</a:t>
            </a:r>
            <a:endParaRPr i="1" sz="12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